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4">
  <p:sldMasterIdLst>
    <p:sldMasterId id="2147483648" r:id="rId1"/>
  </p:sldMasterIdLst>
  <p:notesMasterIdLst>
    <p:notesMasterId r:id="rId27"/>
  </p:notesMasterIdLst>
  <p:sldIdLst>
    <p:sldId id="273" r:id="rId2"/>
    <p:sldId id="261" r:id="rId3"/>
    <p:sldId id="264" r:id="rId4"/>
    <p:sldId id="274" r:id="rId5"/>
    <p:sldId id="259" r:id="rId6"/>
    <p:sldId id="260" r:id="rId7"/>
    <p:sldId id="275" r:id="rId8"/>
    <p:sldId id="277" r:id="rId9"/>
    <p:sldId id="278" r:id="rId10"/>
    <p:sldId id="280" r:id="rId11"/>
    <p:sldId id="289" r:id="rId12"/>
    <p:sldId id="265" r:id="rId13"/>
    <p:sldId id="290" r:id="rId14"/>
    <p:sldId id="283" r:id="rId15"/>
    <p:sldId id="284" r:id="rId16"/>
    <p:sldId id="285" r:id="rId17"/>
    <p:sldId id="286" r:id="rId18"/>
    <p:sldId id="287" r:id="rId19"/>
    <p:sldId id="288" r:id="rId20"/>
    <p:sldId id="270" r:id="rId21"/>
    <p:sldId id="268" r:id="rId22"/>
    <p:sldId id="279" r:id="rId23"/>
    <p:sldId id="281" r:id="rId24"/>
    <p:sldId id="272" r:id="rId25"/>
    <p:sldId id="269" r:id="rId26"/>
  </p:sldIdLst>
  <p:sldSz cx="9144000" cy="6858000" type="screen4x3"/>
  <p:notesSz cx="6950075" cy="9236075"/>
  <p:defaultTextStyle>
    <a:defPPr>
      <a:defRPr lang="en-US"/>
    </a:defPPr>
    <a:lvl1pPr marL="0" algn="l" defTabSz="914185" rtl="0" eaLnBrk="1" latinLnBrk="0" hangingPunct="1">
      <a:defRPr sz="1800" kern="1200">
        <a:solidFill>
          <a:schemeClr val="tx1"/>
        </a:solidFill>
        <a:latin typeface="+mn-lt"/>
        <a:ea typeface="+mn-ea"/>
        <a:cs typeface="+mn-cs"/>
      </a:defRPr>
    </a:lvl1pPr>
    <a:lvl2pPr marL="457093" algn="l" defTabSz="914185" rtl="0" eaLnBrk="1" latinLnBrk="0" hangingPunct="1">
      <a:defRPr sz="1800" kern="1200">
        <a:solidFill>
          <a:schemeClr val="tx1"/>
        </a:solidFill>
        <a:latin typeface="+mn-lt"/>
        <a:ea typeface="+mn-ea"/>
        <a:cs typeface="+mn-cs"/>
      </a:defRPr>
    </a:lvl2pPr>
    <a:lvl3pPr marL="914185" algn="l" defTabSz="914185" rtl="0" eaLnBrk="1" latinLnBrk="0" hangingPunct="1">
      <a:defRPr sz="1800" kern="1200">
        <a:solidFill>
          <a:schemeClr val="tx1"/>
        </a:solidFill>
        <a:latin typeface="+mn-lt"/>
        <a:ea typeface="+mn-ea"/>
        <a:cs typeface="+mn-cs"/>
      </a:defRPr>
    </a:lvl3pPr>
    <a:lvl4pPr marL="1371278" algn="l" defTabSz="914185" rtl="0" eaLnBrk="1" latinLnBrk="0" hangingPunct="1">
      <a:defRPr sz="1800" kern="1200">
        <a:solidFill>
          <a:schemeClr val="tx1"/>
        </a:solidFill>
        <a:latin typeface="+mn-lt"/>
        <a:ea typeface="+mn-ea"/>
        <a:cs typeface="+mn-cs"/>
      </a:defRPr>
    </a:lvl4pPr>
    <a:lvl5pPr marL="1828370" algn="l" defTabSz="914185" rtl="0" eaLnBrk="1" latinLnBrk="0" hangingPunct="1">
      <a:defRPr sz="1800" kern="1200">
        <a:solidFill>
          <a:schemeClr val="tx1"/>
        </a:solidFill>
        <a:latin typeface="+mn-lt"/>
        <a:ea typeface="+mn-ea"/>
        <a:cs typeface="+mn-cs"/>
      </a:defRPr>
    </a:lvl5pPr>
    <a:lvl6pPr marL="2285463" algn="l" defTabSz="914185" rtl="0" eaLnBrk="1" latinLnBrk="0" hangingPunct="1">
      <a:defRPr sz="1800" kern="1200">
        <a:solidFill>
          <a:schemeClr val="tx1"/>
        </a:solidFill>
        <a:latin typeface="+mn-lt"/>
        <a:ea typeface="+mn-ea"/>
        <a:cs typeface="+mn-cs"/>
      </a:defRPr>
    </a:lvl6pPr>
    <a:lvl7pPr marL="2742556" algn="l" defTabSz="914185" rtl="0" eaLnBrk="1" latinLnBrk="0" hangingPunct="1">
      <a:defRPr sz="1800" kern="1200">
        <a:solidFill>
          <a:schemeClr val="tx1"/>
        </a:solidFill>
        <a:latin typeface="+mn-lt"/>
        <a:ea typeface="+mn-ea"/>
        <a:cs typeface="+mn-cs"/>
      </a:defRPr>
    </a:lvl7pPr>
    <a:lvl8pPr marL="3199649" algn="l" defTabSz="914185" rtl="0" eaLnBrk="1" latinLnBrk="0" hangingPunct="1">
      <a:defRPr sz="1800" kern="1200">
        <a:solidFill>
          <a:schemeClr val="tx1"/>
        </a:solidFill>
        <a:latin typeface="+mn-lt"/>
        <a:ea typeface="+mn-ea"/>
        <a:cs typeface="+mn-cs"/>
      </a:defRPr>
    </a:lvl8pPr>
    <a:lvl9pPr marL="3656741" algn="l" defTabSz="91418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16" autoAdjust="0"/>
    <p:restoredTop sz="96807" autoAdjust="0"/>
  </p:normalViewPr>
  <p:slideViewPr>
    <p:cSldViewPr>
      <p:cViewPr>
        <p:scale>
          <a:sx n="50" d="100"/>
          <a:sy n="50" d="100"/>
        </p:scale>
        <p:origin x="-1944"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1440" tIns="45720" rIns="91440" bIns="45720" rtlCol="0"/>
          <a:lstStyle>
            <a:lvl1pPr algn="r">
              <a:defRPr sz="1200"/>
            </a:lvl1pPr>
          </a:lstStyle>
          <a:p>
            <a:fld id="{D6445701-8C59-4EBD-82DA-A306B9E6E68A}" type="datetimeFigureOut">
              <a:rPr lang="en-US" smtClean="0"/>
              <a:t>9/9/2013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1440" tIns="45720" rIns="91440" bIns="45720" rtlCol="0" anchor="b"/>
          <a:lstStyle>
            <a:lvl1pPr algn="r">
              <a:defRPr sz="1200"/>
            </a:lvl1pPr>
          </a:lstStyle>
          <a:p>
            <a:fld id="{D78F4490-6375-4B3F-AFEC-AA032B1E29FA}" type="slidenum">
              <a:rPr lang="en-US" smtClean="0"/>
              <a:t>‹#›</a:t>
            </a:fld>
            <a:endParaRPr lang="en-US"/>
          </a:p>
        </p:txBody>
      </p:sp>
    </p:spTree>
    <p:extLst>
      <p:ext uri="{BB962C8B-B14F-4D97-AF65-F5344CB8AC3E}">
        <p14:creationId xmlns:p14="http://schemas.microsoft.com/office/powerpoint/2010/main" val="1295822960"/>
      </p:ext>
    </p:extLst>
  </p:cSld>
  <p:clrMap bg1="lt1" tx1="dk1" bg2="lt2" tx2="dk2" accent1="accent1" accent2="accent2" accent3="accent3" accent4="accent4" accent5="accent5" accent6="accent6" hlink="hlink" folHlink="folHlink"/>
  <p:notesStyle>
    <a:lvl1pPr marL="0" algn="l" defTabSz="914185" rtl="0" eaLnBrk="1" latinLnBrk="0" hangingPunct="1">
      <a:defRPr sz="1200" kern="1200">
        <a:solidFill>
          <a:schemeClr val="tx1"/>
        </a:solidFill>
        <a:latin typeface="+mn-lt"/>
        <a:ea typeface="+mn-ea"/>
        <a:cs typeface="+mn-cs"/>
      </a:defRPr>
    </a:lvl1pPr>
    <a:lvl2pPr marL="457093" algn="l" defTabSz="914185" rtl="0" eaLnBrk="1" latinLnBrk="0" hangingPunct="1">
      <a:defRPr sz="1200" kern="1200">
        <a:solidFill>
          <a:schemeClr val="tx1"/>
        </a:solidFill>
        <a:latin typeface="+mn-lt"/>
        <a:ea typeface="+mn-ea"/>
        <a:cs typeface="+mn-cs"/>
      </a:defRPr>
    </a:lvl2pPr>
    <a:lvl3pPr marL="914185" algn="l" defTabSz="914185" rtl="0" eaLnBrk="1" latinLnBrk="0" hangingPunct="1">
      <a:defRPr sz="1200" kern="1200">
        <a:solidFill>
          <a:schemeClr val="tx1"/>
        </a:solidFill>
        <a:latin typeface="+mn-lt"/>
        <a:ea typeface="+mn-ea"/>
        <a:cs typeface="+mn-cs"/>
      </a:defRPr>
    </a:lvl3pPr>
    <a:lvl4pPr marL="1371278" algn="l" defTabSz="914185" rtl="0" eaLnBrk="1" latinLnBrk="0" hangingPunct="1">
      <a:defRPr sz="1200" kern="1200">
        <a:solidFill>
          <a:schemeClr val="tx1"/>
        </a:solidFill>
        <a:latin typeface="+mn-lt"/>
        <a:ea typeface="+mn-ea"/>
        <a:cs typeface="+mn-cs"/>
      </a:defRPr>
    </a:lvl4pPr>
    <a:lvl5pPr marL="1828370" algn="l" defTabSz="914185" rtl="0" eaLnBrk="1" latinLnBrk="0" hangingPunct="1">
      <a:defRPr sz="1200" kern="1200">
        <a:solidFill>
          <a:schemeClr val="tx1"/>
        </a:solidFill>
        <a:latin typeface="+mn-lt"/>
        <a:ea typeface="+mn-ea"/>
        <a:cs typeface="+mn-cs"/>
      </a:defRPr>
    </a:lvl5pPr>
    <a:lvl6pPr marL="2285463" algn="l" defTabSz="914185" rtl="0" eaLnBrk="1" latinLnBrk="0" hangingPunct="1">
      <a:defRPr sz="1200" kern="1200">
        <a:solidFill>
          <a:schemeClr val="tx1"/>
        </a:solidFill>
        <a:latin typeface="+mn-lt"/>
        <a:ea typeface="+mn-ea"/>
        <a:cs typeface="+mn-cs"/>
      </a:defRPr>
    </a:lvl6pPr>
    <a:lvl7pPr marL="2742556" algn="l" defTabSz="914185" rtl="0" eaLnBrk="1" latinLnBrk="0" hangingPunct="1">
      <a:defRPr sz="1200" kern="1200">
        <a:solidFill>
          <a:schemeClr val="tx1"/>
        </a:solidFill>
        <a:latin typeface="+mn-lt"/>
        <a:ea typeface="+mn-ea"/>
        <a:cs typeface="+mn-cs"/>
      </a:defRPr>
    </a:lvl7pPr>
    <a:lvl8pPr marL="3199649" algn="l" defTabSz="914185" rtl="0" eaLnBrk="1" latinLnBrk="0" hangingPunct="1">
      <a:defRPr sz="1200" kern="1200">
        <a:solidFill>
          <a:schemeClr val="tx1"/>
        </a:solidFill>
        <a:latin typeface="+mn-lt"/>
        <a:ea typeface="+mn-ea"/>
        <a:cs typeface="+mn-cs"/>
      </a:defRPr>
    </a:lvl8pPr>
    <a:lvl9pPr marL="3656741" algn="l" defTabSz="91418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Myanmar, </a:t>
            </a:r>
            <a:r>
              <a:rPr lang="en-GB" sz="1200" kern="1200" dirty="0" smtClean="0">
                <a:solidFill>
                  <a:schemeClr val="tx1"/>
                </a:solidFill>
                <a:effectLst/>
                <a:latin typeface="+mn-lt"/>
                <a:ea typeface="+mn-ea"/>
                <a:cs typeface="+mn-cs"/>
              </a:rPr>
              <a:t>WFP has for long been the</a:t>
            </a:r>
            <a:r>
              <a:rPr lang="en-GB" sz="1200" kern="1200" baseline="0" dirty="0" smtClean="0">
                <a:solidFill>
                  <a:schemeClr val="tx1"/>
                </a:solidFill>
                <a:effectLst/>
                <a:latin typeface="+mn-lt"/>
                <a:ea typeface="+mn-ea"/>
                <a:cs typeface="+mn-cs"/>
              </a:rPr>
              <a:t> main provider</a:t>
            </a:r>
            <a:r>
              <a:rPr lang="en-GB" sz="1200" kern="1200" dirty="0" smtClean="0">
                <a:solidFill>
                  <a:schemeClr val="tx1"/>
                </a:solidFill>
                <a:effectLst/>
                <a:latin typeface="+mn-lt"/>
                <a:ea typeface="+mn-ea"/>
                <a:cs typeface="+mn-cs"/>
              </a:rPr>
              <a:t> of</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information on food security, food prices and household purchasing power. This was done on a regular basis through</a:t>
            </a:r>
            <a:r>
              <a:rPr lang="en-GB" sz="1200" kern="1200" baseline="0" dirty="0" smtClean="0">
                <a:solidFill>
                  <a:schemeClr val="tx1"/>
                </a:solidFill>
                <a:effectLst/>
                <a:latin typeface="+mn-lt"/>
                <a:ea typeface="+mn-ea"/>
                <a:cs typeface="+mn-cs"/>
              </a:rPr>
              <a:t> several vulnerability and market assessments conducted by WFP.</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WFP has been the most reliable and regular source of food security and vulnerability information. This helped informing the program work of WFP and other stakeholders but</a:t>
            </a:r>
            <a:r>
              <a:rPr lang="en-GB" sz="1200" kern="1200" baseline="0" dirty="0" smtClean="0">
                <a:solidFill>
                  <a:schemeClr val="tx1"/>
                </a:solidFill>
                <a:effectLst/>
                <a:latin typeface="+mn-lt"/>
                <a:ea typeface="+mn-ea"/>
                <a:cs typeface="+mn-cs"/>
              </a:rPr>
              <a:t> also</a:t>
            </a:r>
            <a:r>
              <a:rPr lang="en-GB" sz="1200" kern="1200" dirty="0" smtClean="0">
                <a:solidFill>
                  <a:schemeClr val="tx1"/>
                </a:solidFill>
                <a:effectLst/>
                <a:latin typeface="+mn-lt"/>
                <a:ea typeface="+mn-ea"/>
                <a:cs typeface="+mn-cs"/>
              </a:rPr>
              <a:t> provided the evidence base for policy formulations on how to best tackle the issue of food insecurity in Myanmar.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this was</a:t>
            </a:r>
            <a:r>
              <a:rPr lang="en-GB" sz="1200" kern="1200" baseline="0" dirty="0" smtClean="0">
                <a:solidFill>
                  <a:schemeClr val="tx1"/>
                </a:solidFill>
                <a:effectLst/>
                <a:latin typeface="+mn-lt"/>
                <a:ea typeface="+mn-ea"/>
                <a:cs typeface="+mn-cs"/>
              </a:rPr>
              <a:t> mainly restricted to WFP operational areas. </a:t>
            </a:r>
            <a:r>
              <a:rPr lang="en-GB" sz="1200" kern="1200" dirty="0" smtClean="0">
                <a:solidFill>
                  <a:schemeClr val="tx1"/>
                </a:solidFill>
                <a:effectLst/>
                <a:latin typeface="+mn-lt"/>
                <a:ea typeface="+mn-ea"/>
                <a:cs typeface="+mn-cs"/>
              </a:rPr>
              <a:t>When available, the information on the food security situation was geographically scattered. Multiple indicators were collected with little regard to seasonality. This </a:t>
            </a:r>
            <a:r>
              <a:rPr lang="en-GB" sz="1200" kern="1200" baseline="0" dirty="0" smtClean="0">
                <a:solidFill>
                  <a:schemeClr val="tx1"/>
                </a:solidFill>
                <a:effectLst/>
                <a:latin typeface="+mn-lt"/>
                <a:ea typeface="+mn-ea"/>
                <a:cs typeface="+mn-cs"/>
              </a:rPr>
              <a:t>resulted in issues of</a:t>
            </a:r>
            <a:r>
              <a:rPr lang="en-GB" sz="1200" kern="1200" dirty="0" smtClean="0">
                <a:solidFill>
                  <a:schemeClr val="tx1"/>
                </a:solidFill>
                <a:effectLst/>
                <a:latin typeface="+mn-lt"/>
                <a:ea typeface="+mn-ea"/>
                <a:cs typeface="+mn-cs"/>
              </a:rPr>
              <a:t> comparability </a:t>
            </a:r>
            <a:r>
              <a:rPr lang="en-GB" sz="1200" kern="1200" baseline="0" dirty="0" smtClean="0">
                <a:solidFill>
                  <a:schemeClr val="tx1"/>
                </a:solidFill>
                <a:effectLst/>
                <a:latin typeface="+mn-lt"/>
                <a:ea typeface="+mn-ea"/>
                <a:cs typeface="+mn-cs"/>
              </a:rPr>
              <a:t>but also</a:t>
            </a:r>
            <a:r>
              <a:rPr lang="en-GB" sz="1200" kern="1200" dirty="0" smtClean="0">
                <a:solidFill>
                  <a:schemeClr val="tx1"/>
                </a:solidFill>
                <a:effectLst/>
                <a:latin typeface="+mn-lt"/>
                <a:ea typeface="+mn-ea"/>
                <a:cs typeface="+mn-cs"/>
              </a:rPr>
              <a:t> hindered understanding of seasonal vulnerability fluctuations.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Overall this impacted the usefulness of such information for programmatic purposes</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Despite this central role as an information provider to partners and donors in the</a:t>
            </a:r>
            <a:r>
              <a:rPr lang="en-GB" sz="1200" kern="1200" baseline="0" dirty="0" smtClean="0">
                <a:solidFill>
                  <a:schemeClr val="tx1"/>
                </a:solidFill>
                <a:effectLst/>
                <a:latin typeface="+mn-lt"/>
                <a:ea typeface="+mn-ea"/>
                <a:cs typeface="+mn-cs"/>
              </a:rPr>
              <a:t> country</a:t>
            </a:r>
            <a:r>
              <a:rPr lang="en-GB" sz="1200" kern="1200" dirty="0" smtClean="0">
                <a:solidFill>
                  <a:schemeClr val="tx1"/>
                </a:solidFill>
                <a:effectLst/>
                <a:latin typeface="+mn-lt"/>
                <a:ea typeface="+mn-ea"/>
                <a:cs typeface="+mn-cs"/>
              </a:rPr>
              <a:t>, WFP</a:t>
            </a:r>
            <a:r>
              <a:rPr lang="en-GB" sz="1200" kern="1200" baseline="0" dirty="0" smtClean="0">
                <a:solidFill>
                  <a:schemeClr val="tx1"/>
                </a:solidFill>
                <a:effectLst/>
                <a:latin typeface="+mn-lt"/>
                <a:ea typeface="+mn-ea"/>
                <a:cs typeface="+mn-cs"/>
              </a:rPr>
              <a:t> also</a:t>
            </a:r>
            <a:r>
              <a:rPr lang="en-GB" sz="1200" kern="1200" dirty="0" smtClean="0">
                <a:solidFill>
                  <a:schemeClr val="tx1"/>
                </a:solidFill>
                <a:effectLst/>
                <a:latin typeface="+mn-lt"/>
                <a:ea typeface="+mn-ea"/>
                <a:cs typeface="+mn-cs"/>
              </a:rPr>
              <a:t> recognized the need, as a service provider, to build on its</a:t>
            </a:r>
            <a:r>
              <a:rPr lang="en-GB" sz="1200" kern="1200" baseline="0" dirty="0" smtClean="0">
                <a:solidFill>
                  <a:schemeClr val="tx1"/>
                </a:solidFill>
                <a:effectLst/>
                <a:latin typeface="+mn-lt"/>
                <a:ea typeface="+mn-ea"/>
                <a:cs typeface="+mn-cs"/>
              </a:rPr>
              <a:t> expertise </a:t>
            </a:r>
            <a:r>
              <a:rPr lang="en-GB" sz="1200" kern="1200" dirty="0" smtClean="0">
                <a:solidFill>
                  <a:schemeClr val="tx1"/>
                </a:solidFill>
                <a:effectLst/>
                <a:latin typeface="+mn-lt"/>
                <a:ea typeface="+mn-ea"/>
                <a:cs typeface="+mn-cs"/>
              </a:rPr>
              <a:t>to better serve stakeholders and beneficiaries in Myanmar.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why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WFP decided </a:t>
            </a:r>
            <a:r>
              <a:rPr lang="en-GB" sz="1200" kern="1200" smtClean="0">
                <a:solidFill>
                  <a:schemeClr val="tx1"/>
                </a:solidFill>
                <a:effectLst/>
                <a:latin typeface="+mn-lt"/>
                <a:ea typeface="+mn-ea"/>
                <a:cs typeface="+mn-cs"/>
              </a:rPr>
              <a:t>to</a:t>
            </a:r>
            <a:r>
              <a:rPr lang="en-GB" sz="1200" kern="1200" baseline="0" smtClean="0">
                <a:solidFill>
                  <a:schemeClr val="tx1"/>
                </a:solidFill>
                <a:effectLst/>
                <a:latin typeface="+mn-lt"/>
                <a:ea typeface="+mn-ea"/>
                <a:cs typeface="+mn-cs"/>
              </a:rPr>
              <a:t> create </a:t>
            </a:r>
            <a:r>
              <a:rPr lang="en-GB" sz="1200" kern="1200" baseline="0" dirty="0" smtClean="0">
                <a:solidFill>
                  <a:schemeClr val="tx1"/>
                </a:solidFill>
                <a:effectLst/>
                <a:latin typeface="+mn-lt"/>
                <a:ea typeface="+mn-ea"/>
                <a:cs typeface="+mn-cs"/>
              </a:rPr>
              <a:t>a stronger, integrated and comprehensive information system that will provide the required large scale, evidence base, information to design the most appropriate responses to food insecurity in Myanmar.</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2</a:t>
            </a:fld>
            <a:endParaRPr lang="en-US"/>
          </a:p>
        </p:txBody>
      </p:sp>
    </p:spTree>
    <p:extLst>
      <p:ext uri="{BB962C8B-B14F-4D97-AF65-F5344CB8AC3E}">
        <p14:creationId xmlns:p14="http://schemas.microsoft.com/office/powerpoint/2010/main" val="238947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one key part of our work is to share</a:t>
            </a:r>
            <a:r>
              <a:rPr lang="en-US" baseline="0" dirty="0" smtClean="0"/>
              <a:t> the information among the FSIN members, other agencies, donors, Govt.</a:t>
            </a:r>
          </a:p>
          <a:p>
            <a:endParaRPr lang="en-US" baseline="0" dirty="0" smtClean="0"/>
          </a:p>
          <a:p>
            <a:r>
              <a:rPr lang="en-US" baseline="0" dirty="0" smtClean="0"/>
              <a:t>To do so we are currently building an attractive interactive website. The Website will have dynamic mapping, through which users will be able to visualize the information collected through the monitoring system.</a:t>
            </a:r>
          </a:p>
          <a:p>
            <a:endParaRPr lang="en-US" baseline="0" dirty="0" smtClean="0"/>
          </a:p>
          <a:p>
            <a:r>
              <a:rPr lang="en-US" baseline="0" dirty="0" smtClean="0"/>
              <a:t>On top of the traditional survey and assessment reports, the website will also provide climate information and an audio podcast functionality to enable real time information sharing.</a:t>
            </a:r>
          </a:p>
          <a:p>
            <a:r>
              <a:rPr lang="en-US" baseline="0" dirty="0" smtClean="0"/>
              <a:t>Overall the users and FSIN members will be able to select the information they want to access.</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21</a:t>
            </a:fld>
            <a:endParaRPr lang="en-US"/>
          </a:p>
        </p:txBody>
      </p:sp>
    </p:spTree>
    <p:extLst>
      <p:ext uri="{BB962C8B-B14F-4D97-AF65-F5344CB8AC3E}">
        <p14:creationId xmlns:p14="http://schemas.microsoft.com/office/powerpoint/2010/main" val="128988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one year of implementation, the project shows good progress. The participation in the monitoring is high and effective, one resource center was opened, overall coordination starts to yield in term of standardization of activities.</a:t>
            </a:r>
          </a:p>
          <a:p>
            <a:endParaRPr lang="en-US" baseline="0" dirty="0" smtClean="0"/>
          </a:p>
          <a:p>
            <a:r>
              <a:rPr lang="en-US" baseline="0" dirty="0" smtClean="0"/>
              <a:t>However, as for any project, we are also facing some challenges.</a:t>
            </a:r>
          </a:p>
          <a:p>
            <a:endParaRPr lang="en-US" baseline="0" dirty="0" smtClean="0"/>
          </a:p>
          <a:p>
            <a:r>
              <a:rPr lang="en-US" baseline="0" dirty="0" smtClean="0"/>
              <a:t>There is a lot to build, there are a lot of gaps to fill in  term of information and capacities.</a:t>
            </a:r>
          </a:p>
          <a:p>
            <a:endParaRPr lang="en-US" baseline="0" dirty="0" smtClean="0"/>
          </a:p>
          <a:p>
            <a:r>
              <a:rPr lang="en-US" baseline="0" dirty="0" smtClean="0"/>
              <a:t>The engagement of the government, a key factor of sustainability, will obviously be a long process and also requires changing somehow our working habits.</a:t>
            </a:r>
          </a:p>
          <a:p>
            <a:endParaRPr lang="en-US" dirty="0" smtClean="0"/>
          </a:p>
          <a:p>
            <a:r>
              <a:rPr lang="en-US" dirty="0" smtClean="0"/>
              <a:t>The coming</a:t>
            </a:r>
            <a:r>
              <a:rPr lang="en-US" baseline="0" dirty="0" smtClean="0"/>
              <a:t> 2 years will then be crucial to determine how best this transfer can happen.</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24</a:t>
            </a:fld>
            <a:endParaRPr lang="en-US"/>
          </a:p>
        </p:txBody>
      </p:sp>
    </p:spTree>
    <p:extLst>
      <p:ext uri="{BB962C8B-B14F-4D97-AF65-F5344CB8AC3E}">
        <p14:creationId xmlns:p14="http://schemas.microsoft.com/office/powerpoint/2010/main" val="128988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F4490-6375-4B3F-AFEC-AA032B1E29FA}" type="slidenum">
              <a:rPr lang="en-US" smtClean="0"/>
              <a:t>25</a:t>
            </a:fld>
            <a:endParaRPr lang="en-US"/>
          </a:p>
        </p:txBody>
      </p:sp>
    </p:spTree>
    <p:extLst>
      <p:ext uri="{BB962C8B-B14F-4D97-AF65-F5344CB8AC3E}">
        <p14:creationId xmlns:p14="http://schemas.microsoft.com/office/powerpoint/2010/main" val="340702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this, WFP received</a:t>
            </a:r>
            <a:r>
              <a:rPr lang="en-US" sz="1200" kern="1200" baseline="0" dirty="0" smtClean="0">
                <a:solidFill>
                  <a:schemeClr val="tx1"/>
                </a:solidFill>
                <a:effectLst/>
                <a:latin typeface="+mn-lt"/>
                <a:ea typeface="+mn-ea"/>
                <a:cs typeface="+mn-cs"/>
              </a:rPr>
              <a:t> funding from the Livelihoods and Food Security Trust Fund (LIFT) to initiate its project of improved food security and market prices information in Myanmar. This is a 3 years project that was initiated in February last year.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project rapidly led</a:t>
            </a:r>
            <a:r>
              <a:rPr lang="en-US" sz="1200" kern="1200" baseline="0" dirty="0" smtClean="0">
                <a:solidFill>
                  <a:schemeClr val="tx1"/>
                </a:solidFill>
                <a:effectLst/>
                <a:latin typeface="+mn-lt"/>
                <a:ea typeface="+mn-ea"/>
                <a:cs typeface="+mn-cs"/>
              </a:rPr>
              <a:t> to the creation of the Food Security Information Network, the FSIN. The FSIN is a network of key food security information managers from leading agencies in Food Security in the country. The network was made of 12 members in 2012 and is growing in 2013 with new members joining.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FSIN was created to facilitate information flow from field level actors to decision-makers in Yangon and Nay </a:t>
            </a:r>
            <a:r>
              <a:rPr lang="en-US" sz="1200" kern="1200" dirty="0" err="1" smtClean="0">
                <a:solidFill>
                  <a:schemeClr val="tx1"/>
                </a:solidFill>
                <a:effectLst/>
                <a:latin typeface="+mn-lt"/>
                <a:ea typeface="+mn-ea"/>
                <a:cs typeface="+mn-cs"/>
              </a:rPr>
              <a:t>Pyi</a:t>
            </a:r>
            <a:r>
              <a:rPr lang="en-US" sz="1200" kern="1200" dirty="0" smtClean="0">
                <a:solidFill>
                  <a:schemeClr val="tx1"/>
                </a:solidFill>
                <a:effectLst/>
                <a:latin typeface="+mn-lt"/>
                <a:ea typeface="+mn-ea"/>
                <a:cs typeface="+mn-cs"/>
              </a:rPr>
              <a:t> Taw.  </a:t>
            </a:r>
          </a:p>
          <a:p>
            <a:r>
              <a:rPr lang="en-US" sz="1200" kern="1200" dirty="0" smtClean="0">
                <a:solidFill>
                  <a:schemeClr val="tx1"/>
                </a:solidFill>
                <a:effectLst/>
                <a:latin typeface="+mn-lt"/>
                <a:ea typeface="+mn-ea"/>
                <a:cs typeface="+mn-cs"/>
              </a:rPr>
              <a:t>This is to ensure that food security programming and</a:t>
            </a:r>
            <a:r>
              <a:rPr lang="en-US" sz="1200" kern="1200" baseline="0" dirty="0" smtClean="0">
                <a:solidFill>
                  <a:schemeClr val="tx1"/>
                </a:solidFill>
                <a:effectLst/>
                <a:latin typeface="+mn-lt"/>
                <a:ea typeface="+mn-ea"/>
                <a:cs typeface="+mn-cs"/>
              </a:rPr>
              <a:t> eventually policy making integrates quality and updated information from the field.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Overall the project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links well with the objectives of the global FSIN initiative,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recently launched by WFP, FAO and other partners,</a:t>
            </a:r>
            <a:r>
              <a:rPr lang="en-US" sz="1200" kern="1200" baseline="0" dirty="0" smtClean="0">
                <a:solidFill>
                  <a:schemeClr val="tx1"/>
                </a:solidFill>
                <a:effectLst/>
                <a:latin typeface="+mn-lt"/>
                <a:ea typeface="+mn-ea"/>
                <a:cs typeface="+mn-cs"/>
              </a:rPr>
              <a:t> and that aims at connecting information systems and improving food security analysis and decision making.</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3</a:t>
            </a:fld>
            <a:endParaRPr lang="en-US"/>
          </a:p>
        </p:txBody>
      </p:sp>
    </p:spTree>
    <p:extLst>
      <p:ext uri="{BB962C8B-B14F-4D97-AF65-F5344CB8AC3E}">
        <p14:creationId xmlns:p14="http://schemas.microsoft.com/office/powerpoint/2010/main" val="391177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reach the overall objective of facilitating information flow, o</a:t>
            </a:r>
            <a:r>
              <a:rPr lang="en-US" sz="1200" kern="1200" dirty="0" smtClean="0">
                <a:solidFill>
                  <a:schemeClr val="tx1"/>
                </a:solidFill>
                <a:effectLst/>
                <a:latin typeface="+mn-lt"/>
                <a:ea typeface="+mn-ea"/>
                <a:cs typeface="+mn-cs"/>
              </a:rPr>
              <a:t>ur project in Myanmar has three main objectives, </a:t>
            </a:r>
            <a:r>
              <a:rPr lang="en-US" sz="1200" kern="1200" baseline="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228600" indent="-228600">
              <a:buAutoNum type="arabicParenR"/>
            </a:pPr>
            <a:r>
              <a:rPr lang="en-US" sz="1200" kern="1200" dirty="0" smtClean="0">
                <a:solidFill>
                  <a:schemeClr val="tx1"/>
                </a:solidFill>
                <a:effectLst/>
                <a:latin typeface="+mn-lt"/>
                <a:ea typeface="+mn-ea"/>
                <a:cs typeface="+mn-cs"/>
              </a:rPr>
              <a:t>to better standardize and coordinate assessment activities;</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2) to manage a coordinated food security monitoring system and</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3) to build capacities of actors in the food security sector (including </a:t>
            </a:r>
            <a:r>
              <a:rPr lang="en-US" sz="1200" kern="1200" dirty="0" err="1" smtClean="0">
                <a:solidFill>
                  <a:schemeClr val="tx1"/>
                </a:solidFill>
                <a:effectLst/>
                <a:latin typeface="+mn-lt"/>
                <a:ea typeface="+mn-ea"/>
                <a:cs typeface="+mn-cs"/>
              </a:rPr>
              <a:t>Govt</a:t>
            </a:r>
            <a:r>
              <a:rPr lang="en-US" sz="1200" kern="1200" dirty="0" smtClean="0">
                <a:solidFill>
                  <a:schemeClr val="tx1"/>
                </a:solidFill>
                <a:effectLst/>
                <a:latin typeface="+mn-lt"/>
                <a:ea typeface="+mn-ea"/>
                <a:cs typeface="+mn-cs"/>
              </a:rPr>
              <a:t>—most importantly) in order to maximize the quality of food security information available.</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5</a:t>
            </a:fld>
            <a:endParaRPr lang="en-US"/>
          </a:p>
        </p:txBody>
      </p:sp>
    </p:spTree>
    <p:extLst>
      <p:ext uri="{BB962C8B-B14F-4D97-AF65-F5344CB8AC3E}">
        <p14:creationId xmlns:p14="http://schemas.microsoft.com/office/powerpoint/2010/main" val="140962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standardization and coordinating of food</a:t>
            </a:r>
            <a:r>
              <a:rPr lang="en-US" sz="1200" kern="1200" baseline="0" dirty="0" smtClean="0">
                <a:solidFill>
                  <a:schemeClr val="tx1"/>
                </a:solidFill>
                <a:effectLst/>
                <a:latin typeface="+mn-lt"/>
                <a:ea typeface="+mn-ea"/>
                <a:cs typeface="+mn-cs"/>
              </a:rPr>
              <a:t> security data collection activities have several components:</a:t>
            </a:r>
          </a:p>
          <a:p>
            <a:pPr marL="228600" marR="0" indent="-228600" algn="l" defTabSz="914185" rtl="0" eaLnBrk="1" fontAlgn="auto" latinLnBrk="0" hangingPunct="1">
              <a:lnSpc>
                <a:spcPct val="100000"/>
              </a:lnSpc>
              <a:spcBef>
                <a:spcPts val="0"/>
              </a:spcBef>
              <a:spcAft>
                <a:spcPts val="0"/>
              </a:spcAft>
              <a:buClrTx/>
              <a:buSzTx/>
              <a:buFontTx/>
              <a:buAutoNum type="arabicParenR"/>
              <a:tabLst/>
              <a:defRPr/>
            </a:pPr>
            <a:endParaRPr lang="en-US" sz="1200" kern="1200" dirty="0" smtClean="0">
              <a:solidFill>
                <a:schemeClr val="tx1"/>
              </a:solidFill>
              <a:effectLst/>
              <a:latin typeface="+mn-lt"/>
              <a:ea typeface="+mn-ea"/>
              <a:cs typeface="+mn-cs"/>
            </a:endParaRPr>
          </a:p>
          <a:p>
            <a:pPr marL="228600" marR="0" indent="-228600" algn="l" defTabSz="914185"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The first</a:t>
            </a:r>
            <a:r>
              <a:rPr lang="en-US" sz="1200" kern="1200" baseline="0" dirty="0" smtClean="0">
                <a:solidFill>
                  <a:schemeClr val="tx1"/>
                </a:solidFill>
                <a:effectLst/>
                <a:latin typeface="+mn-lt"/>
                <a:ea typeface="+mn-ea"/>
                <a:cs typeface="+mn-cs"/>
              </a:rPr>
              <a:t> component is about t</a:t>
            </a:r>
            <a:r>
              <a:rPr lang="en-US" sz="1200" kern="1200" dirty="0" smtClean="0">
                <a:solidFill>
                  <a:schemeClr val="tx1"/>
                </a:solidFill>
                <a:effectLst/>
                <a:latin typeface="+mn-lt"/>
                <a:ea typeface="+mn-ea"/>
                <a:cs typeface="+mn-cs"/>
              </a:rPr>
              <a:t>he</a:t>
            </a:r>
            <a:r>
              <a:rPr lang="en-US" sz="1200" kern="1200" baseline="0" dirty="0" smtClean="0">
                <a:solidFill>
                  <a:schemeClr val="tx1"/>
                </a:solidFill>
                <a:effectLst/>
                <a:latin typeface="+mn-lt"/>
                <a:ea typeface="+mn-ea"/>
                <a:cs typeface="+mn-cs"/>
              </a:rPr>
              <a:t> development of</a:t>
            </a:r>
            <a:r>
              <a:rPr lang="en-US" sz="1200" kern="1200" dirty="0" smtClean="0">
                <a:solidFill>
                  <a:schemeClr val="tx1"/>
                </a:solidFill>
                <a:effectLst/>
                <a:latin typeface="+mn-lt"/>
                <a:ea typeface="+mn-ea"/>
                <a:cs typeface="+mn-cs"/>
              </a:rPr>
              <a:t> an agreed upon set of indicators required to assess food insecurity. This</a:t>
            </a:r>
            <a:r>
              <a:rPr lang="en-US" sz="1200" kern="1200" baseline="0" dirty="0" smtClean="0">
                <a:solidFill>
                  <a:schemeClr val="tx1"/>
                </a:solidFill>
                <a:effectLst/>
                <a:latin typeface="+mn-lt"/>
                <a:ea typeface="+mn-ea"/>
                <a:cs typeface="+mn-cs"/>
              </a:rPr>
              <a:t> intends to </a:t>
            </a:r>
            <a:r>
              <a:rPr lang="en-US" sz="1200" kern="1200" dirty="0" smtClean="0">
                <a:solidFill>
                  <a:schemeClr val="tx1"/>
                </a:solidFill>
                <a:effectLst/>
                <a:latin typeface="+mn-lt"/>
                <a:ea typeface="+mn-ea"/>
                <a:cs typeface="+mn-cs"/>
              </a:rPr>
              <a:t>create a minimum package of food security indicators building on efforts in HQ to define food insecurity.</a:t>
            </a:r>
            <a:r>
              <a:rPr lang="en-US" sz="1200" kern="1200" baseline="0" dirty="0" smtClean="0">
                <a:solidFill>
                  <a:schemeClr val="tx1"/>
                </a:solidFill>
                <a:effectLst/>
                <a:latin typeface="+mn-lt"/>
                <a:ea typeface="+mn-ea"/>
                <a:cs typeface="+mn-cs"/>
              </a:rPr>
              <a:t> As an example, we recently conducted workshops in the 3 different areas of the country, gathering in total close to 100 field staff, to define a Myanmar specific coping mechanisms index. This offers high potentialities to better assess vulnerabilities in the future and take regional specificities into account. We also developed a document with the recommended indicators to be used in the country to assess food security. This document will be regularly updated.</a:t>
            </a:r>
            <a:endParaRPr lang="en-US" sz="1200" kern="120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The second</a:t>
            </a:r>
            <a:r>
              <a:rPr lang="en-US" sz="1200" kern="1200" baseline="0" dirty="0" smtClean="0">
                <a:solidFill>
                  <a:schemeClr val="tx1"/>
                </a:solidFill>
                <a:effectLst/>
                <a:latin typeface="+mn-lt"/>
                <a:ea typeface="+mn-ea"/>
                <a:cs typeface="+mn-cs"/>
              </a:rPr>
              <a:t> component relates to the </a:t>
            </a:r>
            <a:r>
              <a:rPr lang="en-US" sz="1200" kern="1200" dirty="0" smtClean="0">
                <a:solidFill>
                  <a:schemeClr val="tx1"/>
                </a:solidFill>
                <a:effectLst/>
                <a:latin typeface="+mn-lt"/>
                <a:ea typeface="+mn-ea"/>
                <a:cs typeface="+mn-cs"/>
              </a:rPr>
              <a:t>creation</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 agreed-upon set of emergency assessment tools, focusing on rapid assessment activities.</a:t>
            </a:r>
          </a:p>
          <a:p>
            <a:pPr marL="0" marR="0" indent="0" algn="l" defTabSz="914185"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Finally, the last</a:t>
            </a:r>
            <a:r>
              <a:rPr lang="en-US" sz="1200" kern="1200" baseline="0" dirty="0" smtClean="0">
                <a:solidFill>
                  <a:schemeClr val="tx1"/>
                </a:solidFill>
                <a:effectLst/>
                <a:latin typeface="+mn-lt"/>
                <a:ea typeface="+mn-ea"/>
                <a:cs typeface="+mn-cs"/>
              </a:rPr>
              <a:t> component aims at </a:t>
            </a:r>
            <a:r>
              <a:rPr lang="en-US" sz="1200" kern="1200" dirty="0" smtClean="0">
                <a:solidFill>
                  <a:schemeClr val="tx1"/>
                </a:solidFill>
                <a:effectLst/>
                <a:latin typeface="+mn-lt"/>
                <a:ea typeface="+mn-ea"/>
                <a:cs typeface="+mn-cs"/>
              </a:rPr>
              <a:t>maintaining rosters of trained partners willing to engage in assessment activities if needs arise. </a:t>
            </a: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comes from learning from experiences in Pakistan where, with</a:t>
            </a:r>
            <a:r>
              <a:rPr lang="en-US" sz="1200" kern="1200" baseline="0" dirty="0" smtClean="0">
                <a:solidFill>
                  <a:schemeClr val="tx1"/>
                </a:solidFill>
                <a:effectLst/>
                <a:latin typeface="+mn-lt"/>
                <a:ea typeface="+mn-ea"/>
                <a:cs typeface="+mn-cs"/>
              </a:rPr>
              <a:t> such rosters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WFP and partners were able to assess more</a:t>
            </a:r>
            <a:r>
              <a:rPr lang="en-US" sz="1200" kern="1200" baseline="0" dirty="0" smtClean="0">
                <a:solidFill>
                  <a:schemeClr val="tx1"/>
                </a:solidFill>
                <a:effectLst/>
                <a:latin typeface="+mn-lt"/>
                <a:ea typeface="+mn-ea"/>
                <a:cs typeface="+mn-cs"/>
              </a:rPr>
              <a:t> than </a:t>
            </a:r>
            <a:r>
              <a:rPr lang="en-US" sz="1200" kern="1200" dirty="0" smtClean="0">
                <a:solidFill>
                  <a:schemeClr val="tx1"/>
                </a:solidFill>
                <a:effectLst/>
                <a:latin typeface="+mn-lt"/>
                <a:ea typeface="+mn-ea"/>
                <a:cs typeface="+mn-cs"/>
              </a:rPr>
              <a:t>11,000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villages in less than a week after the floods in 2010.</a:t>
            </a:r>
            <a:endParaRPr lang="en-US" dirty="0" smtClean="0"/>
          </a:p>
          <a:p>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6</a:t>
            </a:fld>
            <a:endParaRPr lang="en-US"/>
          </a:p>
        </p:txBody>
      </p:sp>
    </p:spTree>
    <p:extLst>
      <p:ext uri="{BB962C8B-B14F-4D97-AF65-F5344CB8AC3E}">
        <p14:creationId xmlns:p14="http://schemas.microsoft.com/office/powerpoint/2010/main" val="150780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food security monitoring system is a first-of-its kind system in Myanmar.</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includes a light monthly monitoring system and a more in-depth periodic monitoring, conducted 3 times a year.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monitoring is conducted by WFP and the other members of the FSIN, in a synchronized and harmonized way.</a:t>
            </a:r>
          </a:p>
          <a:p>
            <a:endParaRPr lang="en-US" sz="1200" kern="1200" baseline="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currently covers 50 townships in 2012 </a:t>
            </a:r>
            <a:r>
              <a:rPr lang="en-US" sz="1200" kern="1200" dirty="0" smtClean="0">
                <a:solidFill>
                  <a:schemeClr val="tx1"/>
                </a:solidFill>
                <a:effectLst/>
                <a:latin typeface="+mn-lt"/>
                <a:ea typeface="+mn-ea"/>
                <a:cs typeface="+mn-cs"/>
              </a:rPr>
              <a:t>and should</a:t>
            </a:r>
            <a:r>
              <a:rPr lang="en-US" sz="1200" kern="1200" baseline="0" dirty="0" smtClean="0">
                <a:solidFill>
                  <a:schemeClr val="tx1"/>
                </a:solidFill>
                <a:effectLst/>
                <a:latin typeface="+mn-lt"/>
                <a:ea typeface="+mn-ea"/>
                <a:cs typeface="+mn-cs"/>
              </a:rPr>
              <a:t> cover 80 in</a:t>
            </a:r>
            <a:r>
              <a:rPr lang="en-US" sz="1200" kern="1200" dirty="0" smtClean="0">
                <a:solidFill>
                  <a:schemeClr val="tx1"/>
                </a:solidFill>
                <a:effectLst/>
                <a:latin typeface="+mn-lt"/>
                <a:ea typeface="+mn-ea"/>
                <a:cs typeface="+mn-cs"/>
              </a:rPr>
              <a:t> 2013</a:t>
            </a:r>
            <a:r>
              <a:rPr lang="en-US" sz="1200" kern="1200" baseline="0" dirty="0" smtClean="0">
                <a:solidFill>
                  <a:schemeClr val="tx1"/>
                </a:solidFill>
                <a:effectLst/>
                <a:latin typeface="+mn-lt"/>
                <a:ea typeface="+mn-ea"/>
                <a:cs typeface="+mn-cs"/>
              </a:rPr>
              <a:t> with new members joining for South Eastern part of the country.</a:t>
            </a:r>
          </a:p>
          <a:p>
            <a:pPr marL="0" marR="0" indent="0" algn="l" defTabSz="914185"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Mobile</a:t>
            </a:r>
            <a:r>
              <a:rPr lang="en-US" sz="1200" kern="1200" baseline="0" dirty="0" smtClean="0">
                <a:solidFill>
                  <a:schemeClr val="tx1"/>
                </a:solidFill>
                <a:effectLst/>
                <a:latin typeface="+mn-lt"/>
                <a:ea typeface="+mn-ea"/>
                <a:cs typeface="+mn-cs"/>
              </a:rPr>
              <a:t> technologies are currently being introduced to increase the efficiency of the monitoring.</a:t>
            </a:r>
            <a:r>
              <a:rPr lang="en-US" sz="1200" kern="1200" dirty="0" smtClean="0">
                <a:solidFill>
                  <a:schemeClr val="tx1"/>
                </a:solidFill>
                <a:effectLst/>
                <a:latin typeface="+mn-lt"/>
                <a:ea typeface="+mn-ea"/>
                <a:cs typeface="+mn-cs"/>
              </a:rPr>
              <a:t> This should</a:t>
            </a:r>
            <a:r>
              <a:rPr lang="en-US" sz="1200" kern="1200" baseline="0" dirty="0" smtClean="0">
                <a:solidFill>
                  <a:schemeClr val="tx1"/>
                </a:solidFill>
                <a:effectLst/>
                <a:latin typeface="+mn-lt"/>
                <a:ea typeface="+mn-ea"/>
                <a:cs typeface="+mn-cs"/>
              </a:rPr>
              <a:t> also support a rapid expansion of the coverage. </a:t>
            </a:r>
          </a:p>
          <a:p>
            <a:pPr marL="0" marR="0" indent="0" algn="l" defTabSz="914185" rtl="0" eaLnBrk="1" fontAlgn="auto" latinLnBrk="0" hangingPunct="1">
              <a:lnSpc>
                <a:spcPct val="100000"/>
              </a:lnSpc>
              <a:spcBef>
                <a:spcPts val="0"/>
              </a:spcBef>
              <a:spcAft>
                <a:spcPts val="0"/>
              </a:spcAft>
              <a:buClrTx/>
              <a:buSzTx/>
              <a:buFontTx/>
              <a:buNone/>
              <a:tabLst/>
              <a:defRPr/>
            </a:pPr>
            <a:r>
              <a:rPr lang="en-US" baseline="0" dirty="0" smtClean="0"/>
              <a:t>Eventually, the FSIN should be able to cover up to 55% of the rural townships of the country.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monitoring offers obvious links with</a:t>
            </a:r>
            <a:r>
              <a:rPr lang="en-US" sz="1200" kern="1200" baseline="0" dirty="0" smtClean="0">
                <a:solidFill>
                  <a:schemeClr val="tx1"/>
                </a:solidFill>
                <a:effectLst/>
                <a:latin typeface="+mn-lt"/>
                <a:ea typeface="+mn-ea"/>
                <a:cs typeface="+mn-cs"/>
              </a:rPr>
              <a:t> the IPC. We are </a:t>
            </a:r>
            <a:r>
              <a:rPr lang="en-US" sz="1200" kern="1200" dirty="0" smtClean="0">
                <a:solidFill>
                  <a:schemeClr val="tx1"/>
                </a:solidFill>
                <a:effectLst/>
                <a:latin typeface="+mn-lt"/>
                <a:ea typeface="+mn-ea"/>
                <a:cs typeface="+mn-cs"/>
              </a:rPr>
              <a:t>linking with the IPC regional team to be ready to move towards a more IPC like process when the context and information base in Myanmar is more suitable.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Outputs</a:t>
            </a:r>
            <a:r>
              <a:rPr lang="en-US" sz="1200" kern="1200" baseline="0" dirty="0" smtClean="0">
                <a:solidFill>
                  <a:schemeClr val="tx1"/>
                </a:solidFill>
                <a:effectLst/>
                <a:latin typeface="+mn-lt"/>
                <a:ea typeface="+mn-ea"/>
                <a:cs typeface="+mn-cs"/>
              </a:rPr>
              <a:t> of the monitoring include food security classifications, maps, bulletins and monthly updates. </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8</a:t>
            </a:fld>
            <a:endParaRPr lang="en-US"/>
          </a:p>
        </p:txBody>
      </p:sp>
    </p:spTree>
    <p:extLst>
      <p:ext uri="{BB962C8B-B14F-4D97-AF65-F5344CB8AC3E}">
        <p14:creationId xmlns:p14="http://schemas.microsoft.com/office/powerpoint/2010/main" val="347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food security monitoring system is a first-of-its kind system in Myanmar.</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includes a light monthly monitoring system and a more in-depth periodic monitoring, conducted 3 times a year.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monitoring is conducted by WFP and the other members of the FSIN, in a synchronized and harmonized way.</a:t>
            </a:r>
          </a:p>
          <a:p>
            <a:endParaRPr lang="en-US" sz="1200" kern="1200" baseline="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currently covers 50 townships in 2012 </a:t>
            </a:r>
            <a:r>
              <a:rPr lang="en-US" sz="1200" kern="1200" dirty="0" smtClean="0">
                <a:solidFill>
                  <a:schemeClr val="tx1"/>
                </a:solidFill>
                <a:effectLst/>
                <a:latin typeface="+mn-lt"/>
                <a:ea typeface="+mn-ea"/>
                <a:cs typeface="+mn-cs"/>
              </a:rPr>
              <a:t>and should</a:t>
            </a:r>
            <a:r>
              <a:rPr lang="en-US" sz="1200" kern="1200" baseline="0" dirty="0" smtClean="0">
                <a:solidFill>
                  <a:schemeClr val="tx1"/>
                </a:solidFill>
                <a:effectLst/>
                <a:latin typeface="+mn-lt"/>
                <a:ea typeface="+mn-ea"/>
                <a:cs typeface="+mn-cs"/>
              </a:rPr>
              <a:t> cover 80 in</a:t>
            </a:r>
            <a:r>
              <a:rPr lang="en-US" sz="1200" kern="1200" dirty="0" smtClean="0">
                <a:solidFill>
                  <a:schemeClr val="tx1"/>
                </a:solidFill>
                <a:effectLst/>
                <a:latin typeface="+mn-lt"/>
                <a:ea typeface="+mn-ea"/>
                <a:cs typeface="+mn-cs"/>
              </a:rPr>
              <a:t> 2013</a:t>
            </a:r>
            <a:r>
              <a:rPr lang="en-US" sz="1200" kern="1200" baseline="0" dirty="0" smtClean="0">
                <a:solidFill>
                  <a:schemeClr val="tx1"/>
                </a:solidFill>
                <a:effectLst/>
                <a:latin typeface="+mn-lt"/>
                <a:ea typeface="+mn-ea"/>
                <a:cs typeface="+mn-cs"/>
              </a:rPr>
              <a:t> with new members joining for South Eastern part of the country.</a:t>
            </a:r>
          </a:p>
          <a:p>
            <a:pPr marL="0" marR="0" indent="0" algn="l" defTabSz="914185"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Mobile</a:t>
            </a:r>
            <a:r>
              <a:rPr lang="en-US" sz="1200" kern="1200" baseline="0" dirty="0" smtClean="0">
                <a:solidFill>
                  <a:schemeClr val="tx1"/>
                </a:solidFill>
                <a:effectLst/>
                <a:latin typeface="+mn-lt"/>
                <a:ea typeface="+mn-ea"/>
                <a:cs typeface="+mn-cs"/>
              </a:rPr>
              <a:t> technologies are currently being introduced to increase the efficiency of the monitoring.</a:t>
            </a:r>
            <a:r>
              <a:rPr lang="en-US" sz="1200" kern="1200" dirty="0" smtClean="0">
                <a:solidFill>
                  <a:schemeClr val="tx1"/>
                </a:solidFill>
                <a:effectLst/>
                <a:latin typeface="+mn-lt"/>
                <a:ea typeface="+mn-ea"/>
                <a:cs typeface="+mn-cs"/>
              </a:rPr>
              <a:t> This should</a:t>
            </a:r>
            <a:r>
              <a:rPr lang="en-US" sz="1200" kern="1200" baseline="0" dirty="0" smtClean="0">
                <a:solidFill>
                  <a:schemeClr val="tx1"/>
                </a:solidFill>
                <a:effectLst/>
                <a:latin typeface="+mn-lt"/>
                <a:ea typeface="+mn-ea"/>
                <a:cs typeface="+mn-cs"/>
              </a:rPr>
              <a:t> also support a rapid expansion of the coverage. </a:t>
            </a:r>
          </a:p>
          <a:p>
            <a:pPr marL="0" marR="0" indent="0" algn="l" defTabSz="914185" rtl="0" eaLnBrk="1" fontAlgn="auto" latinLnBrk="0" hangingPunct="1">
              <a:lnSpc>
                <a:spcPct val="100000"/>
              </a:lnSpc>
              <a:spcBef>
                <a:spcPts val="0"/>
              </a:spcBef>
              <a:spcAft>
                <a:spcPts val="0"/>
              </a:spcAft>
              <a:buClrTx/>
              <a:buSzTx/>
              <a:buFontTx/>
              <a:buNone/>
              <a:tabLst/>
              <a:defRPr/>
            </a:pPr>
            <a:r>
              <a:rPr lang="en-US" baseline="0" dirty="0" smtClean="0"/>
              <a:t>Eventually, the FSIN should be able to cover up to 55% of the rural townships of the country.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monitoring offers obvious links with</a:t>
            </a:r>
            <a:r>
              <a:rPr lang="en-US" sz="1200" kern="1200" baseline="0" dirty="0" smtClean="0">
                <a:solidFill>
                  <a:schemeClr val="tx1"/>
                </a:solidFill>
                <a:effectLst/>
                <a:latin typeface="+mn-lt"/>
                <a:ea typeface="+mn-ea"/>
                <a:cs typeface="+mn-cs"/>
              </a:rPr>
              <a:t> the IPC. We are </a:t>
            </a:r>
            <a:r>
              <a:rPr lang="en-US" sz="1200" kern="1200" dirty="0" smtClean="0">
                <a:solidFill>
                  <a:schemeClr val="tx1"/>
                </a:solidFill>
                <a:effectLst/>
                <a:latin typeface="+mn-lt"/>
                <a:ea typeface="+mn-ea"/>
                <a:cs typeface="+mn-cs"/>
              </a:rPr>
              <a:t>linking with the IPC regional team to be ready to move towards a more IPC like process when the context and information base in Myanmar is more suitable.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Outputs</a:t>
            </a:r>
            <a:r>
              <a:rPr lang="en-US" sz="1200" kern="1200" baseline="0" dirty="0" smtClean="0">
                <a:solidFill>
                  <a:schemeClr val="tx1"/>
                </a:solidFill>
                <a:effectLst/>
                <a:latin typeface="+mn-lt"/>
                <a:ea typeface="+mn-ea"/>
                <a:cs typeface="+mn-cs"/>
              </a:rPr>
              <a:t> of the monitoring include food security classifications, maps, bulletins and monthly updates. </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9</a:t>
            </a:fld>
            <a:endParaRPr lang="en-US"/>
          </a:p>
        </p:txBody>
      </p:sp>
    </p:spTree>
    <p:extLst>
      <p:ext uri="{BB962C8B-B14F-4D97-AF65-F5344CB8AC3E}">
        <p14:creationId xmlns:p14="http://schemas.microsoft.com/office/powerpoint/2010/main" val="347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food security monitoring system is a first-of-its kind system in Myanmar.</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includes a light monthly monitoring system and a more in-depth periodic monitoring, conducted 3 times a year.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monitoring is conducted by WFP and the other members of the FSIN, in a synchronized and harmonized way.</a:t>
            </a:r>
          </a:p>
          <a:p>
            <a:endParaRPr lang="en-US" sz="1200" kern="1200" baseline="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currently covers 50 townships in 2012 </a:t>
            </a:r>
            <a:r>
              <a:rPr lang="en-US" sz="1200" kern="1200" dirty="0" smtClean="0">
                <a:solidFill>
                  <a:schemeClr val="tx1"/>
                </a:solidFill>
                <a:effectLst/>
                <a:latin typeface="+mn-lt"/>
                <a:ea typeface="+mn-ea"/>
                <a:cs typeface="+mn-cs"/>
              </a:rPr>
              <a:t>and should</a:t>
            </a:r>
            <a:r>
              <a:rPr lang="en-US" sz="1200" kern="1200" baseline="0" dirty="0" smtClean="0">
                <a:solidFill>
                  <a:schemeClr val="tx1"/>
                </a:solidFill>
                <a:effectLst/>
                <a:latin typeface="+mn-lt"/>
                <a:ea typeface="+mn-ea"/>
                <a:cs typeface="+mn-cs"/>
              </a:rPr>
              <a:t> cover 80 in</a:t>
            </a:r>
            <a:r>
              <a:rPr lang="en-US" sz="1200" kern="1200" dirty="0" smtClean="0">
                <a:solidFill>
                  <a:schemeClr val="tx1"/>
                </a:solidFill>
                <a:effectLst/>
                <a:latin typeface="+mn-lt"/>
                <a:ea typeface="+mn-ea"/>
                <a:cs typeface="+mn-cs"/>
              </a:rPr>
              <a:t> 2013</a:t>
            </a:r>
            <a:r>
              <a:rPr lang="en-US" sz="1200" kern="1200" baseline="0" dirty="0" smtClean="0">
                <a:solidFill>
                  <a:schemeClr val="tx1"/>
                </a:solidFill>
                <a:effectLst/>
                <a:latin typeface="+mn-lt"/>
                <a:ea typeface="+mn-ea"/>
                <a:cs typeface="+mn-cs"/>
              </a:rPr>
              <a:t> with new members joining for South Eastern part of the country.</a:t>
            </a:r>
          </a:p>
          <a:p>
            <a:pPr marL="0" marR="0" indent="0" algn="l" defTabSz="914185"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Mobile</a:t>
            </a:r>
            <a:r>
              <a:rPr lang="en-US" sz="1200" kern="1200" baseline="0" dirty="0" smtClean="0">
                <a:solidFill>
                  <a:schemeClr val="tx1"/>
                </a:solidFill>
                <a:effectLst/>
                <a:latin typeface="+mn-lt"/>
                <a:ea typeface="+mn-ea"/>
                <a:cs typeface="+mn-cs"/>
              </a:rPr>
              <a:t> technologies are currently being introduced to increase the efficiency of the monitoring.</a:t>
            </a:r>
            <a:r>
              <a:rPr lang="en-US" sz="1200" kern="1200" dirty="0" smtClean="0">
                <a:solidFill>
                  <a:schemeClr val="tx1"/>
                </a:solidFill>
                <a:effectLst/>
                <a:latin typeface="+mn-lt"/>
                <a:ea typeface="+mn-ea"/>
                <a:cs typeface="+mn-cs"/>
              </a:rPr>
              <a:t> This should</a:t>
            </a:r>
            <a:r>
              <a:rPr lang="en-US" sz="1200" kern="1200" baseline="0" dirty="0" smtClean="0">
                <a:solidFill>
                  <a:schemeClr val="tx1"/>
                </a:solidFill>
                <a:effectLst/>
                <a:latin typeface="+mn-lt"/>
                <a:ea typeface="+mn-ea"/>
                <a:cs typeface="+mn-cs"/>
              </a:rPr>
              <a:t> also support a rapid expansion of the coverage. </a:t>
            </a:r>
          </a:p>
          <a:p>
            <a:pPr marL="0" marR="0" indent="0" algn="l" defTabSz="914185" rtl="0" eaLnBrk="1" fontAlgn="auto" latinLnBrk="0" hangingPunct="1">
              <a:lnSpc>
                <a:spcPct val="100000"/>
              </a:lnSpc>
              <a:spcBef>
                <a:spcPts val="0"/>
              </a:spcBef>
              <a:spcAft>
                <a:spcPts val="0"/>
              </a:spcAft>
              <a:buClrTx/>
              <a:buSzTx/>
              <a:buFontTx/>
              <a:buNone/>
              <a:tabLst/>
              <a:defRPr/>
            </a:pPr>
            <a:r>
              <a:rPr lang="en-US" baseline="0" dirty="0" smtClean="0"/>
              <a:t>Eventually, the FSIN should be able to cover up to 55% of the rural townships of the country.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monitoring offers obvious links with</a:t>
            </a:r>
            <a:r>
              <a:rPr lang="en-US" sz="1200" kern="1200" baseline="0" dirty="0" smtClean="0">
                <a:solidFill>
                  <a:schemeClr val="tx1"/>
                </a:solidFill>
                <a:effectLst/>
                <a:latin typeface="+mn-lt"/>
                <a:ea typeface="+mn-ea"/>
                <a:cs typeface="+mn-cs"/>
              </a:rPr>
              <a:t> the IPC. We are </a:t>
            </a:r>
            <a:r>
              <a:rPr lang="en-US" sz="1200" kern="1200" dirty="0" smtClean="0">
                <a:solidFill>
                  <a:schemeClr val="tx1"/>
                </a:solidFill>
                <a:effectLst/>
                <a:latin typeface="+mn-lt"/>
                <a:ea typeface="+mn-ea"/>
                <a:cs typeface="+mn-cs"/>
              </a:rPr>
              <a:t>linking with the IPC regional team to be ready to move towards a more IPC like process when the context and information base in Myanmar is more suitable.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Outputs</a:t>
            </a:r>
            <a:r>
              <a:rPr lang="en-US" sz="1200" kern="1200" baseline="0" dirty="0" smtClean="0">
                <a:solidFill>
                  <a:schemeClr val="tx1"/>
                </a:solidFill>
                <a:effectLst/>
                <a:latin typeface="+mn-lt"/>
                <a:ea typeface="+mn-ea"/>
                <a:cs typeface="+mn-cs"/>
              </a:rPr>
              <a:t> of the monitoring include food security classifications, maps, bulletins and monthly updates. </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12</a:t>
            </a:fld>
            <a:endParaRPr lang="en-US"/>
          </a:p>
        </p:txBody>
      </p:sp>
    </p:spTree>
    <p:extLst>
      <p:ext uri="{BB962C8B-B14F-4D97-AF65-F5344CB8AC3E}">
        <p14:creationId xmlns:p14="http://schemas.microsoft.com/office/powerpoint/2010/main" val="347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77E6-F181-4307-8B56-419671249B65}" type="slidenum">
              <a:rPr lang="en-US" smtClean="0"/>
              <a:pPr/>
              <a:t>19</a:t>
            </a:fld>
            <a:endParaRPr lang="en-US"/>
          </a:p>
        </p:txBody>
      </p:sp>
    </p:spTree>
    <p:extLst>
      <p:ext uri="{BB962C8B-B14F-4D97-AF65-F5344CB8AC3E}">
        <p14:creationId xmlns:p14="http://schemas.microsoft.com/office/powerpoint/2010/main" val="1960314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capacity building</a:t>
            </a:r>
            <a:r>
              <a:rPr lang="en-US" baseline="0" dirty="0" smtClean="0"/>
              <a:t> component is the most critical part of our activities in the country. </a:t>
            </a:r>
          </a:p>
          <a:p>
            <a:r>
              <a:rPr lang="en-US" baseline="0" dirty="0" smtClean="0"/>
              <a:t>Engagement and transfer of capacities to relevant local ministries have been extremely limited in the past. </a:t>
            </a:r>
          </a:p>
          <a:p>
            <a:endParaRPr lang="en-US" baseline="0" dirty="0" smtClean="0"/>
          </a:p>
          <a:p>
            <a:r>
              <a:rPr lang="en-US" baseline="0" dirty="0" smtClean="0"/>
              <a:t>However the current transition offers clear opportunity of productive engagement, with technical department staff, especially at local levels.</a:t>
            </a:r>
          </a:p>
          <a:p>
            <a:r>
              <a:rPr lang="en-US" baseline="0" dirty="0" smtClean="0"/>
              <a:t> </a:t>
            </a:r>
          </a:p>
          <a:p>
            <a:r>
              <a:rPr lang="en-US" sz="1200" kern="1200" dirty="0" smtClean="0">
                <a:solidFill>
                  <a:schemeClr val="tx1"/>
                </a:solidFill>
                <a:effectLst/>
                <a:latin typeface="+mn-lt"/>
                <a:ea typeface="+mn-ea"/>
                <a:cs typeface="+mn-cs"/>
              </a:rPr>
              <a:t>Through the FSIN, WFP is transferring knowledge and technologies from Yangon to WFP</a:t>
            </a:r>
            <a:r>
              <a:rPr lang="en-US" sz="1200" kern="1200" baseline="0" dirty="0" smtClean="0">
                <a:solidFill>
                  <a:schemeClr val="tx1"/>
                </a:solidFill>
                <a:effectLst/>
                <a:latin typeface="+mn-lt"/>
                <a:ea typeface="+mn-ea"/>
                <a:cs typeface="+mn-cs"/>
              </a:rPr>
              <a:t> field </a:t>
            </a:r>
            <a:r>
              <a:rPr lang="en-US" sz="1200" kern="1200" dirty="0" smtClean="0">
                <a:solidFill>
                  <a:schemeClr val="tx1"/>
                </a:solidFill>
                <a:effectLst/>
                <a:latin typeface="+mn-lt"/>
                <a:ea typeface="+mn-ea"/>
                <a:cs typeface="+mn-cs"/>
              </a:rPr>
              <a:t>staff,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partners field staff and</a:t>
            </a:r>
            <a:r>
              <a:rPr lang="en-US" sz="1200" kern="1200" baseline="0" dirty="0" smtClean="0">
                <a:solidFill>
                  <a:schemeClr val="tx1"/>
                </a:solidFill>
                <a:effectLst/>
                <a:latin typeface="+mn-lt"/>
                <a:ea typeface="+mn-ea"/>
                <a:cs typeface="+mn-cs"/>
              </a:rPr>
              <a:t> local government staff.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do so, we are establishing regional resource centers.</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These resources centers will be extensions of the current network, but located in the field, close to the operations.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t>
            </a:r>
            <a:r>
              <a:rPr lang="en-US" sz="1200" kern="1200" baseline="0" dirty="0" err="1" smtClean="0">
                <a:solidFill>
                  <a:schemeClr val="tx1"/>
                </a:solidFill>
                <a:effectLst/>
                <a:latin typeface="+mn-lt"/>
                <a:ea typeface="+mn-ea"/>
                <a:cs typeface="+mn-cs"/>
              </a:rPr>
              <a:t>centres</a:t>
            </a:r>
            <a:r>
              <a:rPr lang="en-US" sz="1200" kern="1200" baseline="0" dirty="0" smtClean="0">
                <a:solidFill>
                  <a:schemeClr val="tx1"/>
                </a:solidFill>
                <a:effectLst/>
                <a:latin typeface="+mn-lt"/>
                <a:ea typeface="+mn-ea"/>
                <a:cs typeface="+mn-cs"/>
              </a:rPr>
              <a:t> will be located in some of the most remote parts of the county to increase access to appropriate resources for local actors, often isolated from main coordination structures.</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centers will be equipped with </a:t>
            </a:r>
            <a:r>
              <a:rPr lang="en-US" sz="1200" kern="1200" dirty="0" smtClean="0">
                <a:solidFill>
                  <a:schemeClr val="tx1"/>
                </a:solidFill>
                <a:effectLst/>
                <a:latin typeface="+mn-lt"/>
                <a:ea typeface="+mn-ea"/>
                <a:cs typeface="+mn-cs"/>
              </a:rPr>
              <a:t>computers (that</a:t>
            </a:r>
            <a:r>
              <a:rPr lang="en-US" sz="1200" kern="1200" baseline="0" dirty="0" smtClean="0">
                <a:solidFill>
                  <a:schemeClr val="tx1"/>
                </a:solidFill>
                <a:effectLst/>
                <a:latin typeface="+mn-lt"/>
                <a:ea typeface="+mn-ea"/>
                <a:cs typeface="+mn-cs"/>
              </a:rPr>
              <a:t> include several </a:t>
            </a:r>
            <a:r>
              <a:rPr lang="en-US" sz="1200" kern="1200" dirty="0" smtClean="0">
                <a:solidFill>
                  <a:schemeClr val="tx1"/>
                </a:solidFill>
                <a:effectLst/>
                <a:latin typeface="+mn-lt"/>
                <a:ea typeface="+mn-ea"/>
                <a:cs typeface="+mn-cs"/>
              </a:rPr>
              <a:t>open-sourced data analysis</a:t>
            </a:r>
            <a:r>
              <a:rPr lang="en-US" sz="1200" kern="1200" baseline="0" dirty="0" smtClean="0">
                <a:solidFill>
                  <a:schemeClr val="tx1"/>
                </a:solidFill>
                <a:effectLst/>
                <a:latin typeface="+mn-lt"/>
                <a:ea typeface="+mn-ea"/>
                <a:cs typeface="+mn-cs"/>
              </a:rPr>
              <a:t> &amp;</a:t>
            </a:r>
            <a:r>
              <a:rPr lang="en-US" sz="1200" kern="1200" dirty="0" smtClean="0">
                <a:solidFill>
                  <a:schemeClr val="tx1"/>
                </a:solidFill>
                <a:effectLst/>
                <a:latin typeface="+mn-lt"/>
                <a:ea typeface="+mn-ea"/>
                <a:cs typeface="+mn-cs"/>
              </a:rPr>
              <a:t> GIS </a:t>
            </a:r>
            <a:r>
              <a:rPr lang="en-US" sz="1200" kern="1200" dirty="0" err="1" smtClean="0">
                <a:solidFill>
                  <a:schemeClr val="tx1"/>
                </a:solidFill>
                <a:effectLst/>
                <a:latin typeface="+mn-lt"/>
                <a:ea typeface="+mn-ea"/>
                <a:cs typeface="+mn-cs"/>
              </a:rPr>
              <a:t>softwares</a:t>
            </a:r>
            <a:r>
              <a:rPr lang="en-US" sz="1200" kern="1200" dirty="0" smtClean="0">
                <a:solidFill>
                  <a:schemeClr val="tx1"/>
                </a:solidFill>
                <a:effectLst/>
                <a:latin typeface="+mn-lt"/>
                <a:ea typeface="+mn-ea"/>
                <a:cs typeface="+mn-cs"/>
              </a:rPr>
              <a:t>), GPS devices and mobile technologies (tablets).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staff will be providing a set of trainings in these areas</a:t>
            </a:r>
            <a:r>
              <a:rPr lang="en-US" sz="1200" kern="1200" baseline="0" dirty="0" smtClean="0">
                <a:solidFill>
                  <a:schemeClr val="tx1"/>
                </a:solidFill>
                <a:effectLst/>
                <a:latin typeface="+mn-lt"/>
                <a:ea typeface="+mn-ea"/>
                <a:cs typeface="+mn-cs"/>
              </a:rPr>
              <a:t> to ensure t</a:t>
            </a:r>
            <a:r>
              <a:rPr lang="en-US" sz="1200" kern="1200" dirty="0" smtClean="0">
                <a:solidFill>
                  <a:schemeClr val="tx1"/>
                </a:solidFill>
                <a:effectLst/>
                <a:latin typeface="+mn-lt"/>
                <a:ea typeface="+mn-ea"/>
                <a:cs typeface="+mn-cs"/>
              </a:rPr>
              <a:t>hese equipment</a:t>
            </a:r>
            <a:r>
              <a:rPr lang="en-US" sz="1200" kern="1200" baseline="0" dirty="0" smtClean="0">
                <a:solidFill>
                  <a:schemeClr val="tx1"/>
                </a:solidFill>
                <a:effectLst/>
                <a:latin typeface="+mn-lt"/>
                <a:ea typeface="+mn-ea"/>
                <a:cs typeface="+mn-cs"/>
              </a:rPr>
              <a:t> &amp; </a:t>
            </a:r>
            <a:r>
              <a:rPr lang="en-US" sz="1200" kern="1200" dirty="0" smtClean="0">
                <a:solidFill>
                  <a:schemeClr val="tx1"/>
                </a:solidFill>
                <a:effectLst/>
                <a:latin typeface="+mn-lt"/>
                <a:ea typeface="+mn-ea"/>
                <a:cs typeface="+mn-cs"/>
              </a:rPr>
              <a:t>technologies are used appropriately.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opened to all</a:t>
            </a:r>
            <a:r>
              <a:rPr lang="en-US" sz="1200" kern="1200" baseline="0" dirty="0" smtClean="0">
                <a:solidFill>
                  <a:schemeClr val="tx1"/>
                </a:solidFill>
                <a:effectLst/>
                <a:latin typeface="+mn-lt"/>
                <a:ea typeface="+mn-ea"/>
                <a:cs typeface="+mn-cs"/>
              </a:rPr>
              <a:t> food security stakeholders, t</a:t>
            </a:r>
            <a:r>
              <a:rPr lang="en-US" sz="1200" kern="1200" dirty="0" smtClean="0">
                <a:solidFill>
                  <a:schemeClr val="tx1"/>
                </a:solidFill>
                <a:effectLst/>
                <a:latin typeface="+mn-lt"/>
                <a:ea typeface="+mn-ea"/>
                <a:cs typeface="+mn-cs"/>
              </a:rPr>
              <a:t>hese resource centers will also provide an ideal platform to</a:t>
            </a:r>
            <a:r>
              <a:rPr lang="en-US" sz="1200" kern="1200" baseline="0" dirty="0" smtClean="0">
                <a:solidFill>
                  <a:schemeClr val="tx1"/>
                </a:solidFill>
                <a:effectLst/>
                <a:latin typeface="+mn-lt"/>
                <a:ea typeface="+mn-ea"/>
                <a:cs typeface="+mn-cs"/>
              </a:rPr>
              <a:t> conduct trainings, workshops and improve </a:t>
            </a:r>
            <a:r>
              <a:rPr lang="en-US" sz="1200" kern="1200" dirty="0" smtClean="0">
                <a:solidFill>
                  <a:schemeClr val="tx1"/>
                </a:solidFill>
                <a:effectLst/>
                <a:latin typeface="+mn-lt"/>
                <a:ea typeface="+mn-ea"/>
                <a:cs typeface="+mn-cs"/>
              </a:rPr>
              <a:t>local programmatic coordination.  </a:t>
            </a:r>
            <a:endParaRPr lang="en-US" dirty="0"/>
          </a:p>
        </p:txBody>
      </p:sp>
      <p:sp>
        <p:nvSpPr>
          <p:cNvPr id="4" name="Slide Number Placeholder 3"/>
          <p:cNvSpPr>
            <a:spLocks noGrp="1"/>
          </p:cNvSpPr>
          <p:nvPr>
            <p:ph type="sldNum" sz="quarter" idx="10"/>
          </p:nvPr>
        </p:nvSpPr>
        <p:spPr/>
        <p:txBody>
          <a:bodyPr/>
          <a:lstStyle/>
          <a:p>
            <a:fld id="{D78F4490-6375-4B3F-AFEC-AA032B1E29FA}" type="slidenum">
              <a:rPr lang="en-US" smtClean="0"/>
              <a:t>20</a:t>
            </a:fld>
            <a:endParaRPr lang="en-US"/>
          </a:p>
        </p:txBody>
      </p:sp>
    </p:spTree>
    <p:extLst>
      <p:ext uri="{BB962C8B-B14F-4D97-AF65-F5344CB8AC3E}">
        <p14:creationId xmlns:p14="http://schemas.microsoft.com/office/powerpoint/2010/main" val="304861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093" indent="0" algn="ctr">
              <a:buNone/>
              <a:defRPr>
                <a:solidFill>
                  <a:schemeClr val="tx1">
                    <a:tint val="75000"/>
                  </a:schemeClr>
                </a:solidFill>
              </a:defRPr>
            </a:lvl2pPr>
            <a:lvl3pPr marL="914185" indent="0" algn="ctr">
              <a:buNone/>
              <a:defRPr>
                <a:solidFill>
                  <a:schemeClr val="tx1">
                    <a:tint val="75000"/>
                  </a:schemeClr>
                </a:solidFill>
              </a:defRPr>
            </a:lvl3pPr>
            <a:lvl4pPr marL="1371278" indent="0" algn="ctr">
              <a:buNone/>
              <a:defRPr>
                <a:solidFill>
                  <a:schemeClr val="tx1">
                    <a:tint val="75000"/>
                  </a:schemeClr>
                </a:solidFill>
              </a:defRPr>
            </a:lvl4pPr>
            <a:lvl5pPr marL="1828370" indent="0" algn="ctr">
              <a:buNone/>
              <a:defRPr>
                <a:solidFill>
                  <a:schemeClr val="tx1">
                    <a:tint val="75000"/>
                  </a:schemeClr>
                </a:solidFill>
              </a:defRPr>
            </a:lvl5pPr>
            <a:lvl6pPr marL="2285463" indent="0" algn="ctr">
              <a:buNone/>
              <a:defRPr>
                <a:solidFill>
                  <a:schemeClr val="tx1">
                    <a:tint val="75000"/>
                  </a:schemeClr>
                </a:solidFill>
              </a:defRPr>
            </a:lvl6pPr>
            <a:lvl7pPr marL="2742556" indent="0" algn="ctr">
              <a:buNone/>
              <a:defRPr>
                <a:solidFill>
                  <a:schemeClr val="tx1">
                    <a:tint val="75000"/>
                  </a:schemeClr>
                </a:solidFill>
              </a:defRPr>
            </a:lvl7pPr>
            <a:lvl8pPr marL="3199649" indent="0" algn="ctr">
              <a:buNone/>
              <a:defRPr>
                <a:solidFill>
                  <a:schemeClr val="tx1">
                    <a:tint val="75000"/>
                  </a:schemeClr>
                </a:solidFill>
              </a:defRPr>
            </a:lvl8pPr>
            <a:lvl9pPr marL="36567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A169D7-05B9-4BF8-9CA4-5914E177D950}"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3072400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169D7-05B9-4BF8-9CA4-5914E177D950}"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12001385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13763" y="1757363"/>
            <a:ext cx="6583362" cy="374507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3675" y="1757363"/>
            <a:ext cx="19597688" cy="374507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169D7-05B9-4BF8-9CA4-5914E177D950}"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19512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9B634-B31F-4DC8-AC5E-CC48330AC603}" type="datetimeFigureOut">
              <a:rPr lang="en-US" smtClean="0"/>
              <a:pPr/>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2C5AA-065F-4032-B8AB-FE7904213561}" type="slidenum">
              <a:rPr lang="en-US" smtClean="0"/>
              <a:pPr/>
              <a:t>‹#›</a:t>
            </a:fld>
            <a:endParaRPr lang="en-US"/>
          </a:p>
        </p:txBody>
      </p:sp>
    </p:spTree>
    <p:extLst>
      <p:ext uri="{BB962C8B-B14F-4D97-AF65-F5344CB8AC3E}">
        <p14:creationId xmlns:p14="http://schemas.microsoft.com/office/powerpoint/2010/main" val="218858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D5A169D7-05B9-4BF8-9CA4-5914E177D950}"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3699935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093" indent="0">
              <a:buNone/>
              <a:defRPr sz="1800">
                <a:solidFill>
                  <a:schemeClr val="tx1">
                    <a:tint val="75000"/>
                  </a:schemeClr>
                </a:solidFill>
              </a:defRPr>
            </a:lvl2pPr>
            <a:lvl3pPr marL="914185" indent="0">
              <a:buNone/>
              <a:defRPr sz="1600">
                <a:solidFill>
                  <a:schemeClr val="tx1">
                    <a:tint val="75000"/>
                  </a:schemeClr>
                </a:solidFill>
              </a:defRPr>
            </a:lvl3pPr>
            <a:lvl4pPr marL="1371278" indent="0">
              <a:buNone/>
              <a:defRPr sz="1400">
                <a:solidFill>
                  <a:schemeClr val="tx1">
                    <a:tint val="75000"/>
                  </a:schemeClr>
                </a:solidFill>
              </a:defRPr>
            </a:lvl4pPr>
            <a:lvl5pPr marL="1828370" indent="0">
              <a:buNone/>
              <a:defRPr sz="1400">
                <a:solidFill>
                  <a:schemeClr val="tx1">
                    <a:tint val="75000"/>
                  </a:schemeClr>
                </a:solidFill>
              </a:defRPr>
            </a:lvl5pPr>
            <a:lvl6pPr marL="2285463" indent="0">
              <a:buNone/>
              <a:defRPr sz="1400">
                <a:solidFill>
                  <a:schemeClr val="tx1">
                    <a:tint val="75000"/>
                  </a:schemeClr>
                </a:solidFill>
              </a:defRPr>
            </a:lvl6pPr>
            <a:lvl7pPr marL="2742556" indent="0">
              <a:buNone/>
              <a:defRPr sz="1400">
                <a:solidFill>
                  <a:schemeClr val="tx1">
                    <a:tint val="75000"/>
                  </a:schemeClr>
                </a:solidFill>
              </a:defRPr>
            </a:lvl7pPr>
            <a:lvl8pPr marL="3199649" indent="0">
              <a:buNone/>
              <a:defRPr sz="1400">
                <a:solidFill>
                  <a:schemeClr val="tx1">
                    <a:tint val="75000"/>
                  </a:schemeClr>
                </a:solidFill>
              </a:defRPr>
            </a:lvl8pPr>
            <a:lvl9pPr marL="36567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A169D7-05B9-4BF8-9CA4-5914E177D950}"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12779906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463676" y="10240963"/>
            <a:ext cx="13090525"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706601" y="10240963"/>
            <a:ext cx="13090525"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A169D7-05B9-4BF8-9CA4-5914E177D950}"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39657345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093" indent="0">
              <a:buNone/>
              <a:defRPr sz="2000" b="1"/>
            </a:lvl2pPr>
            <a:lvl3pPr marL="914185" indent="0">
              <a:buNone/>
              <a:defRPr sz="1800" b="1"/>
            </a:lvl3pPr>
            <a:lvl4pPr marL="1371278" indent="0">
              <a:buNone/>
              <a:defRPr sz="1600" b="1"/>
            </a:lvl4pPr>
            <a:lvl5pPr marL="1828370" indent="0">
              <a:buNone/>
              <a:defRPr sz="1600" b="1"/>
            </a:lvl5pPr>
            <a:lvl6pPr marL="2285463" indent="0">
              <a:buNone/>
              <a:defRPr sz="1600" b="1"/>
            </a:lvl6pPr>
            <a:lvl7pPr marL="2742556" indent="0">
              <a:buNone/>
              <a:defRPr sz="1600" b="1"/>
            </a:lvl7pPr>
            <a:lvl8pPr marL="3199649" indent="0">
              <a:buNone/>
              <a:defRPr sz="1600" b="1"/>
            </a:lvl8pPr>
            <a:lvl9pPr marL="36567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093" indent="0">
              <a:buNone/>
              <a:defRPr sz="2000" b="1"/>
            </a:lvl2pPr>
            <a:lvl3pPr marL="914185" indent="0">
              <a:buNone/>
              <a:defRPr sz="1800" b="1"/>
            </a:lvl3pPr>
            <a:lvl4pPr marL="1371278" indent="0">
              <a:buNone/>
              <a:defRPr sz="1600" b="1"/>
            </a:lvl4pPr>
            <a:lvl5pPr marL="1828370" indent="0">
              <a:buNone/>
              <a:defRPr sz="1600" b="1"/>
            </a:lvl5pPr>
            <a:lvl6pPr marL="2285463" indent="0">
              <a:buNone/>
              <a:defRPr sz="1600" b="1"/>
            </a:lvl6pPr>
            <a:lvl7pPr marL="2742556" indent="0">
              <a:buNone/>
              <a:defRPr sz="1600" b="1"/>
            </a:lvl7pPr>
            <a:lvl8pPr marL="3199649" indent="0">
              <a:buNone/>
              <a:defRPr sz="1600" b="1"/>
            </a:lvl8pPr>
            <a:lvl9pPr marL="36567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A169D7-05B9-4BF8-9CA4-5914E177D950}"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3166179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A169D7-05B9-4BF8-9CA4-5914E177D950}"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12814543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169D7-05B9-4BF8-9CA4-5914E177D950}"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33441357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a:prstGeom prst="rect">
            <a:avLst/>
          </a:prstGeom>
        </p:spPr>
        <p:txBody>
          <a:bodyPr/>
          <a:lstStyle>
            <a:lvl1pPr marL="0" indent="0">
              <a:buNone/>
              <a:defRPr sz="1400"/>
            </a:lvl1pPr>
            <a:lvl2pPr marL="457093" indent="0">
              <a:buNone/>
              <a:defRPr sz="1200"/>
            </a:lvl2pPr>
            <a:lvl3pPr marL="914185" indent="0">
              <a:buNone/>
              <a:defRPr sz="1000"/>
            </a:lvl3pPr>
            <a:lvl4pPr marL="1371278" indent="0">
              <a:buNone/>
              <a:defRPr sz="900"/>
            </a:lvl4pPr>
            <a:lvl5pPr marL="1828370" indent="0">
              <a:buNone/>
              <a:defRPr sz="900"/>
            </a:lvl5pPr>
            <a:lvl6pPr marL="2285463" indent="0">
              <a:buNone/>
              <a:defRPr sz="900"/>
            </a:lvl6pPr>
            <a:lvl7pPr marL="2742556" indent="0">
              <a:buNone/>
              <a:defRPr sz="900"/>
            </a:lvl7pPr>
            <a:lvl8pPr marL="3199649" indent="0">
              <a:buNone/>
              <a:defRPr sz="900"/>
            </a:lvl8pPr>
            <a:lvl9pPr marL="36567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169D7-05B9-4BF8-9CA4-5914E177D950}"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2274831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093" indent="0">
              <a:buNone/>
              <a:defRPr sz="2800"/>
            </a:lvl2pPr>
            <a:lvl3pPr marL="914185" indent="0">
              <a:buNone/>
              <a:defRPr sz="2400"/>
            </a:lvl3pPr>
            <a:lvl4pPr marL="1371278" indent="0">
              <a:buNone/>
              <a:defRPr sz="2000"/>
            </a:lvl4pPr>
            <a:lvl5pPr marL="1828370" indent="0">
              <a:buNone/>
              <a:defRPr sz="2000"/>
            </a:lvl5pPr>
            <a:lvl6pPr marL="2285463" indent="0">
              <a:buNone/>
              <a:defRPr sz="2000"/>
            </a:lvl6pPr>
            <a:lvl7pPr marL="2742556" indent="0">
              <a:buNone/>
              <a:defRPr sz="2000"/>
            </a:lvl7pPr>
            <a:lvl8pPr marL="3199649" indent="0">
              <a:buNone/>
              <a:defRPr sz="2000"/>
            </a:lvl8pPr>
            <a:lvl9pPr marL="365674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093" indent="0">
              <a:buNone/>
              <a:defRPr sz="1200"/>
            </a:lvl2pPr>
            <a:lvl3pPr marL="914185" indent="0">
              <a:buNone/>
              <a:defRPr sz="1000"/>
            </a:lvl3pPr>
            <a:lvl4pPr marL="1371278" indent="0">
              <a:buNone/>
              <a:defRPr sz="900"/>
            </a:lvl4pPr>
            <a:lvl5pPr marL="1828370" indent="0">
              <a:buNone/>
              <a:defRPr sz="900"/>
            </a:lvl5pPr>
            <a:lvl6pPr marL="2285463" indent="0">
              <a:buNone/>
              <a:defRPr sz="900"/>
            </a:lvl6pPr>
            <a:lvl7pPr marL="2742556" indent="0">
              <a:buNone/>
              <a:defRPr sz="900"/>
            </a:lvl7pPr>
            <a:lvl8pPr marL="3199649" indent="0">
              <a:buNone/>
              <a:defRPr sz="900"/>
            </a:lvl8pPr>
            <a:lvl9pPr marL="36567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169D7-05B9-4BF8-9CA4-5914E177D950}"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55DDB-77A8-4B04-97A7-C5CB9F6C72B5}" type="slidenum">
              <a:rPr lang="en-US" smtClean="0"/>
              <a:t>‹#›</a:t>
            </a:fld>
            <a:endParaRPr lang="en-US"/>
          </a:p>
        </p:txBody>
      </p:sp>
    </p:spTree>
    <p:extLst>
      <p:ext uri="{BB962C8B-B14F-4D97-AF65-F5344CB8AC3E}">
        <p14:creationId xmlns:p14="http://schemas.microsoft.com/office/powerpoint/2010/main" val="3966473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124200" y="12700"/>
            <a:ext cx="2743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userDrawn="1">
            <p:ph type="dt" sz="half" idx="2"/>
          </p:nvPr>
        </p:nvSpPr>
        <p:spPr>
          <a:xfrm>
            <a:off x="457200" y="6356350"/>
            <a:ext cx="2133600" cy="365125"/>
          </a:xfrm>
          <a:prstGeom prst="rect">
            <a:avLst/>
          </a:prstGeom>
        </p:spPr>
        <p:txBody>
          <a:bodyPr vert="horz" lIns="91419" tIns="45709" rIns="91419" bIns="45709" rtlCol="0" anchor="ctr"/>
          <a:lstStyle>
            <a:lvl1pPr algn="l">
              <a:defRPr sz="1200">
                <a:solidFill>
                  <a:schemeClr val="tx1">
                    <a:tint val="75000"/>
                  </a:schemeClr>
                </a:solidFill>
              </a:defRPr>
            </a:lvl1pPr>
          </a:lstStyle>
          <a:p>
            <a:fld id="{D5A169D7-05B9-4BF8-9CA4-5914E177D950}" type="datetimeFigureOut">
              <a:rPr lang="en-US" smtClean="0"/>
              <a:t>9/9/2013</a:t>
            </a:fld>
            <a:endParaRPr lang="en-US"/>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19" tIns="45709" rIns="91419" bIns="4570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553200" y="6356350"/>
            <a:ext cx="2133600" cy="365125"/>
          </a:xfrm>
          <a:prstGeom prst="rect">
            <a:avLst/>
          </a:prstGeom>
        </p:spPr>
        <p:txBody>
          <a:bodyPr vert="horz" lIns="91419" tIns="45709" rIns="91419" bIns="45709" rtlCol="0" anchor="ctr"/>
          <a:lstStyle>
            <a:lvl1pPr algn="r">
              <a:defRPr sz="1200">
                <a:solidFill>
                  <a:schemeClr val="tx1">
                    <a:tint val="75000"/>
                  </a:schemeClr>
                </a:solidFill>
              </a:defRPr>
            </a:lvl1pPr>
          </a:lstStyle>
          <a:p>
            <a:fld id="{12C55DDB-77A8-4B04-97A7-C5CB9F6C72B5}" type="slidenum">
              <a:rPr lang="en-US" smtClean="0"/>
              <a:t>‹#›</a:t>
            </a:fld>
            <a:endParaRPr lang="en-US"/>
          </a:p>
        </p:txBody>
      </p:sp>
    </p:spTree>
    <p:extLst>
      <p:ext uri="{BB962C8B-B14F-4D97-AF65-F5344CB8AC3E}">
        <p14:creationId xmlns:p14="http://schemas.microsoft.com/office/powerpoint/2010/main" val="94877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185" rtl="0" eaLnBrk="1" latinLnBrk="0" hangingPunct="1">
        <a:spcBef>
          <a:spcPct val="0"/>
        </a:spcBef>
        <a:buNone/>
        <a:defRPr sz="4400" kern="1200">
          <a:solidFill>
            <a:schemeClr val="tx1"/>
          </a:solidFill>
          <a:latin typeface="+mj-lt"/>
          <a:ea typeface="+mj-ea"/>
          <a:cs typeface="+mj-cs"/>
        </a:defRPr>
      </a:lvl1pPr>
    </p:titleStyle>
    <p:bodyStyle>
      <a:lvl1pPr marL="342819" indent="-342819" algn="l" defTabSz="91418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6" indent="-285683" algn="l" defTabSz="91418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32" indent="-228546" algn="l" defTabSz="91418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24" indent="-228546" algn="l" defTabSz="91418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17" indent="-228546" algn="l" defTabSz="91418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09" indent="-228546" algn="l" defTabSz="91418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2" indent="-228546" algn="l" defTabSz="91418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5" indent="-228546" algn="l" defTabSz="91418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88" indent="-228546" algn="l" defTabSz="91418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5" rtl="0" eaLnBrk="1" latinLnBrk="0" hangingPunct="1">
        <a:defRPr sz="1800" kern="1200">
          <a:solidFill>
            <a:schemeClr val="tx1"/>
          </a:solidFill>
          <a:latin typeface="+mn-lt"/>
          <a:ea typeface="+mn-ea"/>
          <a:cs typeface="+mn-cs"/>
        </a:defRPr>
      </a:lvl1pPr>
      <a:lvl2pPr marL="457093" algn="l" defTabSz="914185" rtl="0" eaLnBrk="1" latinLnBrk="0" hangingPunct="1">
        <a:defRPr sz="1800" kern="1200">
          <a:solidFill>
            <a:schemeClr val="tx1"/>
          </a:solidFill>
          <a:latin typeface="+mn-lt"/>
          <a:ea typeface="+mn-ea"/>
          <a:cs typeface="+mn-cs"/>
        </a:defRPr>
      </a:lvl2pPr>
      <a:lvl3pPr marL="914185" algn="l" defTabSz="914185" rtl="0" eaLnBrk="1" latinLnBrk="0" hangingPunct="1">
        <a:defRPr sz="1800" kern="1200">
          <a:solidFill>
            <a:schemeClr val="tx1"/>
          </a:solidFill>
          <a:latin typeface="+mn-lt"/>
          <a:ea typeface="+mn-ea"/>
          <a:cs typeface="+mn-cs"/>
        </a:defRPr>
      </a:lvl3pPr>
      <a:lvl4pPr marL="1371278" algn="l" defTabSz="914185" rtl="0" eaLnBrk="1" latinLnBrk="0" hangingPunct="1">
        <a:defRPr sz="1800" kern="1200">
          <a:solidFill>
            <a:schemeClr val="tx1"/>
          </a:solidFill>
          <a:latin typeface="+mn-lt"/>
          <a:ea typeface="+mn-ea"/>
          <a:cs typeface="+mn-cs"/>
        </a:defRPr>
      </a:lvl4pPr>
      <a:lvl5pPr marL="1828370" algn="l" defTabSz="914185" rtl="0" eaLnBrk="1" latinLnBrk="0" hangingPunct="1">
        <a:defRPr sz="1800" kern="1200">
          <a:solidFill>
            <a:schemeClr val="tx1"/>
          </a:solidFill>
          <a:latin typeface="+mn-lt"/>
          <a:ea typeface="+mn-ea"/>
          <a:cs typeface="+mn-cs"/>
        </a:defRPr>
      </a:lvl5pPr>
      <a:lvl6pPr marL="2285463" algn="l" defTabSz="914185" rtl="0" eaLnBrk="1" latinLnBrk="0" hangingPunct="1">
        <a:defRPr sz="1800" kern="1200">
          <a:solidFill>
            <a:schemeClr val="tx1"/>
          </a:solidFill>
          <a:latin typeface="+mn-lt"/>
          <a:ea typeface="+mn-ea"/>
          <a:cs typeface="+mn-cs"/>
        </a:defRPr>
      </a:lvl6pPr>
      <a:lvl7pPr marL="2742556" algn="l" defTabSz="914185" rtl="0" eaLnBrk="1" latinLnBrk="0" hangingPunct="1">
        <a:defRPr sz="1800" kern="1200">
          <a:solidFill>
            <a:schemeClr val="tx1"/>
          </a:solidFill>
          <a:latin typeface="+mn-lt"/>
          <a:ea typeface="+mn-ea"/>
          <a:cs typeface="+mn-cs"/>
        </a:defRPr>
      </a:lvl7pPr>
      <a:lvl8pPr marL="3199649" algn="l" defTabSz="914185" rtl="0" eaLnBrk="1" latinLnBrk="0" hangingPunct="1">
        <a:defRPr sz="1800" kern="1200">
          <a:solidFill>
            <a:schemeClr val="tx1"/>
          </a:solidFill>
          <a:latin typeface="+mn-lt"/>
          <a:ea typeface="+mn-ea"/>
          <a:cs typeface="+mn-cs"/>
        </a:defRPr>
      </a:lvl8pPr>
      <a:lvl9pPr marL="3656741" algn="l" defTabSz="9141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png"/>
          <p:cNvPicPr>
            <a:picLocks noChangeAspect="1"/>
          </p:cNvPicPr>
          <p:nvPr/>
        </p:nvPicPr>
        <p:blipFill>
          <a:blip r:embed="rId2" cstate="screen"/>
          <a:stretch>
            <a:fillRect/>
          </a:stretch>
        </p:blipFill>
        <p:spPr>
          <a:xfrm>
            <a:off x="3604855" y="685800"/>
            <a:ext cx="1944799" cy="1398222"/>
          </a:xfrm>
          <a:prstGeom prst="rect">
            <a:avLst/>
          </a:prstGeom>
        </p:spPr>
      </p:pic>
      <p:sp>
        <p:nvSpPr>
          <p:cNvPr id="4" name="Title 1"/>
          <p:cNvSpPr txBox="1">
            <a:spLocks/>
          </p:cNvSpPr>
          <p:nvPr/>
        </p:nvSpPr>
        <p:spPr>
          <a:xfrm>
            <a:off x="475593" y="5257800"/>
            <a:ext cx="8229600" cy="762000"/>
          </a:xfrm>
          <a:prstGeom prst="rect">
            <a:avLst/>
          </a:prstGeom>
        </p:spPr>
        <p:txBody>
          <a:bodyPr>
            <a:noAutofit/>
          </a:bodyPr>
          <a:lstStyle>
            <a:lvl1pPr algn="ctr" defTabSz="914185"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0000"/>
                </a:solidFill>
                <a:effectLst>
                  <a:outerShdw blurRad="38100" dist="38100" dir="2700000" algn="tl">
                    <a:srgbClr val="000000">
                      <a:alpha val="43137"/>
                    </a:srgbClr>
                  </a:outerShdw>
                </a:effectLst>
              </a:rPr>
              <a:t>Presentation to the </a:t>
            </a:r>
            <a:r>
              <a:rPr lang="en-US" sz="2000" b="1" dirty="0" smtClean="0">
                <a:solidFill>
                  <a:srgbClr val="FF0000"/>
                </a:solidFill>
                <a:effectLst>
                  <a:outerShdw blurRad="38100" dist="38100" dir="2700000" algn="tl">
                    <a:srgbClr val="000000">
                      <a:alpha val="43137"/>
                    </a:srgbClr>
                  </a:outerShdw>
                </a:effectLst>
              </a:rPr>
              <a:t>Information Management Network</a:t>
            </a:r>
            <a:endParaRPr lang="en-US" sz="2000" b="1" dirty="0">
              <a:solidFill>
                <a:srgbClr val="FF0000"/>
              </a:solidFill>
              <a:effectLst>
                <a:outerShdw blurRad="38100" dist="38100" dir="2700000" algn="tl">
                  <a:srgbClr val="000000">
                    <a:alpha val="43137"/>
                  </a:srgbClr>
                </a:outerShdw>
              </a:effectLst>
            </a:endParaRPr>
          </a:p>
          <a:p>
            <a:r>
              <a:rPr lang="en-US" sz="2000" b="1" dirty="0" smtClean="0">
                <a:solidFill>
                  <a:srgbClr val="FF0000"/>
                </a:solidFill>
                <a:effectLst>
                  <a:outerShdw blurRad="38100" dist="38100" dir="2700000" algn="tl">
                    <a:srgbClr val="000000">
                      <a:alpha val="43137"/>
                    </a:srgbClr>
                  </a:outerShdw>
                </a:effectLst>
              </a:rPr>
              <a:t>August </a:t>
            </a:r>
            <a:r>
              <a:rPr lang="en-US" sz="2000" b="1" dirty="0">
                <a:solidFill>
                  <a:srgbClr val="FF0000"/>
                </a:solidFill>
                <a:effectLst>
                  <a:outerShdw blurRad="38100" dist="38100" dir="2700000" algn="tl">
                    <a:srgbClr val="000000">
                      <a:alpha val="43137"/>
                    </a:srgbClr>
                  </a:outerShdw>
                </a:effectLst>
              </a:rPr>
              <a:t>4</a:t>
            </a:r>
            <a:r>
              <a:rPr lang="en-US" sz="2000" b="1" dirty="0" smtClean="0">
                <a:solidFill>
                  <a:srgbClr val="FF0000"/>
                </a:solidFill>
                <a:effectLst>
                  <a:outerShdw blurRad="38100" dist="38100" dir="2700000" algn="tl">
                    <a:srgbClr val="000000">
                      <a:alpha val="43137"/>
                    </a:srgbClr>
                  </a:outerShdw>
                </a:effectLst>
              </a:rPr>
              <a:t>, 2013</a:t>
            </a:r>
          </a:p>
        </p:txBody>
      </p:sp>
      <p:sp>
        <p:nvSpPr>
          <p:cNvPr id="6" name="Title 1"/>
          <p:cNvSpPr txBox="1">
            <a:spLocks/>
          </p:cNvSpPr>
          <p:nvPr/>
        </p:nvSpPr>
        <p:spPr>
          <a:xfrm>
            <a:off x="462455" y="2971800"/>
            <a:ext cx="8229600" cy="1905000"/>
          </a:xfrm>
          <a:prstGeom prst="rect">
            <a:avLst/>
          </a:prstGeom>
        </p:spPr>
        <p:txBody>
          <a:bodyPr>
            <a:normAutofit fontScale="97500"/>
          </a:bodyPr>
          <a:lstStyle>
            <a:lvl1pPr algn="ctr" defTabSz="914185"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rPr>
              <a:t>Improving food security and market price information systems in Myanmar </a:t>
            </a:r>
            <a:endParaRPr lang="en-US" sz="3600" b="1" dirty="0">
              <a:solidFill>
                <a:srgbClr val="0070C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81665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7" t="5556" r="27083" b="22444"/>
          <a:stretch/>
        </p:blipFill>
        <p:spPr bwMode="auto">
          <a:xfrm>
            <a:off x="76200" y="533400"/>
            <a:ext cx="9366249" cy="591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05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993"/>
            <a:ext cx="8229600" cy="418207"/>
          </a:xfrm>
        </p:spPr>
        <p:txBody>
          <a:bodyPr>
            <a:normAutofit/>
          </a:bodyPr>
          <a:lstStyle/>
          <a:p>
            <a:pPr defTabSz="914185"/>
            <a:r>
              <a:rPr lang="en-US" sz="2000" b="1" dirty="0">
                <a:solidFill>
                  <a:srgbClr val="002060"/>
                </a:solidFill>
              </a:rPr>
              <a:t>What is </a:t>
            </a:r>
            <a:r>
              <a:rPr lang="en-US" sz="2000" b="1" dirty="0" smtClean="0">
                <a:solidFill>
                  <a:srgbClr val="002060"/>
                </a:solidFill>
              </a:rPr>
              <a:t>food security monitoring? </a:t>
            </a:r>
            <a:endParaRPr lang="en-US" sz="2000" b="1" dirty="0">
              <a:solidFill>
                <a:srgbClr val="002060"/>
              </a:solidFill>
            </a:endParaRPr>
          </a:p>
        </p:txBody>
      </p:sp>
      <p:sp>
        <p:nvSpPr>
          <p:cNvPr id="4" name="Content Placeholder 3"/>
          <p:cNvSpPr>
            <a:spLocks noGrp="1"/>
          </p:cNvSpPr>
          <p:nvPr>
            <p:ph idx="1"/>
          </p:nvPr>
        </p:nvSpPr>
        <p:spPr>
          <a:xfrm>
            <a:off x="304800" y="2858393"/>
            <a:ext cx="8610600" cy="3847207"/>
          </a:xfrm>
          <a:prstGeom prst="rect">
            <a:avLst/>
          </a:prstGeom>
          <a:solidFill>
            <a:schemeClr val="accent3">
              <a:lumMod val="60000"/>
              <a:lumOff val="40000"/>
            </a:schemeClr>
          </a:solidFill>
        </p:spPr>
        <p:txBody>
          <a:bodyPr wrap="square">
            <a:spAutoFit/>
          </a:bodyPr>
          <a:lstStyle/>
          <a:p>
            <a:pPr lvl="0">
              <a:buNone/>
            </a:pPr>
            <a:r>
              <a:rPr lang="en-US" sz="2000" b="1" dirty="0" smtClean="0"/>
              <a:t>Comprehensive food security assessments can be complicated, expensive, time-consuming…</a:t>
            </a:r>
          </a:p>
          <a:p>
            <a:pPr lvl="0">
              <a:buNone/>
            </a:pPr>
            <a:endParaRPr lang="en-US" sz="2000" b="1" dirty="0" smtClean="0"/>
          </a:p>
          <a:p>
            <a:pPr lvl="0">
              <a:buNone/>
            </a:pPr>
            <a:r>
              <a:rPr lang="en-US" sz="2000" b="1" dirty="0" smtClean="0"/>
              <a:t>Provide regular information to inform stakeholder programming/ resource allocation</a:t>
            </a:r>
          </a:p>
          <a:p>
            <a:pPr lvl="0">
              <a:buNone/>
            </a:pPr>
            <a:endParaRPr lang="en-US" sz="2000" b="1" dirty="0"/>
          </a:p>
          <a:p>
            <a:pPr lvl="0">
              <a:buNone/>
            </a:pPr>
            <a:r>
              <a:rPr lang="en-US" sz="2000" b="1" dirty="0" smtClean="0"/>
              <a:t>Can function as an early warning system, through early detection of impending food security deteriorations</a:t>
            </a:r>
          </a:p>
          <a:p>
            <a:pPr lvl="0">
              <a:buNone/>
            </a:pPr>
            <a:endParaRPr lang="en-GB" sz="2000" b="1" dirty="0" smtClean="0"/>
          </a:p>
          <a:p>
            <a:pPr lvl="0">
              <a:buNone/>
            </a:pPr>
            <a:r>
              <a:rPr lang="en-GB" sz="2000" b="1" dirty="0" smtClean="0"/>
              <a:t>Can trigger and rationalize the need for additional more complete food security assessments  </a:t>
            </a:r>
            <a:endParaRPr lang="en-US" sz="2000" b="1" dirty="0" smtClean="0"/>
          </a:p>
        </p:txBody>
      </p:sp>
      <p:sp>
        <p:nvSpPr>
          <p:cNvPr id="5" name="Content Placeholder 3"/>
          <p:cNvSpPr txBox="1">
            <a:spLocks/>
          </p:cNvSpPr>
          <p:nvPr/>
        </p:nvSpPr>
        <p:spPr>
          <a:xfrm>
            <a:off x="457200" y="1334393"/>
            <a:ext cx="8229600" cy="707886"/>
          </a:xfrm>
          <a:prstGeom prst="rect">
            <a:avLst/>
          </a:prstGeom>
          <a:solidFill>
            <a:schemeClr val="accent3">
              <a:lumMod val="60000"/>
              <a:lumOff val="4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000" b="1" dirty="0" smtClean="0"/>
              <a:t>Collection of food security data at set intervals, describing the severity and extent of food insecurity</a:t>
            </a:r>
          </a:p>
        </p:txBody>
      </p:sp>
      <p:sp>
        <p:nvSpPr>
          <p:cNvPr id="6" name="Title 1"/>
          <p:cNvSpPr txBox="1">
            <a:spLocks/>
          </p:cNvSpPr>
          <p:nvPr/>
        </p:nvSpPr>
        <p:spPr>
          <a:xfrm>
            <a:off x="457200" y="2248793"/>
            <a:ext cx="8229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185"/>
            <a:r>
              <a:rPr lang="en-US" sz="2000" b="1" dirty="0" smtClean="0">
                <a:solidFill>
                  <a:srgbClr val="002060"/>
                </a:solidFill>
              </a:rPr>
              <a:t>Why food security monitoring? </a:t>
            </a:r>
            <a:endParaRPr lang="en-US" sz="2000" b="1" dirty="0">
              <a:solidFill>
                <a:srgbClr val="002060"/>
              </a:solidFill>
            </a:endParaRPr>
          </a:p>
        </p:txBody>
      </p:sp>
      <p:sp>
        <p:nvSpPr>
          <p:cNvPr id="7" name="Title 1"/>
          <p:cNvSpPr txBox="1">
            <a:spLocks/>
          </p:cNvSpPr>
          <p:nvPr/>
        </p:nvSpPr>
        <p:spPr>
          <a:xfrm>
            <a:off x="457200" y="76200"/>
            <a:ext cx="8229600" cy="571500"/>
          </a:xfrm>
          <a:prstGeom prst="rect">
            <a:avLst/>
          </a:prstGeom>
        </p:spPr>
        <p:txBody>
          <a:bodyPr/>
          <a:lstStyle>
            <a:lvl1pPr algn="ctr" defTabSz="914185"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002060"/>
                </a:solidFill>
              </a:rPr>
              <a:t>Food Security Monitoring System</a:t>
            </a:r>
            <a:endParaRPr lang="en-US" sz="3200" b="1" dirty="0">
              <a:solidFill>
                <a:srgbClr val="002060"/>
              </a:solidFill>
            </a:endParaRPr>
          </a:p>
        </p:txBody>
      </p:sp>
    </p:spTree>
    <p:extLst>
      <p:ext uri="{BB962C8B-B14F-4D97-AF65-F5344CB8AC3E}">
        <p14:creationId xmlns:p14="http://schemas.microsoft.com/office/powerpoint/2010/main" val="3049252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781800" cy="685800"/>
          </a:xfrm>
        </p:spPr>
        <p:txBody>
          <a:bodyPr/>
          <a:lstStyle/>
          <a:p>
            <a:r>
              <a:rPr lang="en-US" sz="3200" b="1" dirty="0" smtClean="0">
                <a:solidFill>
                  <a:srgbClr val="002060"/>
                </a:solidFill>
              </a:rPr>
              <a:t>Food Security Monitoring System</a:t>
            </a:r>
            <a:endParaRPr lang="en-US" sz="3200" b="1" dirty="0">
              <a:solidFill>
                <a:srgbClr val="002060"/>
              </a:solidFill>
            </a:endParaRPr>
          </a:p>
        </p:txBody>
      </p:sp>
      <p:cxnSp>
        <p:nvCxnSpPr>
          <p:cNvPr id="3" name="Straight Connector 2"/>
          <p:cNvCxnSpPr/>
          <p:nvPr/>
        </p:nvCxnSpPr>
        <p:spPr>
          <a:xfrm>
            <a:off x="1143000" y="4572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3000" y="66294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1712416"/>
            <a:ext cx="4926904" cy="4154984"/>
          </a:xfrm>
          <a:prstGeom prst="rect">
            <a:avLst/>
          </a:prstGeom>
          <a:noFill/>
        </p:spPr>
        <p:txBody>
          <a:bodyPr wrap="square" rtlCol="0">
            <a:spAutoFit/>
          </a:bodyPr>
          <a:lstStyle/>
          <a:p>
            <a:pPr marL="285750" indent="-285750">
              <a:buFont typeface="Arial" pitchFamily="34" charset="0"/>
              <a:buChar char="•"/>
            </a:pPr>
            <a:r>
              <a:rPr lang="en-US" sz="2200" dirty="0" smtClean="0"/>
              <a:t>The first of its kind in Myanmar</a:t>
            </a:r>
          </a:p>
          <a:p>
            <a:pPr marL="285750" indent="-285750">
              <a:buFont typeface="Arial" pitchFamily="34" charset="0"/>
              <a:buChar char="•"/>
            </a:pPr>
            <a:endParaRPr lang="en-US" sz="2200" dirty="0" smtClean="0"/>
          </a:p>
          <a:p>
            <a:pPr marL="285750" indent="-285750">
              <a:buFont typeface="Arial" pitchFamily="34" charset="0"/>
              <a:buChar char="•"/>
            </a:pPr>
            <a:r>
              <a:rPr lang="en-US" sz="2200" dirty="0" smtClean="0"/>
              <a:t>Monthly and periodic monitoring</a:t>
            </a:r>
          </a:p>
          <a:p>
            <a:endParaRPr lang="en-US" sz="2200" dirty="0"/>
          </a:p>
          <a:p>
            <a:pPr marL="285750" indent="-285750">
              <a:buFont typeface="Arial" pitchFamily="34" charset="0"/>
              <a:buChar char="•"/>
            </a:pPr>
            <a:r>
              <a:rPr lang="en-US" sz="2200" dirty="0" smtClean="0"/>
              <a:t>Currently covers close to 70 townships</a:t>
            </a:r>
          </a:p>
          <a:p>
            <a:pPr marL="742843" lvl="1" indent="-285750">
              <a:buFont typeface="Arial" pitchFamily="34" charset="0"/>
              <a:buChar char="•"/>
            </a:pPr>
            <a:r>
              <a:rPr lang="en-US" sz="2200" dirty="0" smtClean="0"/>
              <a:t>More than 30% of rural townships</a:t>
            </a:r>
          </a:p>
          <a:p>
            <a:pPr marL="742843" lvl="1" indent="-285750">
              <a:buFont typeface="Arial" pitchFamily="34" charset="0"/>
              <a:buChar char="•"/>
            </a:pPr>
            <a:r>
              <a:rPr lang="en-US" sz="2200" dirty="0" smtClean="0"/>
              <a:t>19 agencies involved</a:t>
            </a:r>
          </a:p>
          <a:p>
            <a:pPr marL="285750" indent="-285750">
              <a:buFont typeface="Arial" pitchFamily="34" charset="0"/>
              <a:buChar char="•"/>
            </a:pPr>
            <a:r>
              <a:rPr lang="en-US" sz="2200" dirty="0" smtClean="0"/>
              <a:t>Expanding</a:t>
            </a:r>
            <a:endParaRPr lang="en-US" sz="2200" dirty="0"/>
          </a:p>
          <a:p>
            <a:pPr marL="285750" indent="-285750">
              <a:buFont typeface="Arial" pitchFamily="34" charset="0"/>
              <a:buChar char="•"/>
            </a:pPr>
            <a:endParaRPr lang="en-US" sz="2200" dirty="0" smtClean="0"/>
          </a:p>
          <a:p>
            <a:pPr marL="285750" indent="-285750">
              <a:buFont typeface="Arial" pitchFamily="34" charset="0"/>
              <a:buChar char="•"/>
            </a:pPr>
            <a:r>
              <a:rPr lang="en-US" sz="2200" dirty="0" smtClean="0"/>
              <a:t>Introduction of mobile technologies</a:t>
            </a:r>
          </a:p>
          <a:p>
            <a:pPr marL="285750" indent="-285750">
              <a:buFont typeface="Arial" pitchFamily="34" charset="0"/>
              <a:buChar char="•"/>
            </a:pPr>
            <a:endParaRPr lang="en-US" sz="2200" dirty="0"/>
          </a:p>
          <a:p>
            <a:pPr marL="285750" indent="-285750">
              <a:buFont typeface="Arial" pitchFamily="34" charset="0"/>
              <a:buChar char="•"/>
            </a:pPr>
            <a:r>
              <a:rPr lang="en-US" sz="2200" dirty="0" smtClean="0"/>
              <a:t>Market monitoring </a:t>
            </a:r>
            <a:endParaRPr lang="en-US" sz="2200" dirty="0"/>
          </a:p>
        </p:txBody>
      </p:sp>
      <p:pic>
        <p:nvPicPr>
          <p:cNvPr id="7" name="Picture 6" descr="logo.png"/>
          <p:cNvPicPr>
            <a:picLocks noChangeAspect="1"/>
          </p:cNvPicPr>
          <p:nvPr/>
        </p:nvPicPr>
        <p:blipFill>
          <a:blip r:embed="rId3" cstate="screen"/>
          <a:stretch>
            <a:fillRect/>
          </a:stretch>
        </p:blipFill>
        <p:spPr>
          <a:xfrm>
            <a:off x="0" y="0"/>
            <a:ext cx="847898" cy="609600"/>
          </a:xfrm>
          <a:prstGeom prst="rect">
            <a:avLst/>
          </a:prstGeom>
        </p:spPr>
      </p:pic>
      <p:pic>
        <p:nvPicPr>
          <p:cNvPr id="1026" name="Picture 2" descr="V:\FSIN\2012 Round 3 (December)\Maps\FSIN_R3_Overall_Resul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100" y="1163637"/>
            <a:ext cx="3921852" cy="554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vert="horz" lIns="91440" tIns="45720" rIns="91440" bIns="45720" rtlCol="0" anchor="ctr">
            <a:normAutofit/>
          </a:bodyPr>
          <a:lstStyle/>
          <a:p>
            <a:pPr defTabSz="914185"/>
            <a:r>
              <a:rPr lang="en-US" sz="2400" b="1" dirty="0">
                <a:solidFill>
                  <a:srgbClr val="002060"/>
                </a:solidFill>
              </a:rPr>
              <a:t>2 main </a:t>
            </a:r>
            <a:r>
              <a:rPr lang="en-US" sz="2400" b="1" dirty="0" smtClean="0">
                <a:solidFill>
                  <a:srgbClr val="002060"/>
                </a:solidFill>
              </a:rPr>
              <a:t>components of the food security monitoring</a:t>
            </a:r>
            <a:endParaRPr lang="en-US" sz="2400" b="1" dirty="0">
              <a:solidFill>
                <a:srgbClr val="002060"/>
              </a:solidFill>
            </a:endParaRPr>
          </a:p>
        </p:txBody>
      </p:sp>
      <p:sp>
        <p:nvSpPr>
          <p:cNvPr id="3" name="Content Placeholder 2"/>
          <p:cNvSpPr>
            <a:spLocks noGrp="1"/>
          </p:cNvSpPr>
          <p:nvPr>
            <p:ph idx="1"/>
          </p:nvPr>
        </p:nvSpPr>
        <p:spPr>
          <a:xfrm>
            <a:off x="457200" y="685800"/>
            <a:ext cx="8229600" cy="5638800"/>
          </a:xfrm>
        </p:spPr>
        <p:txBody>
          <a:bodyPr>
            <a:normAutofit/>
          </a:bodyPr>
          <a:lstStyle/>
          <a:p>
            <a:r>
              <a:rPr lang="en-US" sz="2400" dirty="0" smtClean="0">
                <a:solidFill>
                  <a:srgbClr val="FF0000"/>
                </a:solidFill>
              </a:rPr>
              <a:t>Periodic monitoring:</a:t>
            </a:r>
          </a:p>
          <a:p>
            <a:pPr lvl="1"/>
            <a:r>
              <a:rPr lang="en-US" sz="2400" dirty="0" smtClean="0"/>
              <a:t> sentinel sites data collection</a:t>
            </a:r>
          </a:p>
          <a:p>
            <a:pPr lvl="2"/>
            <a:r>
              <a:rPr lang="en-US" sz="2000" dirty="0" smtClean="0"/>
              <a:t>HH information</a:t>
            </a:r>
          </a:p>
          <a:p>
            <a:pPr lvl="2"/>
            <a:r>
              <a:rPr lang="en-US" sz="2000" dirty="0" smtClean="0"/>
              <a:t>Village information</a:t>
            </a:r>
          </a:p>
          <a:p>
            <a:pPr lvl="1"/>
            <a:r>
              <a:rPr lang="en-US" sz="2400" dirty="0" smtClean="0"/>
              <a:t>done in areas/townships where members are active</a:t>
            </a:r>
          </a:p>
          <a:p>
            <a:pPr lvl="1"/>
            <a:r>
              <a:rPr lang="en-US" sz="2400" dirty="0" smtClean="0"/>
              <a:t>3 times a year (</a:t>
            </a:r>
            <a:r>
              <a:rPr lang="en-US" sz="2400" dirty="0"/>
              <a:t>Pre-monsoon, monsoon, post-monsoon)</a:t>
            </a:r>
          </a:p>
          <a:p>
            <a:pPr lvl="1"/>
            <a:r>
              <a:rPr lang="en-US" sz="2400" dirty="0"/>
              <a:t>Limited number of indicators (key indicators</a:t>
            </a:r>
            <a:r>
              <a:rPr lang="en-US" sz="2400" dirty="0" smtClean="0"/>
              <a:t>)</a:t>
            </a:r>
          </a:p>
          <a:p>
            <a:pPr lvl="1"/>
            <a:r>
              <a:rPr lang="en-US" sz="2400" dirty="0" smtClean="0"/>
              <a:t>Leads to food security classifications</a:t>
            </a:r>
          </a:p>
          <a:p>
            <a:pPr lvl="1"/>
            <a:endParaRPr lang="en-US" sz="2400" dirty="0"/>
          </a:p>
          <a:p>
            <a:r>
              <a:rPr lang="en-US" sz="2400" dirty="0">
                <a:solidFill>
                  <a:srgbClr val="FF0000"/>
                </a:solidFill>
              </a:rPr>
              <a:t>Monthly </a:t>
            </a:r>
            <a:r>
              <a:rPr lang="en-US" sz="2400" dirty="0" smtClean="0">
                <a:solidFill>
                  <a:srgbClr val="FF0000"/>
                </a:solidFill>
              </a:rPr>
              <a:t>monitoring: “light monitoring”</a:t>
            </a:r>
          </a:p>
          <a:p>
            <a:pPr lvl="1"/>
            <a:r>
              <a:rPr lang="en-US" sz="2400" dirty="0"/>
              <a:t>Local context </a:t>
            </a:r>
            <a:r>
              <a:rPr lang="en-US" sz="2400" dirty="0" smtClean="0"/>
              <a:t>review</a:t>
            </a:r>
          </a:p>
          <a:p>
            <a:pPr lvl="1"/>
            <a:r>
              <a:rPr lang="en-US" sz="2400" dirty="0" smtClean="0"/>
              <a:t>Compilation of information from different sources</a:t>
            </a:r>
          </a:p>
          <a:p>
            <a:pPr lvl="1"/>
            <a:r>
              <a:rPr lang="en-US" sz="2400" dirty="0" smtClean="0"/>
              <a:t>No classification but informs the periodic classifications</a:t>
            </a:r>
            <a:endParaRPr lang="en-US" sz="2400" dirty="0"/>
          </a:p>
          <a:p>
            <a:pPr lvl="1"/>
            <a:endParaRPr lang="en-US" sz="2000" dirty="0"/>
          </a:p>
        </p:txBody>
      </p:sp>
    </p:spTree>
    <p:extLst>
      <p:ext uri="{BB962C8B-B14F-4D97-AF65-F5344CB8AC3E}">
        <p14:creationId xmlns:p14="http://schemas.microsoft.com/office/powerpoint/2010/main" val="368838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vert="horz" lIns="91440" tIns="45720" rIns="91440" bIns="45720" rtlCol="0" anchor="ctr">
            <a:normAutofit/>
          </a:bodyPr>
          <a:lstStyle/>
          <a:p>
            <a:r>
              <a:rPr lang="en-US" sz="2600" b="1" dirty="0">
                <a:solidFill>
                  <a:srgbClr val="0070C0"/>
                </a:solidFill>
              </a:rPr>
              <a:t>The </a:t>
            </a:r>
            <a:r>
              <a:rPr lang="en-US" sz="2600" b="1" dirty="0" smtClean="0">
                <a:solidFill>
                  <a:srgbClr val="0070C0"/>
                </a:solidFill>
              </a:rPr>
              <a:t>periodic monitoring </a:t>
            </a:r>
            <a:r>
              <a:rPr lang="en-US" sz="2600" b="1" dirty="0">
                <a:solidFill>
                  <a:srgbClr val="0070C0"/>
                </a:solidFill>
              </a:rPr>
              <a:t>tools</a:t>
            </a:r>
          </a:p>
        </p:txBody>
      </p:sp>
      <p:sp>
        <p:nvSpPr>
          <p:cNvPr id="3" name="Content Placeholder 2"/>
          <p:cNvSpPr>
            <a:spLocks noGrp="1"/>
          </p:cNvSpPr>
          <p:nvPr>
            <p:ph idx="1"/>
          </p:nvPr>
        </p:nvSpPr>
        <p:spPr>
          <a:xfrm>
            <a:off x="457200" y="609600"/>
            <a:ext cx="8229600" cy="5791200"/>
          </a:xfrm>
        </p:spPr>
        <p:txBody>
          <a:bodyPr>
            <a:noAutofit/>
          </a:bodyPr>
          <a:lstStyle/>
          <a:p>
            <a:r>
              <a:rPr lang="en-US" sz="2400" dirty="0"/>
              <a:t>Village </a:t>
            </a:r>
            <a:r>
              <a:rPr lang="en-US" sz="2400" dirty="0" smtClean="0"/>
              <a:t>questionnaire: 6 villages per Townships (sentinel sites)</a:t>
            </a:r>
            <a:endParaRPr lang="en-US" sz="2400" dirty="0"/>
          </a:p>
          <a:p>
            <a:pPr lvl="1"/>
            <a:r>
              <a:rPr lang="en-US" sz="2000" dirty="0"/>
              <a:t>Village demography</a:t>
            </a:r>
          </a:p>
          <a:p>
            <a:pPr lvl="1"/>
            <a:r>
              <a:rPr lang="en-US" sz="2000" dirty="0"/>
              <a:t>Productive assets ownership &amp; housing</a:t>
            </a:r>
          </a:p>
          <a:p>
            <a:pPr lvl="1"/>
            <a:r>
              <a:rPr lang="en-US" sz="2000" dirty="0"/>
              <a:t>Drinking water and sanitation</a:t>
            </a:r>
          </a:p>
          <a:p>
            <a:pPr lvl="1"/>
            <a:r>
              <a:rPr lang="en-US" sz="2000" dirty="0"/>
              <a:t>Access to </a:t>
            </a:r>
            <a:r>
              <a:rPr lang="en-US" sz="2000" dirty="0" smtClean="0"/>
              <a:t>market</a:t>
            </a:r>
            <a:endParaRPr lang="en-US" sz="2400" dirty="0" smtClean="0"/>
          </a:p>
          <a:p>
            <a:r>
              <a:rPr lang="en-US" sz="2400" dirty="0" smtClean="0"/>
              <a:t>Household questionnaire: 7HH / village (random selection)</a:t>
            </a:r>
          </a:p>
          <a:p>
            <a:pPr lvl="1"/>
            <a:r>
              <a:rPr lang="en-US" sz="2000" dirty="0" smtClean="0"/>
              <a:t>HH composition</a:t>
            </a:r>
          </a:p>
          <a:p>
            <a:pPr lvl="1"/>
            <a:r>
              <a:rPr lang="en-US" sz="2000" dirty="0" smtClean="0"/>
              <a:t>Food Consumption (one week recall)</a:t>
            </a:r>
          </a:p>
          <a:p>
            <a:pPr lvl="1"/>
            <a:r>
              <a:rPr lang="en-US" sz="2000" dirty="0" smtClean="0"/>
              <a:t>Staple food Stock</a:t>
            </a:r>
          </a:p>
          <a:p>
            <a:pPr lvl="1"/>
            <a:r>
              <a:rPr lang="en-US" sz="2000" dirty="0" smtClean="0"/>
              <a:t>Household Hunger Scale</a:t>
            </a:r>
          </a:p>
          <a:p>
            <a:pPr lvl="1"/>
            <a:r>
              <a:rPr lang="en-US" sz="2000" dirty="0" smtClean="0"/>
              <a:t>Coping mechanism (CSI)</a:t>
            </a:r>
          </a:p>
          <a:p>
            <a:pPr lvl="1"/>
            <a:r>
              <a:rPr lang="en-US" sz="2000" dirty="0" smtClean="0"/>
              <a:t>Main income sources and last month income</a:t>
            </a:r>
          </a:p>
          <a:p>
            <a:pPr lvl="1"/>
            <a:r>
              <a:rPr lang="en-US" sz="2000" dirty="0" smtClean="0"/>
              <a:t>Migration (seasonal)</a:t>
            </a:r>
            <a:endParaRPr lang="en-US" sz="2000" dirty="0"/>
          </a:p>
          <a:p>
            <a:pPr lvl="1"/>
            <a:r>
              <a:rPr lang="en-US" sz="2000" dirty="0" smtClean="0"/>
              <a:t>Rice prices</a:t>
            </a:r>
          </a:p>
          <a:p>
            <a:pPr lvl="1"/>
            <a:r>
              <a:rPr lang="en-US" sz="2000" dirty="0" smtClean="0"/>
              <a:t>Poverty score card (once a year)</a:t>
            </a:r>
          </a:p>
          <a:p>
            <a:pPr lvl="1"/>
            <a:endParaRPr lang="en-US" sz="20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055" t="1778" r="27639" b="13111"/>
          <a:stretch/>
        </p:blipFill>
        <p:spPr bwMode="auto">
          <a:xfrm>
            <a:off x="6083100" y="3048000"/>
            <a:ext cx="282427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926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600" dirty="0" smtClean="0"/>
              <a:t>The key document framing the analysis of the data</a:t>
            </a:r>
          </a:p>
          <a:p>
            <a:endParaRPr lang="en-US" sz="2600" dirty="0" smtClean="0"/>
          </a:p>
          <a:p>
            <a:r>
              <a:rPr lang="en-US" sz="2600" dirty="0" smtClean="0"/>
              <a:t>Is based on key indicators</a:t>
            </a:r>
          </a:p>
          <a:p>
            <a:endParaRPr lang="en-US" sz="2600" dirty="0"/>
          </a:p>
          <a:p>
            <a:r>
              <a:rPr lang="en-US" sz="2600" dirty="0" smtClean="0"/>
              <a:t>Helps review the information generated (primary &amp; secondary)</a:t>
            </a:r>
          </a:p>
          <a:p>
            <a:endParaRPr lang="en-US" sz="2600" dirty="0"/>
          </a:p>
          <a:p>
            <a:r>
              <a:rPr lang="en-US" sz="2600" dirty="0" smtClean="0"/>
              <a:t>Helps deciding on the food security status at township level</a:t>
            </a:r>
            <a:endParaRPr lang="en-US" sz="2600" dirty="0"/>
          </a:p>
        </p:txBody>
      </p:sp>
      <p:sp>
        <p:nvSpPr>
          <p:cNvPr id="4" name="Title 1"/>
          <p:cNvSpPr>
            <a:spLocks noGrp="1"/>
          </p:cNvSpPr>
          <p:nvPr>
            <p:ph type="title"/>
          </p:nvPr>
        </p:nvSpPr>
        <p:spPr>
          <a:xfrm>
            <a:off x="457200" y="274638"/>
            <a:ext cx="8229600" cy="868362"/>
          </a:xfrm>
        </p:spPr>
        <p:txBody>
          <a:bodyPr vert="horz" lIns="91440" tIns="45720" rIns="91440" bIns="45720" rtlCol="0" anchor="ctr">
            <a:normAutofit/>
          </a:bodyPr>
          <a:lstStyle/>
          <a:p>
            <a:r>
              <a:rPr lang="en-US" sz="2600" b="1" dirty="0">
                <a:solidFill>
                  <a:srgbClr val="0070C0"/>
                </a:solidFill>
              </a:rPr>
              <a:t>The </a:t>
            </a:r>
            <a:r>
              <a:rPr lang="en-US" sz="2600" b="1" dirty="0" smtClean="0">
                <a:solidFill>
                  <a:srgbClr val="0070C0"/>
                </a:solidFill>
              </a:rPr>
              <a:t>analytical framework</a:t>
            </a:r>
            <a:endParaRPr lang="en-US" sz="2600" b="1" dirty="0">
              <a:solidFill>
                <a:srgbClr val="0070C0"/>
              </a:solidFill>
            </a:endParaRPr>
          </a:p>
        </p:txBody>
      </p:sp>
    </p:spTree>
    <p:extLst>
      <p:ext uri="{BB962C8B-B14F-4D97-AF65-F5344CB8AC3E}">
        <p14:creationId xmlns:p14="http://schemas.microsoft.com/office/powerpoint/2010/main" val="1510080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488668"/>
            <a:ext cx="4114800" cy="369332"/>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a:xfrm>
            <a:off x="-76200" y="152400"/>
            <a:ext cx="2286000" cy="6507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The analytical framework</a:t>
            </a:r>
            <a:endParaRPr lang="en-US" sz="3200"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2071891"/>
              </p:ext>
            </p:extLst>
          </p:nvPr>
        </p:nvGraphicFramePr>
        <p:xfrm>
          <a:off x="2133600" y="0"/>
          <a:ext cx="6781801" cy="6851780"/>
        </p:xfrm>
        <a:graphic>
          <a:graphicData uri="http://schemas.openxmlformats.org/drawingml/2006/table">
            <a:tbl>
              <a:tblPr firstRow="1" firstCol="1" bandRow="1"/>
              <a:tblGrid>
                <a:gridCol w="762000"/>
                <a:gridCol w="838200"/>
                <a:gridCol w="1066800"/>
                <a:gridCol w="914400"/>
                <a:gridCol w="1066800"/>
                <a:gridCol w="990600"/>
                <a:gridCol w="1143001"/>
              </a:tblGrid>
              <a:tr h="149320">
                <a:tc gridSpan="2">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Reference Indicators</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Phase 1</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Phase 2</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Phase 3</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Phase 4</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Phase 5</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80">
                <a:tc>
                  <a:txBody>
                    <a:bodyPr/>
                    <a:lstStyle/>
                    <a:p>
                      <a:pPr marL="0" marR="0">
                        <a:lnSpc>
                          <a:spcPct val="115000"/>
                        </a:lnSpc>
                        <a:spcBef>
                          <a:spcPts val="0"/>
                        </a:spcBef>
                        <a:spcAft>
                          <a:spcPts val="0"/>
                        </a:spcAft>
                      </a:pPr>
                      <a:r>
                        <a:rPr lang="en-US" sz="800">
                          <a:effectLst/>
                          <a:latin typeface="Calibri"/>
                          <a:ea typeface="Times New Roman"/>
                          <a:cs typeface="Times New Roman"/>
                        </a:rPr>
                        <a:t> </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Calibri"/>
                          <a:ea typeface="Times New Roman"/>
                          <a:cs typeface="Times New Roman"/>
                        </a:rPr>
                        <a:t> </a:t>
                      </a: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libri"/>
                          <a:ea typeface="Times New Roman"/>
                          <a:cs typeface="Times New Roman"/>
                        </a:rPr>
                        <a:t>Generally food secure</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800" b="1" dirty="0">
                          <a:effectLst/>
                          <a:latin typeface="Calibri"/>
                          <a:ea typeface="Times New Roman"/>
                          <a:cs typeface="Times New Roman"/>
                        </a:rPr>
                        <a:t>Moderately food secure</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800" b="1" dirty="0">
                          <a:effectLst/>
                          <a:latin typeface="Calibri"/>
                          <a:ea typeface="Times New Roman"/>
                          <a:cs typeface="Times New Roman"/>
                        </a:rPr>
                        <a:t>Highly food insecure</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800" b="1" dirty="0">
                          <a:solidFill>
                            <a:srgbClr val="FFFFFF"/>
                          </a:solidFill>
                          <a:effectLst/>
                          <a:latin typeface="Calibri"/>
                          <a:ea typeface="Times New Roman"/>
                          <a:cs typeface="Times New Roman"/>
                        </a:rPr>
                        <a:t>Severe Situation</a:t>
                      </a:r>
                      <a:endParaRPr lang="en-US" sz="800" b="1" dirty="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marL="0" marR="0">
                        <a:lnSpc>
                          <a:spcPct val="115000"/>
                        </a:lnSpc>
                        <a:spcBef>
                          <a:spcPts val="0"/>
                        </a:spcBef>
                        <a:spcAft>
                          <a:spcPts val="0"/>
                        </a:spcAft>
                      </a:pPr>
                      <a:r>
                        <a:rPr lang="en-US" sz="800" b="1" dirty="0">
                          <a:effectLst/>
                          <a:latin typeface="Calibri"/>
                          <a:ea typeface="Times New Roman"/>
                          <a:cs typeface="Times New Roman"/>
                        </a:rPr>
                        <a:t>Emergency</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2423"/>
                    </a:solidFill>
                  </a:tcPr>
                </a:tc>
              </a:tr>
              <a:tr h="138126">
                <a:tc rowSpan="3">
                  <a:txBody>
                    <a:bodyPr/>
                    <a:lstStyle/>
                    <a:p>
                      <a:pPr marL="0" marR="0">
                        <a:lnSpc>
                          <a:spcPct val="115000"/>
                        </a:lnSpc>
                        <a:spcBef>
                          <a:spcPts val="0"/>
                        </a:spcBef>
                        <a:spcAft>
                          <a:spcPts val="0"/>
                        </a:spcAft>
                      </a:pPr>
                      <a:r>
                        <a:rPr lang="en-US" sz="800" b="1" dirty="0">
                          <a:effectLst/>
                          <a:latin typeface="Calibri"/>
                          <a:ea typeface="Times New Roman"/>
                          <a:cs typeface="Times New Roman"/>
                        </a:rPr>
                        <a:t>Food Availability</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Crop production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&lt;10% loss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10-40% loss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40-70</a:t>
                      </a:r>
                      <a:r>
                        <a:rPr lang="en-US" sz="900" dirty="0" smtClean="0">
                          <a:effectLst/>
                          <a:latin typeface="Calibri"/>
                          <a:ea typeface="Times New Roman"/>
                          <a:cs typeface="Times New Roman"/>
                        </a:rPr>
                        <a:t>% loss</a:t>
                      </a:r>
                      <a:endParaRPr lang="en-US" sz="900" dirty="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70-90</a:t>
                      </a:r>
                      <a:r>
                        <a:rPr lang="en-US" sz="900" dirty="0" smtClean="0">
                          <a:effectLst/>
                          <a:latin typeface="Calibri"/>
                          <a:ea typeface="Times New Roman"/>
                          <a:cs typeface="Times New Roman"/>
                        </a:rPr>
                        <a:t>% loss</a:t>
                      </a:r>
                      <a:endParaRPr lang="en-US" sz="900" dirty="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&gt;90</a:t>
                      </a:r>
                      <a:r>
                        <a:rPr lang="en-US" sz="900" dirty="0" smtClean="0">
                          <a:effectLst/>
                          <a:latin typeface="Calibri"/>
                          <a:ea typeface="Times New Roman"/>
                          <a:cs typeface="Times New Roman"/>
                        </a:rPr>
                        <a:t>% loss</a:t>
                      </a:r>
                      <a:endParaRPr lang="en-US" sz="900" dirty="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43">
                <a:tc vMerge="1">
                  <a:txBody>
                    <a:bodyPr/>
                    <a:lstStyle/>
                    <a:p>
                      <a:endParaRPr lang="en-US"/>
                    </a:p>
                  </a:txBody>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HH food stocks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&gt;3 </a:t>
                      </a:r>
                      <a:r>
                        <a:rPr lang="en-US" sz="900" dirty="0" smtClean="0">
                          <a:effectLst/>
                          <a:latin typeface="Calibri"/>
                          <a:ea typeface="Times New Roman"/>
                          <a:cs typeface="Times New Roman"/>
                        </a:rPr>
                        <a:t>months stock</a:t>
                      </a:r>
                      <a:endParaRPr lang="en-US" sz="900" dirty="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2- 3 months of stock</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1-2 months of stock</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&lt;1 months of stock</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Stocks depleted</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vMerge="1">
                  <a:txBody>
                    <a:bodyPr/>
                    <a:lstStyle/>
                    <a:p>
                      <a:endParaRPr lang="en-US"/>
                    </a:p>
                  </a:txBody>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Market stocks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Stocks are at normal level (reserve levels are good/ supply is sufficient to meet demand)</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Stocks are reducing but still sufficient to meet demand</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Low stock levels that are only partially able to meet demand</a:t>
                      </a:r>
                      <a:endParaRPr lang="en-US" sz="900" dirty="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Stocks depleted but market is still functioning</a:t>
                      </a:r>
                      <a:endParaRPr lang="en-US" sz="900" dirty="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Stocks depleted  and markets not functioning</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33">
                <a:tc rowSpan="3">
                  <a:txBody>
                    <a:bodyPr/>
                    <a:lstStyle/>
                    <a:p>
                      <a:pPr marL="0" marR="0">
                        <a:lnSpc>
                          <a:spcPct val="115000"/>
                        </a:lnSpc>
                        <a:spcBef>
                          <a:spcPts val="0"/>
                        </a:spcBef>
                        <a:spcAft>
                          <a:spcPts val="0"/>
                        </a:spcAft>
                      </a:pPr>
                      <a:r>
                        <a:rPr lang="en-US" sz="800" b="1" dirty="0">
                          <a:effectLst/>
                          <a:latin typeface="Calibri"/>
                          <a:ea typeface="Times New Roman"/>
                          <a:cs typeface="Times New Roman"/>
                        </a:rPr>
                        <a:t>Food Access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Ability of HHs to purchase basic food basket</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&lt;40% of income required to purchase basic food basket</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40-60%  of income required to purchase basic food basket</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61-75%  of income required to purchase basic food basket</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76-100%  of income required to purchase basic food basket</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&gt;100% of income required to purchase basic food basket</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278">
                <a:tc vMerge="1">
                  <a:txBody>
                    <a:bodyPr/>
                    <a:lstStyle/>
                    <a:p>
                      <a:endParaRPr lang="en-US"/>
                    </a:p>
                  </a:txBody>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Diet adequacy</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&lt;20% of households report inadequate food consumption</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20-40% report inadequate food consumption</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40-60% report inadequate food consumption</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60-90% report inadequate food consumption</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&gt;90% report inadequate food consumption</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17">
                <a:tc vMerge="1">
                  <a:txBody>
                    <a:bodyPr/>
                    <a:lstStyle/>
                    <a:p>
                      <a:endParaRPr lang="en-US"/>
                    </a:p>
                  </a:txBody>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Hunger</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&lt;5% report moderate or severe hunger</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5-20% report moderate or severe hunger</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20-40% report moderate or severe hunger</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40-70% report moderate or severe hunger</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Calibri"/>
                        </a:rPr>
                        <a:t>&gt;70% report moderate or severe hunger</a:t>
                      </a:r>
                      <a:endParaRPr lang="en-US" sz="900">
                        <a:effectLst/>
                        <a:latin typeface="Calibri"/>
                        <a:ea typeface="Times New Roman"/>
                        <a:cs typeface="Times New Roman"/>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11">
                <a:tc rowSpan="2">
                  <a:txBody>
                    <a:bodyPr/>
                    <a:lstStyle/>
                    <a:p>
                      <a:pPr marL="0" marR="0">
                        <a:lnSpc>
                          <a:spcPct val="115000"/>
                        </a:lnSpc>
                        <a:spcBef>
                          <a:spcPts val="0"/>
                        </a:spcBef>
                        <a:spcAft>
                          <a:spcPts val="0"/>
                        </a:spcAft>
                      </a:pPr>
                      <a:r>
                        <a:rPr lang="en-US" sz="800" b="1" dirty="0">
                          <a:effectLst/>
                          <a:latin typeface="Calibri"/>
                          <a:ea typeface="Times New Roman"/>
                          <a:cs typeface="Times New Roman"/>
                        </a:rPr>
                        <a:t>Food Utilization </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Acute malnutrition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&lt;5%</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5-10%</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10-15%</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15-25%</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&gt;25%</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257">
                <a:tc vMerge="1">
                  <a:txBody>
                    <a:bodyPr/>
                    <a:lstStyle/>
                    <a:p>
                      <a:endParaRPr lang="en-US"/>
                    </a:p>
                  </a:txBody>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Disease</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No significant outbreaks or only localized (&lt;10% of villages impacted)</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Generalized outbreaks (10-40% of villages impacted)</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Widespread outbreaks (40-70% of villages impacted)</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Severe outbreaks (&gt;70% of villages impacted) but limited mortality</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Severe outbreaks (&gt;70% of villages impacted) with high mortality</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278">
                <a:tc rowSpan="3">
                  <a:txBody>
                    <a:bodyPr/>
                    <a:lstStyle/>
                    <a:p>
                      <a:pPr marL="0" marR="0">
                        <a:lnSpc>
                          <a:spcPct val="115000"/>
                        </a:lnSpc>
                        <a:spcBef>
                          <a:spcPts val="0"/>
                        </a:spcBef>
                        <a:spcAft>
                          <a:spcPts val="0"/>
                        </a:spcAft>
                      </a:pPr>
                      <a:r>
                        <a:rPr lang="en-US" sz="800" b="1" dirty="0">
                          <a:effectLst/>
                          <a:latin typeface="Calibri"/>
                          <a:ea typeface="Times New Roman"/>
                          <a:cs typeface="Times New Roman"/>
                        </a:rPr>
                        <a:t>Other indicators/ determinants of household food security </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Natural disasters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No natural disaster or occurrence causing &lt;10%  asset loss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Occurrence of natural disaster causing 10-40% loss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Occurrence of natural disasters causing 40-70% loss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Occurrence of natural disaster causing 70-90% loss </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Occurrence of natural disaster causing &gt;90% loss </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213">
                <a:tc vMerge="1">
                  <a:txBody>
                    <a:bodyPr/>
                    <a:lstStyle/>
                    <a:p>
                      <a:endParaRPr lang="en-US"/>
                    </a:p>
                  </a:txBody>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Migration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&lt;10% increase in normal seasonal migration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10-40% increase in traditional seasonal migration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40-70% increase in traditional seasonal migration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70-90% increase in traditional seasonal migration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&gt;90% increase in traditional seasonal migration</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189">
                <a:tc vMerge="1">
                  <a:txBody>
                    <a:bodyPr/>
                    <a:lstStyle/>
                    <a:p>
                      <a:endParaRPr lang="en-US"/>
                    </a:p>
                  </a:txBody>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Coping</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&lt;5% reporting more than daily usage of food-based coping mechanisms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5-20% reporting more than daily usage of food-based coping mechanisms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20-40% reporting more than daily usage of food-based coping mechanisms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Times New Roman"/>
                          <a:cs typeface="Times New Roman"/>
                        </a:rPr>
                        <a:t>40-70% reporting more than daily usage of food-based coping mechanisms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&gt;70% reporting more than daily usage of food-based coping mechanisms</a:t>
                      </a: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296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sz="2400" dirty="0" smtClean="0"/>
              <a:t>Workshops/discussion around the results of data analysis</a:t>
            </a:r>
          </a:p>
          <a:p>
            <a:endParaRPr lang="en-US" sz="2400" dirty="0" smtClean="0"/>
          </a:p>
          <a:p>
            <a:r>
              <a:rPr lang="en-US" sz="2400" dirty="0" smtClean="0"/>
              <a:t>Integration of secondary sources of information:</a:t>
            </a:r>
          </a:p>
          <a:p>
            <a:pPr lvl="1"/>
            <a:r>
              <a:rPr lang="en-US" sz="2400" dirty="0" smtClean="0"/>
              <a:t>Field staff knowledge/field observations</a:t>
            </a:r>
          </a:p>
          <a:p>
            <a:pPr lvl="1"/>
            <a:r>
              <a:rPr lang="en-US" sz="2400" dirty="0" smtClean="0"/>
              <a:t>Projects information</a:t>
            </a:r>
          </a:p>
          <a:p>
            <a:pPr lvl="1"/>
            <a:r>
              <a:rPr lang="en-US" sz="2400" dirty="0" smtClean="0"/>
              <a:t>Monthly monitoring information</a:t>
            </a:r>
          </a:p>
          <a:p>
            <a:pPr lvl="1"/>
            <a:r>
              <a:rPr lang="en-US" sz="2400" dirty="0" smtClean="0"/>
              <a:t>Government information</a:t>
            </a:r>
          </a:p>
          <a:p>
            <a:pPr lvl="1"/>
            <a:r>
              <a:rPr lang="en-US" sz="2400" dirty="0" smtClean="0"/>
              <a:t>Other surveys results…</a:t>
            </a:r>
          </a:p>
          <a:p>
            <a:pPr lvl="1"/>
            <a:endParaRPr lang="en-US" sz="2400" dirty="0"/>
          </a:p>
          <a:p>
            <a:r>
              <a:rPr lang="en-US" sz="2400" dirty="0"/>
              <a:t>Review of food security </a:t>
            </a:r>
            <a:r>
              <a:rPr lang="en-US" sz="2400" dirty="0" smtClean="0"/>
              <a:t>classifications</a:t>
            </a:r>
          </a:p>
          <a:p>
            <a:r>
              <a:rPr lang="en-US" sz="2400" dirty="0" smtClean="0"/>
              <a:t>Outputs</a:t>
            </a:r>
          </a:p>
          <a:p>
            <a:pPr lvl="1"/>
            <a:r>
              <a:rPr lang="en-US" sz="2000" dirty="0" smtClean="0"/>
              <a:t>Mapping</a:t>
            </a:r>
          </a:p>
          <a:p>
            <a:pPr lvl="1"/>
            <a:r>
              <a:rPr lang="en-US" sz="2000" dirty="0" smtClean="0"/>
              <a:t>Reporting and sharing of data</a:t>
            </a:r>
          </a:p>
          <a:p>
            <a:pPr lvl="1"/>
            <a:r>
              <a:rPr lang="en-US" sz="2000" dirty="0" smtClean="0"/>
              <a:t>Presentation of results and discussions</a:t>
            </a:r>
            <a:endParaRPr lang="en-US" sz="2000" dirty="0"/>
          </a:p>
        </p:txBody>
      </p:sp>
      <p:sp>
        <p:nvSpPr>
          <p:cNvPr id="4" name="Title 1"/>
          <p:cNvSpPr>
            <a:spLocks noGrp="1"/>
          </p:cNvSpPr>
          <p:nvPr>
            <p:ph type="title"/>
          </p:nvPr>
        </p:nvSpPr>
        <p:spPr>
          <a:xfrm>
            <a:off x="457200" y="274638"/>
            <a:ext cx="8229600" cy="944562"/>
          </a:xfrm>
        </p:spPr>
        <p:txBody>
          <a:bodyPr vert="horz" lIns="91440" tIns="45720" rIns="91440" bIns="45720" rtlCol="0" anchor="ctr">
            <a:normAutofit/>
          </a:bodyPr>
          <a:lstStyle/>
          <a:p>
            <a:r>
              <a:rPr lang="en-US" sz="2600" b="1" dirty="0" smtClean="0">
                <a:solidFill>
                  <a:srgbClr val="0070C0"/>
                </a:solidFill>
              </a:rPr>
              <a:t>How is the analysis conducted?</a:t>
            </a:r>
            <a:endParaRPr lang="en-US" sz="2600" b="1" dirty="0">
              <a:solidFill>
                <a:srgbClr val="0070C0"/>
              </a:solidFill>
            </a:endParaRPr>
          </a:p>
        </p:txBody>
      </p:sp>
    </p:spTree>
    <p:extLst>
      <p:ext uri="{BB962C8B-B14F-4D97-AF65-F5344CB8AC3E}">
        <p14:creationId xmlns:p14="http://schemas.microsoft.com/office/powerpoint/2010/main" val="2137120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533400"/>
          </a:xfrm>
        </p:spPr>
        <p:txBody>
          <a:bodyPr vert="horz" lIns="91440" tIns="45720" rIns="91440" bIns="45720" rtlCol="0" anchor="ctr">
            <a:normAutofit/>
          </a:bodyPr>
          <a:lstStyle/>
          <a:p>
            <a:r>
              <a:rPr lang="en-US" sz="2600" b="1" dirty="0" smtClean="0">
                <a:solidFill>
                  <a:srgbClr val="0070C0"/>
                </a:solidFill>
              </a:rPr>
              <a:t>The monthly monitoring</a:t>
            </a:r>
            <a:endParaRPr lang="en-US" sz="2600" b="1" dirty="0">
              <a:solidFill>
                <a:srgbClr val="0070C0"/>
              </a:solidFill>
            </a:endParaRPr>
          </a:p>
        </p:txBody>
      </p:sp>
      <p:sp>
        <p:nvSpPr>
          <p:cNvPr id="5" name="Content Placeholder 2"/>
          <p:cNvSpPr txBox="1">
            <a:spLocks/>
          </p:cNvSpPr>
          <p:nvPr/>
        </p:nvSpPr>
        <p:spPr>
          <a:xfrm>
            <a:off x="308741" y="1447800"/>
            <a:ext cx="7514459" cy="45699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“Light” exercise</a:t>
            </a:r>
          </a:p>
          <a:p>
            <a:r>
              <a:rPr lang="en-US" sz="2600" dirty="0" smtClean="0"/>
              <a:t>Mainly qualitative: </a:t>
            </a:r>
            <a:r>
              <a:rPr lang="en-US" sz="2600" i="1" dirty="0" smtClean="0"/>
              <a:t>Observations, Secondary data &amp; information mainly</a:t>
            </a:r>
          </a:p>
          <a:p>
            <a:r>
              <a:rPr lang="en-US" sz="2600" dirty="0" smtClean="0"/>
              <a:t>Continuous monthly process</a:t>
            </a:r>
          </a:p>
          <a:p>
            <a:r>
              <a:rPr lang="en-US" sz="2600" dirty="0" smtClean="0"/>
              <a:t>Includes market monitoring</a:t>
            </a:r>
          </a:p>
          <a:p>
            <a:r>
              <a:rPr lang="en-US" sz="2600" dirty="0" smtClean="0"/>
              <a:t>Outputs: </a:t>
            </a:r>
          </a:p>
          <a:p>
            <a:pPr lvl="1"/>
            <a:r>
              <a:rPr lang="en-US" sz="2600" dirty="0" smtClean="0"/>
              <a:t>FS Monthly updates</a:t>
            </a:r>
          </a:p>
          <a:p>
            <a:pPr lvl="1"/>
            <a:r>
              <a:rPr lang="en-US" sz="2600" dirty="0" smtClean="0"/>
              <a:t>FS quarterly updates</a:t>
            </a:r>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78" r="18056" b="6889"/>
          <a:stretch/>
        </p:blipFill>
        <p:spPr bwMode="auto">
          <a:xfrm>
            <a:off x="4876800" y="3428742"/>
            <a:ext cx="4000500" cy="266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06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3009900" cy="487362"/>
          </a:xfrm>
        </p:spPr>
        <p:txBody>
          <a:bodyPr vert="horz" lIns="91440" tIns="45720" rIns="91440" bIns="45720" rtlCol="0" anchor="ctr">
            <a:normAutofit fontScale="90000"/>
          </a:bodyPr>
          <a:lstStyle/>
          <a:p>
            <a:r>
              <a:rPr lang="en-US" sz="2600" b="1" dirty="0" smtClean="0">
                <a:solidFill>
                  <a:srgbClr val="0070C0"/>
                </a:solidFill>
              </a:rPr>
              <a:t>Outputs</a:t>
            </a:r>
            <a:endParaRPr lang="en-US" sz="2600" b="1" dirty="0">
              <a:solidFill>
                <a:srgbClr val="0070C0"/>
              </a:solidFill>
            </a:endParaRPr>
          </a:p>
        </p:txBody>
      </p:sp>
      <p:grpSp>
        <p:nvGrpSpPr>
          <p:cNvPr id="7" name="Group 6"/>
          <p:cNvGrpSpPr/>
          <p:nvPr/>
        </p:nvGrpSpPr>
        <p:grpSpPr>
          <a:xfrm>
            <a:off x="3428999" y="533401"/>
            <a:ext cx="2410515" cy="3506688"/>
            <a:chOff x="6426200" y="515740"/>
            <a:chExt cx="2705100" cy="4325740"/>
          </a:xfrm>
        </p:grpSpPr>
        <p:pic>
          <p:nvPicPr>
            <p:cNvPr id="3" name="Picture 2" descr="V:\FSIN\2012 Round 3 (December)\Maps\FSIN_R3_Overall_Resu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200" y="515740"/>
              <a:ext cx="2705100" cy="404738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90495" y="4563123"/>
              <a:ext cx="2212996" cy="278357"/>
            </a:xfrm>
            <a:prstGeom prst="rect">
              <a:avLst/>
            </a:prstGeom>
            <a:noFill/>
            <a:ln>
              <a:noFill/>
            </a:ln>
          </p:spPr>
          <p:txBody>
            <a:bodyPr wrap="square" rtlCol="0">
              <a:spAutoFit/>
            </a:bodyPr>
            <a:lstStyle/>
            <a:p>
              <a:pPr algn="ctr"/>
              <a:r>
                <a:rPr lang="en-US" sz="1400" b="1" dirty="0" smtClean="0"/>
                <a:t>Vulnerability maps</a:t>
              </a:r>
              <a:endParaRPr lang="en-US" sz="1400" b="1" dirty="0"/>
            </a:p>
          </p:txBody>
        </p:sp>
      </p:grpSp>
      <p:grpSp>
        <p:nvGrpSpPr>
          <p:cNvPr id="9" name="Group 8"/>
          <p:cNvGrpSpPr/>
          <p:nvPr/>
        </p:nvGrpSpPr>
        <p:grpSpPr>
          <a:xfrm>
            <a:off x="522424" y="304800"/>
            <a:ext cx="2468438" cy="3506688"/>
            <a:chOff x="990600" y="1045222"/>
            <a:chExt cx="2416057" cy="3812977"/>
          </a:xfrm>
        </p:grpSpPr>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55" r="28194" b="-1556"/>
            <a:stretch/>
          </p:blipFill>
          <p:spPr bwMode="auto">
            <a:xfrm>
              <a:off x="990600" y="1045222"/>
              <a:ext cx="2416057" cy="3505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19200" y="4550422"/>
              <a:ext cx="2057400" cy="307777"/>
            </a:xfrm>
            <a:prstGeom prst="rect">
              <a:avLst/>
            </a:prstGeom>
            <a:noFill/>
            <a:ln>
              <a:noFill/>
            </a:ln>
          </p:spPr>
          <p:txBody>
            <a:bodyPr wrap="square" rtlCol="0">
              <a:spAutoFit/>
            </a:bodyPr>
            <a:lstStyle>
              <a:defPPr>
                <a:defRPr lang="en-US"/>
              </a:defPPr>
              <a:lvl1pPr algn="ctr">
                <a:defRPr sz="1400" b="1"/>
              </a:lvl1pPr>
            </a:lstStyle>
            <a:p>
              <a:r>
                <a:rPr lang="en-US" dirty="0"/>
                <a:t>Monthly updates</a:t>
              </a:r>
            </a:p>
          </p:txBody>
        </p:sp>
      </p:grpSp>
      <p:grpSp>
        <p:nvGrpSpPr>
          <p:cNvPr id="12" name="Group 11"/>
          <p:cNvGrpSpPr/>
          <p:nvPr/>
        </p:nvGrpSpPr>
        <p:grpSpPr>
          <a:xfrm>
            <a:off x="6184189" y="228600"/>
            <a:ext cx="2655011" cy="3660577"/>
            <a:chOff x="6324599" y="152400"/>
            <a:chExt cx="2655011" cy="4117777"/>
          </a:xfrm>
        </p:grpSpPr>
        <p:pic>
          <p:nvPicPr>
            <p:cNvPr id="1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7916" r="27916"/>
            <a:stretch/>
          </p:blipFill>
          <p:spPr bwMode="auto">
            <a:xfrm>
              <a:off x="6324599" y="152400"/>
              <a:ext cx="2655011" cy="3757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781800" y="3962400"/>
              <a:ext cx="1981200" cy="307777"/>
            </a:xfrm>
            <a:prstGeom prst="rect">
              <a:avLst/>
            </a:prstGeom>
            <a:noFill/>
            <a:ln>
              <a:noFill/>
            </a:ln>
          </p:spPr>
          <p:txBody>
            <a:bodyPr wrap="square" rtlCol="0">
              <a:spAutoFit/>
            </a:bodyPr>
            <a:lstStyle>
              <a:defPPr>
                <a:defRPr lang="en-US"/>
              </a:defPPr>
              <a:lvl1pPr algn="ctr">
                <a:defRPr sz="1400" b="1"/>
              </a:lvl1pPr>
            </a:lstStyle>
            <a:p>
              <a:r>
                <a:rPr lang="en-US" dirty="0"/>
                <a:t>Periodic </a:t>
              </a:r>
              <a:r>
                <a:rPr lang="en-US" dirty="0" smtClean="0"/>
                <a:t>bulletins</a:t>
              </a:r>
              <a:endParaRPr lang="en-US" dirty="0"/>
            </a:p>
          </p:txBody>
        </p:sp>
      </p:grpSp>
      <p:pic>
        <p:nvPicPr>
          <p:cNvPr id="1026" name="Picture 2" descr="C:\Users\Nicolas.Guillaud\Documents\1. Work docs\FSIN\data\2012 round 3\%foodSecureBySeas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14800"/>
            <a:ext cx="2923485" cy="23411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83823" y="5131469"/>
            <a:ext cx="1987220" cy="307777"/>
          </a:xfrm>
          <a:prstGeom prst="rect">
            <a:avLst/>
          </a:prstGeom>
          <a:noFill/>
          <a:ln>
            <a:noFill/>
          </a:ln>
        </p:spPr>
        <p:txBody>
          <a:bodyPr wrap="square" rtlCol="0">
            <a:spAutoFit/>
          </a:bodyPr>
          <a:lstStyle>
            <a:defPPr>
              <a:defRPr lang="en-US"/>
            </a:defPPr>
            <a:lvl1pPr algn="ctr">
              <a:defRPr sz="1400" b="1"/>
            </a:lvl1pPr>
          </a:lstStyle>
          <a:p>
            <a:r>
              <a:rPr lang="en-US" dirty="0" smtClean="0"/>
              <a:t>Trends</a:t>
            </a:r>
            <a:endParaRPr lang="en-US" dirty="0"/>
          </a:p>
        </p:txBody>
      </p:sp>
      <p:pic>
        <p:nvPicPr>
          <p:cNvPr id="1027" name="Picture 3" descr="C:\Users\Nicolas.Guillaud\Documents\1. Work docs\FSIN\data\2012 round 3\% of hunger &amp; dietar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3473" y="4193977"/>
            <a:ext cx="3018549" cy="226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681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762000"/>
            <a:ext cx="7239000" cy="4278094"/>
          </a:xfrm>
          <a:prstGeom prst="rect">
            <a:avLst/>
          </a:prstGeom>
          <a:noFill/>
        </p:spPr>
        <p:txBody>
          <a:bodyPr wrap="square" rtlCol="0">
            <a:spAutoFit/>
          </a:bodyPr>
          <a:lstStyle/>
          <a:p>
            <a:pPr algn="ctr"/>
            <a:r>
              <a:rPr lang="en-US" sz="3200" b="1" dirty="0" smtClean="0">
                <a:solidFill>
                  <a:srgbClr val="002060"/>
                </a:solidFill>
                <a:cs typeface="Times New Roman" pitchFamily="18" charset="0"/>
              </a:rPr>
              <a:t>Previous Food Security Information in Myanmar</a:t>
            </a:r>
          </a:p>
          <a:p>
            <a:endParaRPr lang="en-US" sz="2600" dirty="0" smtClean="0">
              <a:cs typeface="Times New Roman" pitchFamily="18" charset="0"/>
            </a:endParaRPr>
          </a:p>
          <a:p>
            <a:pPr marL="742843" lvl="1" indent="-285750">
              <a:buFont typeface="Arial" pitchFamily="34" charset="0"/>
              <a:buChar char="•"/>
            </a:pPr>
            <a:r>
              <a:rPr lang="en-US" sz="2600" dirty="0" smtClean="0">
                <a:cs typeface="Times New Roman" pitchFamily="18" charset="0"/>
              </a:rPr>
              <a:t>Scattered food security information</a:t>
            </a:r>
          </a:p>
          <a:p>
            <a:pPr marL="742843" lvl="1" indent="-285750">
              <a:buFont typeface="Arial" pitchFamily="34" charset="0"/>
              <a:buChar char="•"/>
            </a:pPr>
            <a:endParaRPr lang="en-US" sz="2600" dirty="0" smtClean="0">
              <a:cs typeface="Times New Roman" pitchFamily="18" charset="0"/>
            </a:endParaRPr>
          </a:p>
          <a:p>
            <a:pPr marL="742843" lvl="1" indent="-285750">
              <a:buFont typeface="Arial" pitchFamily="34" charset="0"/>
              <a:buChar char="•"/>
            </a:pPr>
            <a:r>
              <a:rPr lang="en-US" sz="2600" dirty="0" smtClean="0">
                <a:cs typeface="Times New Roman" pitchFamily="18" charset="0"/>
              </a:rPr>
              <a:t>Comparability concerns</a:t>
            </a:r>
          </a:p>
          <a:p>
            <a:pPr marL="742843" lvl="1" indent="-285750">
              <a:buFont typeface="Arial" pitchFamily="34" charset="0"/>
              <a:buChar char="•"/>
            </a:pPr>
            <a:endParaRPr lang="en-US" sz="2600" dirty="0" smtClean="0">
              <a:cs typeface="Times New Roman" pitchFamily="18" charset="0"/>
            </a:endParaRPr>
          </a:p>
          <a:p>
            <a:pPr marL="742843" lvl="1" indent="-285750">
              <a:buFont typeface="Arial" pitchFamily="34" charset="0"/>
              <a:buChar char="•"/>
            </a:pPr>
            <a:r>
              <a:rPr lang="en-US" sz="2600" dirty="0" smtClean="0">
                <a:cs typeface="Times New Roman" pitchFamily="18" charset="0"/>
              </a:rPr>
              <a:t>Low understanding of seasonal fluctuations</a:t>
            </a:r>
          </a:p>
          <a:p>
            <a:pPr marL="742843" lvl="1" indent="-285750">
              <a:buFont typeface="Arial" pitchFamily="34" charset="0"/>
              <a:buChar char="•"/>
            </a:pPr>
            <a:endParaRPr lang="en-US" sz="2600" dirty="0" smtClean="0">
              <a:cs typeface="Times New Roman" pitchFamily="18" charset="0"/>
            </a:endParaRPr>
          </a:p>
          <a:p>
            <a:pPr marL="742843" lvl="1" indent="-285750">
              <a:buFont typeface="Arial" pitchFamily="34" charset="0"/>
              <a:buChar char="•"/>
            </a:pPr>
            <a:r>
              <a:rPr lang="en-US" sz="2600" dirty="0" smtClean="0">
                <a:cs typeface="Times New Roman" pitchFamily="18" charset="0"/>
              </a:rPr>
              <a:t>Limited usage for programmatic purposes</a:t>
            </a:r>
          </a:p>
        </p:txBody>
      </p:sp>
      <p:cxnSp>
        <p:nvCxnSpPr>
          <p:cNvPr id="9" name="Straight Connector 8"/>
          <p:cNvCxnSpPr/>
          <p:nvPr/>
        </p:nvCxnSpPr>
        <p:spPr>
          <a:xfrm>
            <a:off x="1143000" y="59436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7620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descr="logo.png"/>
          <p:cNvPicPr>
            <a:picLocks noChangeAspect="1"/>
          </p:cNvPicPr>
          <p:nvPr/>
        </p:nvPicPr>
        <p:blipFill>
          <a:blip r:embed="rId3"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3639690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143000" y="3810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3000" y="6324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143000" y="457200"/>
            <a:ext cx="6781800" cy="685800"/>
          </a:xfrm>
        </p:spPr>
        <p:txBody>
          <a:bodyPr/>
          <a:lstStyle/>
          <a:p>
            <a:r>
              <a:rPr lang="en-US" sz="3200" b="1" dirty="0" smtClean="0">
                <a:solidFill>
                  <a:srgbClr val="002060"/>
                </a:solidFill>
              </a:rPr>
              <a:t>Transfer capacities</a:t>
            </a:r>
            <a:endParaRPr lang="en-US" sz="3200" b="1" dirty="0">
              <a:solidFill>
                <a:srgbClr val="002060"/>
              </a:solidFill>
            </a:endParaRPr>
          </a:p>
        </p:txBody>
      </p:sp>
      <p:sp>
        <p:nvSpPr>
          <p:cNvPr id="6" name="TextBox 5"/>
          <p:cNvSpPr txBox="1"/>
          <p:nvPr/>
        </p:nvSpPr>
        <p:spPr>
          <a:xfrm>
            <a:off x="685800" y="1219200"/>
            <a:ext cx="8001000" cy="5262979"/>
          </a:xfrm>
          <a:prstGeom prst="rect">
            <a:avLst/>
          </a:prstGeom>
          <a:noFill/>
        </p:spPr>
        <p:txBody>
          <a:bodyPr wrap="square" rtlCol="0">
            <a:spAutoFit/>
          </a:bodyPr>
          <a:lstStyle/>
          <a:p>
            <a:pPr marL="285750" indent="-285750">
              <a:buFont typeface="Arial" pitchFamily="34" charset="0"/>
              <a:buChar char="•"/>
            </a:pPr>
            <a:r>
              <a:rPr lang="en-US" sz="2400" dirty="0" smtClean="0"/>
              <a:t>A critical component</a:t>
            </a:r>
          </a:p>
          <a:p>
            <a:endParaRPr lang="en-US" sz="2400" dirty="0" smtClean="0"/>
          </a:p>
          <a:p>
            <a:pPr marL="285750" indent="-285750">
              <a:buFont typeface="Arial" pitchFamily="34" charset="0"/>
              <a:buChar char="•"/>
            </a:pPr>
            <a:r>
              <a:rPr lang="en-US" sz="2400" dirty="0" smtClean="0"/>
              <a:t>Transfer of knowledge and technologies</a:t>
            </a:r>
          </a:p>
          <a:p>
            <a:pPr marL="742843" lvl="1" indent="-285750">
              <a:buFont typeface="Arial" pitchFamily="34" charset="0"/>
              <a:buChar char="•"/>
            </a:pPr>
            <a:r>
              <a:rPr lang="en-US" sz="2400" dirty="0"/>
              <a:t>T</a:t>
            </a:r>
            <a:r>
              <a:rPr lang="en-US" sz="2400" dirty="0" smtClean="0"/>
              <a:t>o field staff (INGOs, NGOs and CBOs)</a:t>
            </a:r>
          </a:p>
          <a:p>
            <a:pPr marL="742843" lvl="1" indent="-285750">
              <a:buFont typeface="Arial" pitchFamily="34" charset="0"/>
              <a:buChar char="•"/>
            </a:pPr>
            <a:r>
              <a:rPr lang="en-US" sz="2400" dirty="0" smtClean="0"/>
              <a:t>Government staff: local level, Nay Pi Taw</a:t>
            </a:r>
          </a:p>
          <a:p>
            <a:pPr marL="742843" lvl="1" indent="-285750">
              <a:buFont typeface="Arial" pitchFamily="34" charset="0"/>
              <a:buChar char="•"/>
            </a:pPr>
            <a:endParaRPr lang="en-US" sz="2400" dirty="0"/>
          </a:p>
          <a:p>
            <a:pPr marL="285750" indent="-285750">
              <a:buFont typeface="Arial" pitchFamily="34" charset="0"/>
              <a:buChar char="•"/>
            </a:pPr>
            <a:r>
              <a:rPr lang="en-US" sz="2400" dirty="0" smtClean="0"/>
              <a:t>Settlement of </a:t>
            </a:r>
            <a:r>
              <a:rPr lang="en-US" sz="2400" b="1" dirty="0" smtClean="0"/>
              <a:t>regional resource centers</a:t>
            </a:r>
          </a:p>
          <a:p>
            <a:pPr marL="742843" lvl="1" indent="-285750">
              <a:buFont typeface="Arial" pitchFamily="34" charset="0"/>
              <a:buChar char="•"/>
            </a:pPr>
            <a:r>
              <a:rPr lang="en-US" sz="2400" dirty="0" smtClean="0"/>
              <a:t>Provision of proper equipment</a:t>
            </a:r>
          </a:p>
          <a:p>
            <a:pPr marL="742843" lvl="1" indent="-285750">
              <a:buFont typeface="Arial" pitchFamily="34" charset="0"/>
              <a:buChar char="•"/>
            </a:pPr>
            <a:r>
              <a:rPr lang="en-US" sz="2400" dirty="0" smtClean="0"/>
              <a:t>Trainings &amp; workshops</a:t>
            </a:r>
          </a:p>
          <a:p>
            <a:pPr marL="742843" lvl="1" indent="-285750">
              <a:buFont typeface="Arial" pitchFamily="34" charset="0"/>
              <a:buChar char="•"/>
            </a:pPr>
            <a:r>
              <a:rPr lang="en-US" sz="2400" dirty="0" smtClean="0"/>
              <a:t>Local programmatic coordination and engagement with Government</a:t>
            </a:r>
          </a:p>
          <a:p>
            <a:pPr marL="1257085" lvl="2" indent="-342900">
              <a:buFont typeface="Wingdings"/>
              <a:buChar char="Ø"/>
            </a:pPr>
            <a:r>
              <a:rPr lang="en-US" sz="2400" dirty="0" smtClean="0"/>
              <a:t>One center opened in Hakha</a:t>
            </a:r>
          </a:p>
          <a:p>
            <a:pPr marL="1257085" lvl="2" indent="-342900">
              <a:buFont typeface="Wingdings"/>
              <a:buChar char="Ø"/>
            </a:pPr>
            <a:r>
              <a:rPr lang="en-US" sz="2400" dirty="0" smtClean="0"/>
              <a:t>One center to be opened at </a:t>
            </a:r>
            <a:r>
              <a:rPr lang="en-US" sz="2400" dirty="0" err="1" smtClean="0"/>
              <a:t>Yezin</a:t>
            </a:r>
            <a:r>
              <a:rPr lang="en-US" sz="2400" dirty="0" smtClean="0"/>
              <a:t> University in Magway</a:t>
            </a:r>
            <a:endParaRPr lang="en-US" sz="2400" dirty="0"/>
          </a:p>
        </p:txBody>
      </p:sp>
      <p:pic>
        <p:nvPicPr>
          <p:cNvPr id="7" name="Picture 6" descr="logo.png"/>
          <p:cNvPicPr>
            <a:picLocks noChangeAspect="1"/>
          </p:cNvPicPr>
          <p:nvPr/>
        </p:nvPicPr>
        <p:blipFill>
          <a:blip r:embed="rId3"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1432209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43000" y="7620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43000" y="594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143000" y="843150"/>
            <a:ext cx="6781800" cy="685800"/>
          </a:xfrm>
          <a:prstGeom prst="rect">
            <a:avLst/>
          </a:prstGeom>
        </p:spPr>
        <p:txBody>
          <a:bodyPr/>
          <a:lstStyle>
            <a:lvl1pPr algn="ctr" defTabSz="914185"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rPr>
              <a:t>Information sharing</a:t>
            </a:r>
            <a:endParaRPr lang="en-US" sz="3200" b="1" dirty="0">
              <a:solidFill>
                <a:srgbClr val="002060"/>
              </a:solidFill>
            </a:endParaRPr>
          </a:p>
        </p:txBody>
      </p:sp>
      <p:sp>
        <p:nvSpPr>
          <p:cNvPr id="8" name="TextBox 7"/>
          <p:cNvSpPr txBox="1"/>
          <p:nvPr/>
        </p:nvSpPr>
        <p:spPr>
          <a:xfrm>
            <a:off x="1143000" y="1447800"/>
            <a:ext cx="6781800" cy="4154984"/>
          </a:xfrm>
          <a:prstGeom prst="rect">
            <a:avLst/>
          </a:prstGeom>
          <a:noFill/>
        </p:spPr>
        <p:txBody>
          <a:bodyPr wrap="square" rtlCol="0">
            <a:spAutoFit/>
          </a:bodyPr>
          <a:lstStyle/>
          <a:p>
            <a:pPr marL="285750" indent="-285750">
              <a:buFont typeface="Arial" pitchFamily="34" charset="0"/>
              <a:buChar char="•"/>
            </a:pPr>
            <a:r>
              <a:rPr lang="en-US" sz="2400" dirty="0" smtClean="0"/>
              <a:t>Development of an interactive website</a:t>
            </a:r>
          </a:p>
          <a:p>
            <a:pPr marL="285750" indent="-285750">
              <a:buFont typeface="Arial" pitchFamily="34" charset="0"/>
              <a:buChar char="•"/>
            </a:pPr>
            <a:endParaRPr lang="en-US" sz="2400" dirty="0"/>
          </a:p>
          <a:p>
            <a:pPr marL="742843" lvl="1" indent="-285750">
              <a:buFont typeface="Arial" pitchFamily="34" charset="0"/>
              <a:buChar char="•"/>
            </a:pPr>
            <a:r>
              <a:rPr lang="en-US" sz="2400" dirty="0" smtClean="0"/>
              <a:t>Dynamic mapping of monitoring information </a:t>
            </a:r>
          </a:p>
          <a:p>
            <a:pPr marL="742843" lvl="1" indent="-285750">
              <a:buFont typeface="Arial" pitchFamily="34" charset="0"/>
              <a:buChar char="•"/>
            </a:pPr>
            <a:r>
              <a:rPr lang="en-US" sz="2400" dirty="0" smtClean="0"/>
              <a:t>Climate information</a:t>
            </a:r>
          </a:p>
          <a:p>
            <a:pPr marL="742843" lvl="1" indent="-285750">
              <a:buFont typeface="Arial" pitchFamily="34" charset="0"/>
              <a:buChar char="•"/>
            </a:pPr>
            <a:r>
              <a:rPr lang="en-US" sz="2400" dirty="0" smtClean="0"/>
              <a:t>Market information</a:t>
            </a:r>
          </a:p>
          <a:p>
            <a:pPr marL="742843" lvl="1" indent="-285750">
              <a:buFont typeface="Arial" pitchFamily="34" charset="0"/>
              <a:buChar char="•"/>
            </a:pPr>
            <a:r>
              <a:rPr lang="en-US" sz="2400" dirty="0" smtClean="0"/>
              <a:t>Download data</a:t>
            </a:r>
          </a:p>
          <a:p>
            <a:pPr marL="742843" lvl="1" indent="-285750">
              <a:buFont typeface="Arial" pitchFamily="34" charset="0"/>
              <a:buChar char="•"/>
            </a:pPr>
            <a:r>
              <a:rPr lang="en-US" sz="2400" dirty="0" smtClean="0"/>
              <a:t>Real-time information sharing (audio podcasts)</a:t>
            </a:r>
          </a:p>
          <a:p>
            <a:pPr marL="742843" lvl="1" indent="-285750">
              <a:buFont typeface="Arial" pitchFamily="34" charset="0"/>
              <a:buChar char="•"/>
            </a:pPr>
            <a:r>
              <a:rPr lang="en-US" sz="2400" dirty="0" smtClean="0"/>
              <a:t>Assessments and surveys reports</a:t>
            </a:r>
          </a:p>
          <a:p>
            <a:pPr marL="742843" lvl="1" indent="-285750">
              <a:buFont typeface="Arial" pitchFamily="34" charset="0"/>
              <a:buChar char="•"/>
            </a:pPr>
            <a:r>
              <a:rPr lang="en-US" sz="2400" dirty="0" smtClean="0"/>
              <a:t>Newsletters</a:t>
            </a:r>
            <a:endParaRPr lang="en-US" sz="2400" dirty="0"/>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Support programming and decision making</a:t>
            </a:r>
          </a:p>
        </p:txBody>
      </p:sp>
      <p:pic>
        <p:nvPicPr>
          <p:cNvPr id="9" name="Picture 8" descr="logo.png"/>
          <p:cNvPicPr>
            <a:picLocks noChangeAspect="1"/>
          </p:cNvPicPr>
          <p:nvPr/>
        </p:nvPicPr>
        <p:blipFill>
          <a:blip r:embed="rId3"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1620802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437"/>
            <a:ext cx="4863503" cy="68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775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510" y="0"/>
            <a:ext cx="4854979"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4510" y="0"/>
            <a:ext cx="4854979" cy="6858000"/>
          </a:xfrm>
          <a:prstGeom prst="rect">
            <a:avLst/>
          </a:prstGeom>
        </p:spPr>
      </p:pic>
    </p:spTree>
    <p:extLst>
      <p:ext uri="{BB962C8B-B14F-4D97-AF65-F5344CB8AC3E}">
        <p14:creationId xmlns:p14="http://schemas.microsoft.com/office/powerpoint/2010/main" val="7816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43000" y="7620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43000" y="594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143000" y="843150"/>
            <a:ext cx="6781800" cy="685800"/>
          </a:xfrm>
          <a:prstGeom prst="rect">
            <a:avLst/>
          </a:prstGeom>
        </p:spPr>
        <p:txBody>
          <a:bodyPr/>
          <a:lstStyle>
            <a:lvl1pPr algn="ctr" defTabSz="914185"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rPr>
              <a:t>Some challenges</a:t>
            </a:r>
            <a:endParaRPr lang="en-US" sz="3200" b="1" dirty="0">
              <a:solidFill>
                <a:srgbClr val="002060"/>
              </a:solidFill>
            </a:endParaRPr>
          </a:p>
        </p:txBody>
      </p:sp>
      <p:sp>
        <p:nvSpPr>
          <p:cNvPr id="8" name="TextBox 7"/>
          <p:cNvSpPr txBox="1"/>
          <p:nvPr/>
        </p:nvSpPr>
        <p:spPr>
          <a:xfrm>
            <a:off x="1143000" y="1818144"/>
            <a:ext cx="6781800" cy="3046988"/>
          </a:xfrm>
          <a:prstGeom prst="rect">
            <a:avLst/>
          </a:prstGeom>
          <a:noFill/>
        </p:spPr>
        <p:txBody>
          <a:bodyPr wrap="square" rtlCol="0">
            <a:spAutoFit/>
          </a:bodyPr>
          <a:lstStyle/>
          <a:p>
            <a:pPr marL="285750" indent="-285750">
              <a:buFont typeface="Arial" pitchFamily="34" charset="0"/>
              <a:buChar char="•"/>
            </a:pPr>
            <a:r>
              <a:rPr lang="en-US" sz="2400" dirty="0" smtClean="0"/>
              <a:t>A lot to build</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Engagement with the government</a:t>
            </a:r>
          </a:p>
          <a:p>
            <a:pPr marL="742843" lvl="1" indent="-285750">
              <a:buFont typeface="Arial" pitchFamily="34" charset="0"/>
              <a:buChar char="•"/>
            </a:pPr>
            <a:r>
              <a:rPr lang="en-US" sz="2400" dirty="0" smtClean="0"/>
              <a:t>a long process</a:t>
            </a:r>
          </a:p>
          <a:p>
            <a:pPr marL="742843" lvl="1" indent="-285750">
              <a:buFont typeface="Arial" pitchFamily="34" charset="0"/>
              <a:buChar char="•"/>
            </a:pPr>
            <a:r>
              <a:rPr lang="en-US" sz="2400" dirty="0" smtClean="0"/>
              <a:t>Requires changes in working habits</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The continuity in the system will depend on its users</a:t>
            </a:r>
          </a:p>
        </p:txBody>
      </p:sp>
      <p:pic>
        <p:nvPicPr>
          <p:cNvPr id="9" name="Picture 8" descr="logo.png"/>
          <p:cNvPicPr>
            <a:picLocks noChangeAspect="1"/>
          </p:cNvPicPr>
          <p:nvPr/>
        </p:nvPicPr>
        <p:blipFill>
          <a:blip r:embed="rId3"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2711118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43000" y="7620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43000" y="594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130135" y="846083"/>
            <a:ext cx="6781800" cy="685800"/>
          </a:xfrm>
          <a:prstGeom prst="rect">
            <a:avLst/>
          </a:prstGeom>
        </p:spPr>
        <p:txBody>
          <a:bodyPr/>
          <a:lstStyle>
            <a:lvl1pPr algn="ctr" defTabSz="914185"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002060"/>
                </a:solidFill>
              </a:rPr>
              <a:t>Questions?</a:t>
            </a:r>
          </a:p>
          <a:p>
            <a:pPr algn="l"/>
            <a:endParaRPr lang="en-US" sz="4000" b="1" dirty="0">
              <a:solidFill>
                <a:srgbClr val="002060"/>
              </a:solidFill>
            </a:endParaRPr>
          </a:p>
        </p:txBody>
      </p:sp>
      <p:sp>
        <p:nvSpPr>
          <p:cNvPr id="8" name="Title 1"/>
          <p:cNvSpPr txBox="1">
            <a:spLocks/>
          </p:cNvSpPr>
          <p:nvPr/>
        </p:nvSpPr>
        <p:spPr>
          <a:xfrm>
            <a:off x="1143000" y="4800600"/>
            <a:ext cx="6781800" cy="685800"/>
          </a:xfrm>
          <a:prstGeom prst="rect">
            <a:avLst/>
          </a:prstGeom>
        </p:spPr>
        <p:txBody>
          <a:bodyPr/>
          <a:lstStyle>
            <a:lvl1pPr algn="ctr" defTabSz="914185" rtl="0" eaLnBrk="1" latinLnBrk="0" hangingPunct="1">
              <a:spcBef>
                <a:spcPct val="0"/>
              </a:spcBef>
              <a:buNone/>
              <a:defRPr sz="4400" kern="1200">
                <a:solidFill>
                  <a:schemeClr val="tx1"/>
                </a:solidFill>
                <a:latin typeface="+mj-lt"/>
                <a:ea typeface="+mj-ea"/>
                <a:cs typeface="+mj-cs"/>
              </a:defRPr>
            </a:lvl1pPr>
          </a:lstStyle>
          <a:p>
            <a:pPr algn="r"/>
            <a:r>
              <a:rPr lang="en-US" sz="4000" b="1" dirty="0" smtClean="0">
                <a:solidFill>
                  <a:srgbClr val="002060"/>
                </a:solidFill>
              </a:rPr>
              <a:t>Thank you</a:t>
            </a:r>
          </a:p>
          <a:p>
            <a:pPr algn="l"/>
            <a:endParaRPr lang="en-US" sz="4000" b="1" dirty="0">
              <a:solidFill>
                <a:srgbClr val="002060"/>
              </a:solidFill>
            </a:endParaRPr>
          </a:p>
        </p:txBody>
      </p:sp>
      <p:pic>
        <p:nvPicPr>
          <p:cNvPr id="1026" name="Picture 2" descr="C:\Users\Nicolas.Guillaud\Pictures\WFP Phil\Haika_Cash (112 of 24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7385" y="1550276"/>
            <a:ext cx="2787015" cy="4191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png"/>
          <p:cNvPicPr>
            <a:picLocks noChangeAspect="1"/>
          </p:cNvPicPr>
          <p:nvPr/>
        </p:nvPicPr>
        <p:blipFill>
          <a:blip r:embed="rId4"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162080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76785"/>
            <a:ext cx="6781800" cy="671016"/>
          </a:xfrm>
        </p:spPr>
        <p:txBody>
          <a:bodyPr/>
          <a:lstStyle/>
          <a:p>
            <a:r>
              <a:rPr lang="en-US" sz="3200" b="1" dirty="0" smtClean="0">
                <a:solidFill>
                  <a:srgbClr val="002060"/>
                </a:solidFill>
              </a:rPr>
              <a:t>The FSIN</a:t>
            </a:r>
            <a:endParaRPr lang="en-US" sz="3200" b="1" dirty="0">
              <a:solidFill>
                <a:srgbClr val="002060"/>
              </a:solidFill>
            </a:endParaRPr>
          </a:p>
        </p:txBody>
      </p:sp>
      <p:cxnSp>
        <p:nvCxnSpPr>
          <p:cNvPr id="4" name="Straight Connector 3"/>
          <p:cNvCxnSpPr/>
          <p:nvPr/>
        </p:nvCxnSpPr>
        <p:spPr>
          <a:xfrm>
            <a:off x="1143000" y="59436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3000" y="1600200"/>
            <a:ext cx="6781800" cy="3785652"/>
          </a:xfrm>
          <a:prstGeom prst="rect">
            <a:avLst/>
          </a:prstGeom>
          <a:noFill/>
        </p:spPr>
        <p:txBody>
          <a:bodyPr wrap="square" rtlCol="0">
            <a:spAutoFit/>
          </a:bodyPr>
          <a:lstStyle/>
          <a:p>
            <a:pPr marL="285750" indent="-285750">
              <a:buFont typeface="Arial" pitchFamily="34" charset="0"/>
              <a:buChar char="•"/>
            </a:pPr>
            <a:r>
              <a:rPr lang="en-US" sz="2400" dirty="0" smtClean="0"/>
              <a:t>Funded by the Livelihoods and Food Security Trust Fund (LIFT)</a:t>
            </a:r>
          </a:p>
          <a:p>
            <a:pPr marL="285750" indent="-285750">
              <a:buFont typeface="Arial" pitchFamily="34" charset="0"/>
              <a:buChar char="•"/>
            </a:pPr>
            <a:r>
              <a:rPr lang="en-US" sz="2400" dirty="0" smtClean="0"/>
              <a:t>Created </a:t>
            </a:r>
            <a:r>
              <a:rPr lang="en-US" sz="2400" dirty="0"/>
              <a:t>to facilitate information flow from field level actors to decision-makers in Yangon and Nay </a:t>
            </a:r>
            <a:r>
              <a:rPr lang="en-US" sz="2400" dirty="0" err="1"/>
              <a:t>Pyi</a:t>
            </a:r>
            <a:r>
              <a:rPr lang="en-US" sz="2400" dirty="0"/>
              <a:t> </a:t>
            </a:r>
            <a:r>
              <a:rPr lang="en-US" sz="2400" dirty="0" smtClean="0"/>
              <a:t>Taw</a:t>
            </a:r>
          </a:p>
          <a:p>
            <a:pPr marL="285750" indent="-285750">
              <a:buFont typeface="Arial" pitchFamily="34" charset="0"/>
              <a:buChar char="•"/>
            </a:pPr>
            <a:r>
              <a:rPr lang="en-US" sz="2400" dirty="0" smtClean="0"/>
              <a:t>Provide evidence based information for better programming</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Links well with other regional or global initiatives to improve information systems</a:t>
            </a:r>
            <a:endParaRPr lang="en-US" dirty="0"/>
          </a:p>
        </p:txBody>
      </p:sp>
      <p:cxnSp>
        <p:nvCxnSpPr>
          <p:cNvPr id="7" name="Straight Connector 6"/>
          <p:cNvCxnSpPr/>
          <p:nvPr/>
        </p:nvCxnSpPr>
        <p:spPr>
          <a:xfrm>
            <a:off x="1143000" y="7620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descr="logo.png"/>
          <p:cNvPicPr>
            <a:picLocks noChangeAspect="1"/>
          </p:cNvPicPr>
          <p:nvPr/>
        </p:nvPicPr>
        <p:blipFill>
          <a:blip r:embed="rId3"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4268478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sz="4000" dirty="0" smtClean="0">
                <a:solidFill>
                  <a:srgbClr val="FF0000"/>
                </a:solidFill>
              </a:rPr>
              <a:t>Food Security Information Network</a:t>
            </a:r>
            <a:endParaRPr lang="en-US" sz="4000" dirty="0">
              <a:solidFill>
                <a:srgbClr val="FF0000"/>
              </a:solidFill>
            </a:endParaRPr>
          </a:p>
        </p:txBody>
      </p:sp>
      <p:sp>
        <p:nvSpPr>
          <p:cNvPr id="4" name="Content Placeholder 2"/>
          <p:cNvSpPr>
            <a:spLocks noGrp="1"/>
          </p:cNvSpPr>
          <p:nvPr>
            <p:ph idx="1"/>
          </p:nvPr>
        </p:nvSpPr>
        <p:spPr>
          <a:xfrm>
            <a:off x="228600" y="1600201"/>
            <a:ext cx="8458200" cy="4952999"/>
          </a:xfrm>
        </p:spPr>
        <p:txBody>
          <a:bodyPr>
            <a:normAutofit/>
          </a:bodyPr>
          <a:lstStyle/>
          <a:p>
            <a:r>
              <a:rPr lang="en-US" sz="2600" dirty="0" smtClean="0"/>
              <a:t> </a:t>
            </a:r>
            <a:r>
              <a:rPr lang="en-US" sz="2600" dirty="0"/>
              <a:t>The FSIN is a </a:t>
            </a:r>
            <a:r>
              <a:rPr lang="en-US" sz="2600" b="1" dirty="0"/>
              <a:t>network of technical experts and information managers from </a:t>
            </a:r>
            <a:r>
              <a:rPr lang="en-US" sz="2600" b="1" dirty="0" smtClean="0"/>
              <a:t>key </a:t>
            </a:r>
            <a:r>
              <a:rPr lang="en-US" sz="2600" b="1" dirty="0"/>
              <a:t>food security stakeholders</a:t>
            </a:r>
            <a:r>
              <a:rPr lang="en-US" sz="2600" dirty="0"/>
              <a:t>. </a:t>
            </a:r>
            <a:endParaRPr lang="en-US" sz="2600" dirty="0" smtClean="0"/>
          </a:p>
          <a:p>
            <a:endParaRPr lang="en-US" sz="2600" dirty="0"/>
          </a:p>
          <a:p>
            <a:r>
              <a:rPr lang="en-US" sz="2600" b="1" dirty="0" smtClean="0"/>
              <a:t>Objective</a:t>
            </a:r>
            <a:r>
              <a:rPr lang="en-US" sz="2600" dirty="0" smtClean="0"/>
              <a:t>:  </a:t>
            </a:r>
          </a:p>
          <a:p>
            <a:pPr lvl="1"/>
            <a:r>
              <a:rPr lang="en-US" sz="2600" dirty="0" smtClean="0"/>
              <a:t>Improve food security information systems to provide quality information for Action </a:t>
            </a:r>
          </a:p>
          <a:p>
            <a:pPr lvl="1"/>
            <a:endParaRPr lang="en-US" sz="2600" dirty="0"/>
          </a:p>
          <a:p>
            <a:pPr lvl="1"/>
            <a:r>
              <a:rPr lang="en-US" sz="2600" dirty="0" smtClean="0"/>
              <a:t>Linking expertise between national, regional and local levels</a:t>
            </a:r>
            <a:endParaRPr lang="en-US" sz="2600" dirty="0"/>
          </a:p>
        </p:txBody>
      </p:sp>
      <p:pic>
        <p:nvPicPr>
          <p:cNvPr id="5" name="Picture 4" descr="logo.png"/>
          <p:cNvPicPr>
            <a:picLocks noChangeAspect="1"/>
          </p:cNvPicPr>
          <p:nvPr/>
        </p:nvPicPr>
        <p:blipFill>
          <a:blip r:embed="rId2"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2142027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FSIN\To_Print\PPT\FSIN_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038"/>
            <a:ext cx="9448800" cy="615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81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FSIN\To_Print\PPT\FSIN_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833153"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43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b="1" dirty="0">
                <a:solidFill>
                  <a:srgbClr val="FF0000"/>
                </a:solidFill>
              </a:rPr>
              <a:t>The FSIN is NOT ONLY about Food Security Monitoring</a:t>
            </a:r>
          </a:p>
        </p:txBody>
      </p:sp>
      <p:pic>
        <p:nvPicPr>
          <p:cNvPr id="4" name="Picture 3" descr="logo.png"/>
          <p:cNvPicPr>
            <a:picLocks noChangeAspect="1"/>
          </p:cNvPicPr>
          <p:nvPr/>
        </p:nvPicPr>
        <p:blipFill>
          <a:blip r:embed="rId2" cstate="screen"/>
          <a:stretch>
            <a:fillRect/>
          </a:stretch>
        </p:blipFill>
        <p:spPr>
          <a:xfrm>
            <a:off x="0" y="0"/>
            <a:ext cx="847898" cy="609600"/>
          </a:xfrm>
          <a:prstGeom prst="rect">
            <a:avLst/>
          </a:prstGeom>
        </p:spPr>
      </p:pic>
    </p:spTree>
    <p:extLst>
      <p:ext uri="{BB962C8B-B14F-4D97-AF65-F5344CB8AC3E}">
        <p14:creationId xmlns:p14="http://schemas.microsoft.com/office/powerpoint/2010/main" val="1388893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6781800" cy="685800"/>
          </a:xfrm>
        </p:spPr>
        <p:txBody>
          <a:bodyPr/>
          <a:lstStyle/>
          <a:p>
            <a:r>
              <a:rPr lang="en-US" sz="3200" b="1" dirty="0" smtClean="0">
                <a:solidFill>
                  <a:srgbClr val="002060"/>
                </a:solidFill>
              </a:rPr>
              <a:t>Standardization of indicators</a:t>
            </a:r>
            <a:endParaRPr lang="en-US" sz="3200" b="1" dirty="0">
              <a:solidFill>
                <a:srgbClr val="002060"/>
              </a:solidFill>
            </a:endParaRPr>
          </a:p>
        </p:txBody>
      </p:sp>
      <p:cxnSp>
        <p:nvCxnSpPr>
          <p:cNvPr id="3" name="Straight Connector 2"/>
          <p:cNvCxnSpPr/>
          <p:nvPr/>
        </p:nvCxnSpPr>
        <p:spPr>
          <a:xfrm>
            <a:off x="1143000" y="327764"/>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3000" y="64770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1089" y="1658411"/>
            <a:ext cx="5334000" cy="4154984"/>
          </a:xfrm>
          <a:prstGeom prst="rect">
            <a:avLst/>
          </a:prstGeom>
          <a:noFill/>
        </p:spPr>
        <p:txBody>
          <a:bodyPr wrap="square" rtlCol="0">
            <a:spAutoFit/>
          </a:bodyPr>
          <a:lstStyle/>
          <a:p>
            <a:pPr marL="285750" indent="-285750">
              <a:buFont typeface="Arial" pitchFamily="34" charset="0"/>
              <a:buChar char="•"/>
            </a:pPr>
            <a:r>
              <a:rPr lang="en-US" sz="2400" dirty="0" smtClean="0"/>
              <a:t>Review indicators used in the country</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Discuss and select key indicators to be used in surveys (workshop)</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Develop methodology documents on the use of the indicators</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Test the use of the indicators</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Frequent review and update</a:t>
            </a:r>
          </a:p>
        </p:txBody>
      </p:sp>
      <p:pic>
        <p:nvPicPr>
          <p:cNvPr id="7" name="Picture 6" descr="logo.png"/>
          <p:cNvPicPr>
            <a:picLocks noChangeAspect="1"/>
          </p:cNvPicPr>
          <p:nvPr/>
        </p:nvPicPr>
        <p:blipFill>
          <a:blip r:embed="rId3" cstate="screen"/>
          <a:stretch>
            <a:fillRect/>
          </a:stretch>
        </p:blipFill>
        <p:spPr>
          <a:xfrm>
            <a:off x="0" y="0"/>
            <a:ext cx="847898" cy="609600"/>
          </a:xfrm>
          <a:prstGeom prst="rect">
            <a:avLst/>
          </a:prstGeom>
        </p:spPr>
      </p:pic>
      <p:pic>
        <p:nvPicPr>
          <p:cNvPr id="6" name="Picture 2" descr="C:\Users\Nicolas.Guillaud\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273" y="3295650"/>
            <a:ext cx="2292350" cy="29749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C:\Users\Nicolas.Guillaud\Desktop\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98" y="442064"/>
            <a:ext cx="2219325" cy="268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8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685800"/>
          </a:xfrm>
        </p:spPr>
        <p:txBody>
          <a:bodyPr/>
          <a:lstStyle/>
          <a:p>
            <a:r>
              <a:rPr lang="en-US" sz="2800" b="1" dirty="0" smtClean="0">
                <a:solidFill>
                  <a:srgbClr val="002060"/>
                </a:solidFill>
              </a:rPr>
              <a:t>Coordination of food security data collection</a:t>
            </a:r>
            <a:endParaRPr lang="en-US" sz="2800" b="1" dirty="0">
              <a:solidFill>
                <a:srgbClr val="002060"/>
              </a:solidFill>
            </a:endParaRPr>
          </a:p>
        </p:txBody>
      </p:sp>
      <p:cxnSp>
        <p:nvCxnSpPr>
          <p:cNvPr id="3" name="Straight Connector 2"/>
          <p:cNvCxnSpPr/>
          <p:nvPr/>
        </p:nvCxnSpPr>
        <p:spPr>
          <a:xfrm>
            <a:off x="1143000" y="228600"/>
            <a:ext cx="6781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3000" y="64008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4899" y="1767750"/>
            <a:ext cx="4790903" cy="3477875"/>
          </a:xfrm>
          <a:prstGeom prst="rect">
            <a:avLst/>
          </a:prstGeom>
          <a:noFill/>
        </p:spPr>
        <p:txBody>
          <a:bodyPr wrap="square" rtlCol="0">
            <a:spAutoFit/>
          </a:bodyPr>
          <a:lstStyle/>
          <a:p>
            <a:pPr marL="285750" indent="-285750">
              <a:buFont typeface="Arial" pitchFamily="34" charset="0"/>
              <a:buChar char="•"/>
            </a:pPr>
            <a:r>
              <a:rPr lang="en-US" sz="2200" dirty="0" smtClean="0"/>
              <a:t>Emergency &amp; rapid emergency assessment methods and tools</a:t>
            </a:r>
          </a:p>
          <a:p>
            <a:pPr marL="285750" indent="-285750">
              <a:buFont typeface="Arial" pitchFamily="34" charset="0"/>
              <a:buChar char="•"/>
            </a:pPr>
            <a:endParaRPr lang="en-US" sz="2200" dirty="0"/>
          </a:p>
          <a:p>
            <a:pPr marL="285750" indent="-285750">
              <a:buFont typeface="Arial" pitchFamily="34" charset="0"/>
              <a:buChar char="•"/>
            </a:pPr>
            <a:r>
              <a:rPr lang="en-US" sz="2200" dirty="0" smtClean="0"/>
              <a:t>Emergency rosters:</a:t>
            </a:r>
          </a:p>
          <a:p>
            <a:pPr marL="742843" lvl="1" indent="-285750">
              <a:buFont typeface="Arial" pitchFamily="34" charset="0"/>
              <a:buChar char="•"/>
            </a:pPr>
            <a:r>
              <a:rPr lang="en-US" sz="2200" dirty="0" smtClean="0"/>
              <a:t>Lists of available actors</a:t>
            </a:r>
          </a:p>
          <a:p>
            <a:pPr marL="742843" lvl="1" indent="-285750">
              <a:buFont typeface="Arial" pitchFamily="34" charset="0"/>
              <a:buChar char="•"/>
            </a:pPr>
            <a:r>
              <a:rPr lang="en-US" sz="2200" dirty="0" smtClean="0"/>
              <a:t>Trained teams</a:t>
            </a:r>
          </a:p>
          <a:p>
            <a:pPr marL="742843" lvl="1" indent="-285750">
              <a:buFont typeface="Arial" pitchFamily="34" charset="0"/>
              <a:buChar char="•"/>
            </a:pPr>
            <a:r>
              <a:rPr lang="en-US" sz="2200" dirty="0" smtClean="0"/>
              <a:t>Available assessment tools</a:t>
            </a:r>
          </a:p>
          <a:p>
            <a:pPr marL="742843" lvl="1" indent="-285750">
              <a:buFont typeface="Arial" pitchFamily="34" charset="0"/>
              <a:buChar char="•"/>
            </a:pPr>
            <a:endParaRPr lang="en-US" sz="2200" dirty="0"/>
          </a:p>
          <a:p>
            <a:pPr marL="285750" indent="-285750">
              <a:buFont typeface="Arial" pitchFamily="34" charset="0"/>
              <a:buChar char="•"/>
            </a:pPr>
            <a:r>
              <a:rPr lang="en-US" sz="2200" dirty="0" smtClean="0"/>
              <a:t>Coordinate and exchange information</a:t>
            </a:r>
          </a:p>
          <a:p>
            <a:pPr marL="285750" indent="-285750">
              <a:buFont typeface="Arial" pitchFamily="34" charset="0"/>
              <a:buChar char="•"/>
            </a:pPr>
            <a:endParaRPr lang="en-US" sz="2200" dirty="0" smtClean="0"/>
          </a:p>
        </p:txBody>
      </p:sp>
      <p:pic>
        <p:nvPicPr>
          <p:cNvPr id="7" name="Picture 6" descr="logo.png"/>
          <p:cNvPicPr>
            <a:picLocks noChangeAspect="1"/>
          </p:cNvPicPr>
          <p:nvPr/>
        </p:nvPicPr>
        <p:blipFill>
          <a:blip r:embed="rId3" cstate="screen"/>
          <a:stretch>
            <a:fillRect/>
          </a:stretch>
        </p:blipFill>
        <p:spPr>
          <a:xfrm>
            <a:off x="0" y="0"/>
            <a:ext cx="847898" cy="6096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776" y="1143000"/>
            <a:ext cx="314695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108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2584</Words>
  <Application>Microsoft Office PowerPoint</Application>
  <PresentationFormat>On-screen Show (4:3)</PresentationFormat>
  <Paragraphs>372</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The FSIN</vt:lpstr>
      <vt:lpstr>Food Security Information Network</vt:lpstr>
      <vt:lpstr>PowerPoint Presentation</vt:lpstr>
      <vt:lpstr>PowerPoint Presentation</vt:lpstr>
      <vt:lpstr>PowerPoint Presentation</vt:lpstr>
      <vt:lpstr>Standardization of indicators</vt:lpstr>
      <vt:lpstr>Coordination of food security data collection</vt:lpstr>
      <vt:lpstr>PowerPoint Presentation</vt:lpstr>
      <vt:lpstr>What is food security monitoring? </vt:lpstr>
      <vt:lpstr>Food Security Monitoring System</vt:lpstr>
      <vt:lpstr>2 main components of the food security monitoring</vt:lpstr>
      <vt:lpstr>The periodic monitoring tools</vt:lpstr>
      <vt:lpstr>The analytical framework</vt:lpstr>
      <vt:lpstr>PowerPoint Presentation</vt:lpstr>
      <vt:lpstr>How is the analysis conducted?</vt:lpstr>
      <vt:lpstr>The monthly monitoring</vt:lpstr>
      <vt:lpstr>Outputs</vt:lpstr>
      <vt:lpstr>Transfer capacities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GUILLAUD Nicolas</dc:creator>
  <cp:lastModifiedBy>GUILLAUD Nicolas</cp:lastModifiedBy>
  <cp:revision>202</cp:revision>
  <cp:lastPrinted>2013-03-11T01:51:34Z</cp:lastPrinted>
  <dcterms:created xsi:type="dcterms:W3CDTF">2012-12-03T04:42:29Z</dcterms:created>
  <dcterms:modified xsi:type="dcterms:W3CDTF">2013-09-09T08:04:57Z</dcterms:modified>
</cp:coreProperties>
</file>