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03" r:id="rId3"/>
    <p:sldId id="274" r:id="rId4"/>
    <p:sldId id="273" r:id="rId5"/>
    <p:sldId id="298" r:id="rId6"/>
    <p:sldId id="307" r:id="rId7"/>
    <p:sldId id="264" r:id="rId8"/>
    <p:sldId id="302" r:id="rId9"/>
    <p:sldId id="289" r:id="rId10"/>
    <p:sldId id="308" r:id="rId11"/>
    <p:sldId id="279" r:id="rId12"/>
    <p:sldId id="305" r:id="rId13"/>
    <p:sldId id="272" r:id="rId14"/>
    <p:sldId id="309" r:id="rId15"/>
    <p:sldId id="310" r:id="rId16"/>
    <p:sldId id="281" r:id="rId17"/>
    <p:sldId id="285" r:id="rId18"/>
    <p:sldId id="280" r:id="rId19"/>
    <p:sldId id="300" r:id="rId20"/>
    <p:sldId id="312" r:id="rId21"/>
    <p:sldId id="313" r:id="rId22"/>
    <p:sldId id="314" r:id="rId23"/>
    <p:sldId id="315" r:id="rId24"/>
    <p:sldId id="316" r:id="rId25"/>
    <p:sldId id="304" r:id="rId26"/>
    <p:sldId id="301" r:id="rId27"/>
    <p:sldId id="311"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75"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FEBF3-F4BC-48AF-AF0E-B7DE1FBD1049}"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F58D05AB-67FD-4B58-83B0-24835CD6DA91}">
      <dgm:prSet phldrT="[Text]" custT="1"/>
      <dgm:spPr/>
      <dgm:t>
        <a:bodyPr/>
        <a:lstStyle/>
        <a:p>
          <a:r>
            <a:rPr lang="en-US" sz="2000" dirty="0" smtClean="0"/>
            <a:t>Total benefited: 548,373</a:t>
          </a:r>
          <a:endParaRPr lang="en-US" sz="2000" dirty="0"/>
        </a:p>
      </dgm:t>
    </dgm:pt>
    <dgm:pt modelId="{0101107F-248E-4207-B4D1-D094CB65E8DC}" type="parTrans" cxnId="{E5BECA6C-8AE4-498B-993F-4D8B3A39EEB9}">
      <dgm:prSet/>
      <dgm:spPr/>
      <dgm:t>
        <a:bodyPr/>
        <a:lstStyle/>
        <a:p>
          <a:endParaRPr lang="en-US" sz="2000"/>
        </a:p>
      </dgm:t>
    </dgm:pt>
    <dgm:pt modelId="{183B39CB-2297-425F-90AF-CAE4D8CC4FCC}" type="sibTrans" cxnId="{E5BECA6C-8AE4-498B-993F-4D8B3A39EEB9}">
      <dgm:prSet/>
      <dgm:spPr/>
      <dgm:t>
        <a:bodyPr/>
        <a:lstStyle/>
        <a:p>
          <a:endParaRPr lang="en-US" sz="2000"/>
        </a:p>
      </dgm:t>
    </dgm:pt>
    <dgm:pt modelId="{10ABA040-AB95-42F5-9EB2-B125E8D39CB6}">
      <dgm:prSet phldrT="[Text]" custT="1"/>
      <dgm:spPr/>
      <dgm:t>
        <a:bodyPr/>
        <a:lstStyle/>
        <a:p>
          <a:r>
            <a:rPr lang="en-US" sz="2000" dirty="0" smtClean="0"/>
            <a:t>155 CRAs</a:t>
          </a:r>
          <a:endParaRPr lang="en-US" sz="2000" dirty="0"/>
        </a:p>
      </dgm:t>
    </dgm:pt>
    <dgm:pt modelId="{2546A667-F2A9-445C-B42D-A0AA1BFB7605}" type="parTrans" cxnId="{2316526B-3B84-41BD-8ACD-7AEFF87B9588}">
      <dgm:prSet/>
      <dgm:spPr/>
      <dgm:t>
        <a:bodyPr/>
        <a:lstStyle/>
        <a:p>
          <a:endParaRPr lang="en-US" sz="2000"/>
        </a:p>
      </dgm:t>
    </dgm:pt>
    <dgm:pt modelId="{77662A7C-256D-425B-872C-18F2577EA6E7}" type="sibTrans" cxnId="{2316526B-3B84-41BD-8ACD-7AEFF87B9588}">
      <dgm:prSet/>
      <dgm:spPr/>
      <dgm:t>
        <a:bodyPr/>
        <a:lstStyle/>
        <a:p>
          <a:endParaRPr lang="en-US" sz="2000"/>
        </a:p>
      </dgm:t>
    </dgm:pt>
    <dgm:pt modelId="{247ED935-623F-4AA6-887A-7C2CF09DA42E}">
      <dgm:prSet phldrT="[Text]" custT="1"/>
      <dgm:spPr/>
      <dgm:t>
        <a:bodyPr/>
        <a:lstStyle/>
        <a:p>
          <a:r>
            <a:rPr lang="en-US" sz="2000" dirty="0" smtClean="0"/>
            <a:t>8 TEMPs</a:t>
          </a:r>
          <a:endParaRPr lang="en-US" sz="2000" dirty="0"/>
        </a:p>
      </dgm:t>
    </dgm:pt>
    <dgm:pt modelId="{86B00A78-E0CA-42E0-8B95-41D8A8EF547C}" type="parTrans" cxnId="{7C3F363C-B58C-4DEA-854B-03EE3A0394FB}">
      <dgm:prSet/>
      <dgm:spPr/>
      <dgm:t>
        <a:bodyPr/>
        <a:lstStyle/>
        <a:p>
          <a:endParaRPr lang="en-US" sz="2000"/>
        </a:p>
      </dgm:t>
    </dgm:pt>
    <dgm:pt modelId="{4525FD1E-D1BC-4B1A-8851-CF620A42683E}" type="sibTrans" cxnId="{7C3F363C-B58C-4DEA-854B-03EE3A0394FB}">
      <dgm:prSet/>
      <dgm:spPr/>
      <dgm:t>
        <a:bodyPr/>
        <a:lstStyle/>
        <a:p>
          <a:endParaRPr lang="en-US" sz="2000"/>
        </a:p>
      </dgm:t>
    </dgm:pt>
    <dgm:pt modelId="{EAEDD5FE-EE41-4B52-A27E-326B8475A3AD}">
      <dgm:prSet phldrT="[Text]" custT="1"/>
      <dgm:spPr/>
      <dgm:t>
        <a:bodyPr/>
        <a:lstStyle/>
        <a:p>
          <a:r>
            <a:rPr lang="en-US" sz="2000" dirty="0" smtClean="0"/>
            <a:t>87 VSLAs &amp; SHGs</a:t>
          </a:r>
          <a:endParaRPr lang="en-US" sz="2000" dirty="0"/>
        </a:p>
      </dgm:t>
    </dgm:pt>
    <dgm:pt modelId="{5AEF8C6A-C76F-492D-AC9A-0F76AB3D9010}" type="parTrans" cxnId="{EE48414B-F7B8-41EE-80F6-7C0E1191A4CD}">
      <dgm:prSet/>
      <dgm:spPr/>
      <dgm:t>
        <a:bodyPr/>
        <a:lstStyle/>
        <a:p>
          <a:endParaRPr lang="en-US" sz="2000"/>
        </a:p>
      </dgm:t>
    </dgm:pt>
    <dgm:pt modelId="{3532164F-0BC1-445A-AE80-4C7EB3247343}" type="sibTrans" cxnId="{EE48414B-F7B8-41EE-80F6-7C0E1191A4CD}">
      <dgm:prSet/>
      <dgm:spPr/>
      <dgm:t>
        <a:bodyPr/>
        <a:lstStyle/>
        <a:p>
          <a:endParaRPr lang="en-US" sz="2000"/>
        </a:p>
      </dgm:t>
    </dgm:pt>
    <dgm:pt modelId="{70E1CE5B-A765-45B9-82FB-88D06A33513C}">
      <dgm:prSet phldrT="[Text]" custT="1"/>
      <dgm:spPr/>
      <dgm:t>
        <a:bodyPr/>
        <a:lstStyle/>
        <a:p>
          <a:r>
            <a:rPr lang="en-US" sz="2000" dirty="0" smtClean="0"/>
            <a:t>1,198 MF clients</a:t>
          </a:r>
          <a:endParaRPr lang="en-US" sz="2000" dirty="0"/>
        </a:p>
      </dgm:t>
    </dgm:pt>
    <dgm:pt modelId="{E4C2F9FB-59CA-47D7-AC34-9925319412FA}" type="parTrans" cxnId="{77D3320F-1286-4294-AA32-F4F7A5540BA1}">
      <dgm:prSet/>
      <dgm:spPr/>
      <dgm:t>
        <a:bodyPr/>
        <a:lstStyle/>
        <a:p>
          <a:endParaRPr lang="en-US" sz="2000"/>
        </a:p>
      </dgm:t>
    </dgm:pt>
    <dgm:pt modelId="{2BB36868-42DC-4ED9-8938-D30B8D016258}" type="sibTrans" cxnId="{77D3320F-1286-4294-AA32-F4F7A5540BA1}">
      <dgm:prSet/>
      <dgm:spPr/>
      <dgm:t>
        <a:bodyPr/>
        <a:lstStyle/>
        <a:p>
          <a:endParaRPr lang="en-US" sz="2000"/>
        </a:p>
      </dgm:t>
    </dgm:pt>
    <dgm:pt modelId="{D6B3D2A7-9A95-4B48-8525-38F3260D787A}">
      <dgm:prSet phldrT="[Text]" phldr="1"/>
      <dgm:spPr/>
      <dgm:t>
        <a:bodyPr/>
        <a:lstStyle/>
        <a:p>
          <a:endParaRPr lang="en-US" sz="2000" dirty="0"/>
        </a:p>
      </dgm:t>
    </dgm:pt>
    <dgm:pt modelId="{0924BC5E-0F30-4FCD-B6AD-1108F400685C}" type="parTrans" cxnId="{08026867-568D-4387-9E55-C04672CA163F}">
      <dgm:prSet/>
      <dgm:spPr/>
      <dgm:t>
        <a:bodyPr/>
        <a:lstStyle/>
        <a:p>
          <a:endParaRPr lang="en-US" sz="2000"/>
        </a:p>
      </dgm:t>
    </dgm:pt>
    <dgm:pt modelId="{A2B53A22-7BDC-4A47-A6C3-1605DCC62C77}" type="sibTrans" cxnId="{08026867-568D-4387-9E55-C04672CA163F}">
      <dgm:prSet/>
      <dgm:spPr/>
      <dgm:t>
        <a:bodyPr/>
        <a:lstStyle/>
        <a:p>
          <a:endParaRPr lang="en-US" sz="2000"/>
        </a:p>
      </dgm:t>
    </dgm:pt>
    <dgm:pt modelId="{462D163F-4E4E-48FC-A866-F3D7A093F828}">
      <dgm:prSet phldrT="[Text]" custT="1"/>
      <dgm:spPr/>
      <dgm:t>
        <a:bodyPr/>
        <a:lstStyle/>
        <a:p>
          <a:r>
            <a:rPr lang="en-US" sz="2000" dirty="0" smtClean="0"/>
            <a:t>28 Resilience PSAs</a:t>
          </a:r>
          <a:endParaRPr lang="en-US" sz="2000" dirty="0"/>
        </a:p>
      </dgm:t>
    </dgm:pt>
    <dgm:pt modelId="{FE635545-CFBE-4E28-BC4D-78D71C302D1B}" type="parTrans" cxnId="{CC992B30-466C-4B27-8D31-C280BD432380}">
      <dgm:prSet/>
      <dgm:spPr/>
      <dgm:t>
        <a:bodyPr/>
        <a:lstStyle/>
        <a:p>
          <a:endParaRPr lang="en-US" sz="2000"/>
        </a:p>
      </dgm:t>
    </dgm:pt>
    <dgm:pt modelId="{06C525E9-1C67-4E4C-816F-9DC9E6CD2FC2}" type="sibTrans" cxnId="{CC992B30-466C-4B27-8D31-C280BD432380}">
      <dgm:prSet/>
      <dgm:spPr/>
      <dgm:t>
        <a:bodyPr/>
        <a:lstStyle/>
        <a:p>
          <a:endParaRPr lang="en-US" sz="2000"/>
        </a:p>
      </dgm:t>
    </dgm:pt>
    <dgm:pt modelId="{00001990-1637-484B-9F55-F9258E0BE5A0}">
      <dgm:prSet phldrT="[Text]" custT="1"/>
      <dgm:spPr/>
      <dgm:t>
        <a:bodyPr/>
        <a:lstStyle/>
        <a:p>
          <a:r>
            <a:rPr lang="en-US" sz="2000" dirty="0" smtClean="0"/>
            <a:t>24 Monsoon forums</a:t>
          </a:r>
          <a:endParaRPr lang="en-US" sz="2000" dirty="0"/>
        </a:p>
      </dgm:t>
    </dgm:pt>
    <dgm:pt modelId="{F97E4268-D9A4-4BAD-9FCA-028F3D743BA8}" type="parTrans" cxnId="{2E1F241C-A6ED-467E-A381-943828BA7109}">
      <dgm:prSet/>
      <dgm:spPr/>
      <dgm:t>
        <a:bodyPr/>
        <a:lstStyle/>
        <a:p>
          <a:endParaRPr lang="en-US" sz="2000"/>
        </a:p>
      </dgm:t>
    </dgm:pt>
    <dgm:pt modelId="{C9258614-D682-498E-B951-2777263D8C23}" type="sibTrans" cxnId="{2E1F241C-A6ED-467E-A381-943828BA7109}">
      <dgm:prSet/>
      <dgm:spPr/>
      <dgm:t>
        <a:bodyPr/>
        <a:lstStyle/>
        <a:p>
          <a:endParaRPr lang="en-US" sz="2000"/>
        </a:p>
      </dgm:t>
    </dgm:pt>
    <dgm:pt modelId="{4D9E7146-2EAD-450E-AEF4-82C7E5637994}">
      <dgm:prSet phldrT="[Text]" custT="1"/>
      <dgm:spPr/>
      <dgm:t>
        <a:bodyPr/>
        <a:lstStyle/>
        <a:p>
          <a:r>
            <a:rPr lang="en-US" sz="2000" dirty="0" smtClean="0"/>
            <a:t>8 TDMPs</a:t>
          </a:r>
          <a:endParaRPr lang="en-US" sz="2000" dirty="0"/>
        </a:p>
      </dgm:t>
    </dgm:pt>
    <dgm:pt modelId="{DB7914DE-C631-4989-A1AA-4798ED0B0EC6}" type="parTrans" cxnId="{FAE97EA5-48BC-4878-979B-75D5C4F45877}">
      <dgm:prSet/>
      <dgm:spPr/>
      <dgm:t>
        <a:bodyPr/>
        <a:lstStyle/>
        <a:p>
          <a:endParaRPr lang="en-US" sz="2000"/>
        </a:p>
      </dgm:t>
    </dgm:pt>
    <dgm:pt modelId="{F1A2DC74-8047-4D44-8FAF-680EDC62FDDA}" type="sibTrans" cxnId="{FAE97EA5-48BC-4878-979B-75D5C4F45877}">
      <dgm:prSet/>
      <dgm:spPr/>
      <dgm:t>
        <a:bodyPr/>
        <a:lstStyle/>
        <a:p>
          <a:endParaRPr lang="en-US" sz="2000"/>
        </a:p>
      </dgm:t>
    </dgm:pt>
    <dgm:pt modelId="{64856FFD-B7C0-4D7E-B734-149FE8E4C374}">
      <dgm:prSet phldrT="[Text]" custT="1"/>
      <dgm:spPr/>
      <dgm:t>
        <a:bodyPr/>
        <a:lstStyle/>
        <a:p>
          <a:r>
            <a:rPr lang="en-US" sz="2000" dirty="0" smtClean="0"/>
            <a:t>182 CRA Grants</a:t>
          </a:r>
          <a:endParaRPr lang="en-US" sz="2000" dirty="0"/>
        </a:p>
      </dgm:t>
    </dgm:pt>
    <dgm:pt modelId="{81923F08-2BD8-4673-B835-0132600F56BB}" type="parTrans" cxnId="{24DFDFD2-E62E-49F9-BE7F-17ABEFF087F5}">
      <dgm:prSet/>
      <dgm:spPr/>
      <dgm:t>
        <a:bodyPr/>
        <a:lstStyle/>
        <a:p>
          <a:endParaRPr lang="en-US" sz="2000"/>
        </a:p>
      </dgm:t>
    </dgm:pt>
    <dgm:pt modelId="{515A3908-2E34-4E20-AA60-D2EF0BC0FF9B}" type="sibTrans" cxnId="{24DFDFD2-E62E-49F9-BE7F-17ABEFF087F5}">
      <dgm:prSet/>
      <dgm:spPr/>
      <dgm:t>
        <a:bodyPr/>
        <a:lstStyle/>
        <a:p>
          <a:endParaRPr lang="en-US" sz="2000"/>
        </a:p>
      </dgm:t>
    </dgm:pt>
    <dgm:pt modelId="{10511909-B1D4-4BC2-AAED-9B2ECD4C4927}" type="pres">
      <dgm:prSet presAssocID="{033FEBF3-F4BC-48AF-AF0E-B7DE1FBD1049}" presName="Name0" presStyleCnt="0">
        <dgm:presLayoutVars>
          <dgm:chMax val="1"/>
          <dgm:dir/>
          <dgm:animLvl val="ctr"/>
          <dgm:resizeHandles val="exact"/>
        </dgm:presLayoutVars>
      </dgm:prSet>
      <dgm:spPr/>
      <dgm:t>
        <a:bodyPr/>
        <a:lstStyle/>
        <a:p>
          <a:endParaRPr lang="en-US"/>
        </a:p>
      </dgm:t>
    </dgm:pt>
    <dgm:pt modelId="{703CA394-E4D1-44F6-9B22-6567B995E06D}" type="pres">
      <dgm:prSet presAssocID="{F58D05AB-67FD-4B58-83B0-24835CD6DA91}" presName="centerShape" presStyleLbl="node0" presStyleIdx="0" presStyleCnt="1"/>
      <dgm:spPr/>
      <dgm:t>
        <a:bodyPr/>
        <a:lstStyle/>
        <a:p>
          <a:endParaRPr lang="en-US"/>
        </a:p>
      </dgm:t>
    </dgm:pt>
    <dgm:pt modelId="{16010BFB-D1B8-4B4E-97B8-D8E867B04212}" type="pres">
      <dgm:prSet presAssocID="{2546A667-F2A9-445C-B42D-A0AA1BFB7605}" presName="parTrans" presStyleLbl="sibTrans2D1" presStyleIdx="0" presStyleCnt="8"/>
      <dgm:spPr/>
      <dgm:t>
        <a:bodyPr/>
        <a:lstStyle/>
        <a:p>
          <a:endParaRPr lang="en-US"/>
        </a:p>
      </dgm:t>
    </dgm:pt>
    <dgm:pt modelId="{41F0F6F5-8DD4-4B05-B245-207AB51BE20A}" type="pres">
      <dgm:prSet presAssocID="{2546A667-F2A9-445C-B42D-A0AA1BFB7605}" presName="connectorText" presStyleLbl="sibTrans2D1" presStyleIdx="0" presStyleCnt="8"/>
      <dgm:spPr/>
      <dgm:t>
        <a:bodyPr/>
        <a:lstStyle/>
        <a:p>
          <a:endParaRPr lang="en-US"/>
        </a:p>
      </dgm:t>
    </dgm:pt>
    <dgm:pt modelId="{D169DF0B-9527-4010-8FD6-8D36937EDDD3}" type="pres">
      <dgm:prSet presAssocID="{10ABA040-AB95-42F5-9EB2-B125E8D39CB6}" presName="node" presStyleLbl="node1" presStyleIdx="0" presStyleCnt="8" custRadScaleRad="100934" custRadScaleInc="-1392">
        <dgm:presLayoutVars>
          <dgm:bulletEnabled val="1"/>
        </dgm:presLayoutVars>
      </dgm:prSet>
      <dgm:spPr/>
      <dgm:t>
        <a:bodyPr/>
        <a:lstStyle/>
        <a:p>
          <a:endParaRPr lang="en-US"/>
        </a:p>
      </dgm:t>
    </dgm:pt>
    <dgm:pt modelId="{CF38F7FE-2FDC-4962-8F1D-AE729170BA2A}" type="pres">
      <dgm:prSet presAssocID="{81923F08-2BD8-4673-B835-0132600F56BB}" presName="parTrans" presStyleLbl="sibTrans2D1" presStyleIdx="1" presStyleCnt="8"/>
      <dgm:spPr/>
      <dgm:t>
        <a:bodyPr/>
        <a:lstStyle/>
        <a:p>
          <a:endParaRPr lang="en-US"/>
        </a:p>
      </dgm:t>
    </dgm:pt>
    <dgm:pt modelId="{E28B26A8-97B7-4378-B35A-081024C73F0B}" type="pres">
      <dgm:prSet presAssocID="{81923F08-2BD8-4673-B835-0132600F56BB}" presName="connectorText" presStyleLbl="sibTrans2D1" presStyleIdx="1" presStyleCnt="8"/>
      <dgm:spPr/>
      <dgm:t>
        <a:bodyPr/>
        <a:lstStyle/>
        <a:p>
          <a:endParaRPr lang="en-US"/>
        </a:p>
      </dgm:t>
    </dgm:pt>
    <dgm:pt modelId="{E52D8F9C-851B-4A0D-BDEB-01214DDB5A8F}" type="pres">
      <dgm:prSet presAssocID="{64856FFD-B7C0-4D7E-B734-149FE8E4C374}" presName="node" presStyleLbl="node1" presStyleIdx="1" presStyleCnt="8">
        <dgm:presLayoutVars>
          <dgm:bulletEnabled val="1"/>
        </dgm:presLayoutVars>
      </dgm:prSet>
      <dgm:spPr/>
      <dgm:t>
        <a:bodyPr/>
        <a:lstStyle/>
        <a:p>
          <a:endParaRPr lang="en-US"/>
        </a:p>
      </dgm:t>
    </dgm:pt>
    <dgm:pt modelId="{2B21951B-7ACF-4286-A8AB-769F20DF4AA2}" type="pres">
      <dgm:prSet presAssocID="{DB7914DE-C631-4989-A1AA-4798ED0B0EC6}" presName="parTrans" presStyleLbl="sibTrans2D1" presStyleIdx="2" presStyleCnt="8"/>
      <dgm:spPr/>
      <dgm:t>
        <a:bodyPr/>
        <a:lstStyle/>
        <a:p>
          <a:endParaRPr lang="en-US"/>
        </a:p>
      </dgm:t>
    </dgm:pt>
    <dgm:pt modelId="{A53508DB-4AA6-4D2A-BA1D-BD31D4F0903E}" type="pres">
      <dgm:prSet presAssocID="{DB7914DE-C631-4989-A1AA-4798ED0B0EC6}" presName="connectorText" presStyleLbl="sibTrans2D1" presStyleIdx="2" presStyleCnt="8"/>
      <dgm:spPr/>
      <dgm:t>
        <a:bodyPr/>
        <a:lstStyle/>
        <a:p>
          <a:endParaRPr lang="en-US"/>
        </a:p>
      </dgm:t>
    </dgm:pt>
    <dgm:pt modelId="{ABB5BDD0-06D5-4525-A74D-238AC8867032}" type="pres">
      <dgm:prSet presAssocID="{4D9E7146-2EAD-450E-AEF4-82C7E5637994}" presName="node" presStyleLbl="node1" presStyleIdx="2" presStyleCnt="8">
        <dgm:presLayoutVars>
          <dgm:bulletEnabled val="1"/>
        </dgm:presLayoutVars>
      </dgm:prSet>
      <dgm:spPr/>
      <dgm:t>
        <a:bodyPr/>
        <a:lstStyle/>
        <a:p>
          <a:endParaRPr lang="en-US"/>
        </a:p>
      </dgm:t>
    </dgm:pt>
    <dgm:pt modelId="{88A1900D-12A2-4002-8838-F2B07F4998BF}" type="pres">
      <dgm:prSet presAssocID="{86B00A78-E0CA-42E0-8B95-41D8A8EF547C}" presName="parTrans" presStyleLbl="sibTrans2D1" presStyleIdx="3" presStyleCnt="8"/>
      <dgm:spPr/>
      <dgm:t>
        <a:bodyPr/>
        <a:lstStyle/>
        <a:p>
          <a:endParaRPr lang="en-US"/>
        </a:p>
      </dgm:t>
    </dgm:pt>
    <dgm:pt modelId="{1AFCA516-74D1-4B23-B32D-C6E68BD7D1C3}" type="pres">
      <dgm:prSet presAssocID="{86B00A78-E0CA-42E0-8B95-41D8A8EF547C}" presName="connectorText" presStyleLbl="sibTrans2D1" presStyleIdx="3" presStyleCnt="8"/>
      <dgm:spPr/>
      <dgm:t>
        <a:bodyPr/>
        <a:lstStyle/>
        <a:p>
          <a:endParaRPr lang="en-US"/>
        </a:p>
      </dgm:t>
    </dgm:pt>
    <dgm:pt modelId="{931BE6D1-356C-4078-A26D-BF109E99E49D}" type="pres">
      <dgm:prSet presAssocID="{247ED935-623F-4AA6-887A-7C2CF09DA42E}" presName="node" presStyleLbl="node1" presStyleIdx="3" presStyleCnt="8">
        <dgm:presLayoutVars>
          <dgm:bulletEnabled val="1"/>
        </dgm:presLayoutVars>
      </dgm:prSet>
      <dgm:spPr/>
      <dgm:t>
        <a:bodyPr/>
        <a:lstStyle/>
        <a:p>
          <a:endParaRPr lang="en-US"/>
        </a:p>
      </dgm:t>
    </dgm:pt>
    <dgm:pt modelId="{7399100A-0A39-4720-B9EA-821F7D21884A}" type="pres">
      <dgm:prSet presAssocID="{5AEF8C6A-C76F-492D-AC9A-0F76AB3D9010}" presName="parTrans" presStyleLbl="sibTrans2D1" presStyleIdx="4" presStyleCnt="8"/>
      <dgm:spPr/>
      <dgm:t>
        <a:bodyPr/>
        <a:lstStyle/>
        <a:p>
          <a:endParaRPr lang="en-US"/>
        </a:p>
      </dgm:t>
    </dgm:pt>
    <dgm:pt modelId="{48C690D2-96F8-4EAB-9266-72E1AB26392E}" type="pres">
      <dgm:prSet presAssocID="{5AEF8C6A-C76F-492D-AC9A-0F76AB3D9010}" presName="connectorText" presStyleLbl="sibTrans2D1" presStyleIdx="4" presStyleCnt="8"/>
      <dgm:spPr/>
      <dgm:t>
        <a:bodyPr/>
        <a:lstStyle/>
        <a:p>
          <a:endParaRPr lang="en-US"/>
        </a:p>
      </dgm:t>
    </dgm:pt>
    <dgm:pt modelId="{B810214B-3543-4ABD-A060-5357527E1329}" type="pres">
      <dgm:prSet presAssocID="{EAEDD5FE-EE41-4B52-A27E-326B8475A3AD}" presName="node" presStyleLbl="node1" presStyleIdx="4" presStyleCnt="8">
        <dgm:presLayoutVars>
          <dgm:bulletEnabled val="1"/>
        </dgm:presLayoutVars>
      </dgm:prSet>
      <dgm:spPr/>
      <dgm:t>
        <a:bodyPr/>
        <a:lstStyle/>
        <a:p>
          <a:endParaRPr lang="en-US"/>
        </a:p>
      </dgm:t>
    </dgm:pt>
    <dgm:pt modelId="{2D2DCB4A-E7E3-4EAE-98EC-FD6573D428FE}" type="pres">
      <dgm:prSet presAssocID="{E4C2F9FB-59CA-47D7-AC34-9925319412FA}" presName="parTrans" presStyleLbl="sibTrans2D1" presStyleIdx="5" presStyleCnt="8"/>
      <dgm:spPr/>
      <dgm:t>
        <a:bodyPr/>
        <a:lstStyle/>
        <a:p>
          <a:endParaRPr lang="en-US"/>
        </a:p>
      </dgm:t>
    </dgm:pt>
    <dgm:pt modelId="{C1EEE4AD-B00B-45BE-8D67-B13B3C3E023F}" type="pres">
      <dgm:prSet presAssocID="{E4C2F9FB-59CA-47D7-AC34-9925319412FA}" presName="connectorText" presStyleLbl="sibTrans2D1" presStyleIdx="5" presStyleCnt="8"/>
      <dgm:spPr/>
      <dgm:t>
        <a:bodyPr/>
        <a:lstStyle/>
        <a:p>
          <a:endParaRPr lang="en-US"/>
        </a:p>
      </dgm:t>
    </dgm:pt>
    <dgm:pt modelId="{2887975C-79BD-48E6-93FD-82635843966F}" type="pres">
      <dgm:prSet presAssocID="{70E1CE5B-A765-45B9-82FB-88D06A33513C}" presName="node" presStyleLbl="node1" presStyleIdx="5" presStyleCnt="8">
        <dgm:presLayoutVars>
          <dgm:bulletEnabled val="1"/>
        </dgm:presLayoutVars>
      </dgm:prSet>
      <dgm:spPr/>
      <dgm:t>
        <a:bodyPr/>
        <a:lstStyle/>
        <a:p>
          <a:endParaRPr lang="en-US"/>
        </a:p>
      </dgm:t>
    </dgm:pt>
    <dgm:pt modelId="{62488829-3892-4623-9243-7D70DA682F32}" type="pres">
      <dgm:prSet presAssocID="{FE635545-CFBE-4E28-BC4D-78D71C302D1B}" presName="parTrans" presStyleLbl="sibTrans2D1" presStyleIdx="6" presStyleCnt="8"/>
      <dgm:spPr/>
      <dgm:t>
        <a:bodyPr/>
        <a:lstStyle/>
        <a:p>
          <a:endParaRPr lang="en-US"/>
        </a:p>
      </dgm:t>
    </dgm:pt>
    <dgm:pt modelId="{B62C533C-63C8-4B67-9994-AE75E7258008}" type="pres">
      <dgm:prSet presAssocID="{FE635545-CFBE-4E28-BC4D-78D71C302D1B}" presName="connectorText" presStyleLbl="sibTrans2D1" presStyleIdx="6" presStyleCnt="8"/>
      <dgm:spPr/>
      <dgm:t>
        <a:bodyPr/>
        <a:lstStyle/>
        <a:p>
          <a:endParaRPr lang="en-US"/>
        </a:p>
      </dgm:t>
    </dgm:pt>
    <dgm:pt modelId="{0B4774EF-13BC-417B-83E3-BCDB89589A1E}" type="pres">
      <dgm:prSet presAssocID="{462D163F-4E4E-48FC-A866-F3D7A093F828}" presName="node" presStyleLbl="node1" presStyleIdx="6" presStyleCnt="8">
        <dgm:presLayoutVars>
          <dgm:bulletEnabled val="1"/>
        </dgm:presLayoutVars>
      </dgm:prSet>
      <dgm:spPr/>
      <dgm:t>
        <a:bodyPr/>
        <a:lstStyle/>
        <a:p>
          <a:endParaRPr lang="en-US"/>
        </a:p>
      </dgm:t>
    </dgm:pt>
    <dgm:pt modelId="{28F79B7F-20B4-44B0-A191-7D6AAF4B4B7D}" type="pres">
      <dgm:prSet presAssocID="{F97E4268-D9A4-4BAD-9FCA-028F3D743BA8}" presName="parTrans" presStyleLbl="sibTrans2D1" presStyleIdx="7" presStyleCnt="8"/>
      <dgm:spPr/>
      <dgm:t>
        <a:bodyPr/>
        <a:lstStyle/>
        <a:p>
          <a:endParaRPr lang="en-US"/>
        </a:p>
      </dgm:t>
    </dgm:pt>
    <dgm:pt modelId="{5B38E31B-A74F-469E-8F00-AE73D8562A67}" type="pres">
      <dgm:prSet presAssocID="{F97E4268-D9A4-4BAD-9FCA-028F3D743BA8}" presName="connectorText" presStyleLbl="sibTrans2D1" presStyleIdx="7" presStyleCnt="8"/>
      <dgm:spPr/>
      <dgm:t>
        <a:bodyPr/>
        <a:lstStyle/>
        <a:p>
          <a:endParaRPr lang="en-US"/>
        </a:p>
      </dgm:t>
    </dgm:pt>
    <dgm:pt modelId="{DA3F89F3-CCC4-4386-B0CA-4E7444C86784}" type="pres">
      <dgm:prSet presAssocID="{00001990-1637-484B-9F55-F9258E0BE5A0}" presName="node" presStyleLbl="node1" presStyleIdx="7" presStyleCnt="8">
        <dgm:presLayoutVars>
          <dgm:bulletEnabled val="1"/>
        </dgm:presLayoutVars>
      </dgm:prSet>
      <dgm:spPr/>
      <dgm:t>
        <a:bodyPr/>
        <a:lstStyle/>
        <a:p>
          <a:endParaRPr lang="en-US"/>
        </a:p>
      </dgm:t>
    </dgm:pt>
  </dgm:ptLst>
  <dgm:cxnLst>
    <dgm:cxn modelId="{A5302346-2A69-49C7-A952-947F55C9675A}" type="presOf" srcId="{FE635545-CFBE-4E28-BC4D-78D71C302D1B}" destId="{B62C533C-63C8-4B67-9994-AE75E7258008}" srcOrd="1" destOrd="0" presId="urn:microsoft.com/office/officeart/2005/8/layout/radial5"/>
    <dgm:cxn modelId="{070A7AD3-0746-44E5-B42C-D026A22D6606}" type="presOf" srcId="{FE635545-CFBE-4E28-BC4D-78D71C302D1B}" destId="{62488829-3892-4623-9243-7D70DA682F32}" srcOrd="0" destOrd="0" presId="urn:microsoft.com/office/officeart/2005/8/layout/radial5"/>
    <dgm:cxn modelId="{3597F619-71B8-4FDE-9A80-AAE7026439EA}" type="presOf" srcId="{DB7914DE-C631-4989-A1AA-4798ED0B0EC6}" destId="{2B21951B-7ACF-4286-A8AB-769F20DF4AA2}" srcOrd="0" destOrd="0" presId="urn:microsoft.com/office/officeart/2005/8/layout/radial5"/>
    <dgm:cxn modelId="{F3A94645-6964-48A3-AAD8-D97823F58726}" type="presOf" srcId="{81923F08-2BD8-4673-B835-0132600F56BB}" destId="{CF38F7FE-2FDC-4962-8F1D-AE729170BA2A}" srcOrd="0" destOrd="0" presId="urn:microsoft.com/office/officeart/2005/8/layout/radial5"/>
    <dgm:cxn modelId="{BA516994-CBA0-4DFE-9904-30B2E922815D}" type="presOf" srcId="{DB7914DE-C631-4989-A1AA-4798ED0B0EC6}" destId="{A53508DB-4AA6-4D2A-BA1D-BD31D4F0903E}" srcOrd="1" destOrd="0" presId="urn:microsoft.com/office/officeart/2005/8/layout/radial5"/>
    <dgm:cxn modelId="{08026867-568D-4387-9E55-C04672CA163F}" srcId="{033FEBF3-F4BC-48AF-AF0E-B7DE1FBD1049}" destId="{D6B3D2A7-9A95-4B48-8525-38F3260D787A}" srcOrd="1" destOrd="0" parTransId="{0924BC5E-0F30-4FCD-B6AD-1108F400685C}" sibTransId="{A2B53A22-7BDC-4A47-A6C3-1605DCC62C77}"/>
    <dgm:cxn modelId="{2E1F241C-A6ED-467E-A381-943828BA7109}" srcId="{F58D05AB-67FD-4B58-83B0-24835CD6DA91}" destId="{00001990-1637-484B-9F55-F9258E0BE5A0}" srcOrd="7" destOrd="0" parTransId="{F97E4268-D9A4-4BAD-9FCA-028F3D743BA8}" sibTransId="{C9258614-D682-498E-B951-2777263D8C23}"/>
    <dgm:cxn modelId="{3E65B1D5-9768-40B0-AA33-C1C2E603D17C}" type="presOf" srcId="{5AEF8C6A-C76F-492D-AC9A-0F76AB3D9010}" destId="{48C690D2-96F8-4EAB-9266-72E1AB26392E}" srcOrd="1" destOrd="0" presId="urn:microsoft.com/office/officeart/2005/8/layout/radial5"/>
    <dgm:cxn modelId="{6447BB58-1F39-4703-BEC5-F74DCEB2A5DE}" type="presOf" srcId="{2546A667-F2A9-445C-B42D-A0AA1BFB7605}" destId="{41F0F6F5-8DD4-4B05-B245-207AB51BE20A}" srcOrd="1" destOrd="0" presId="urn:microsoft.com/office/officeart/2005/8/layout/radial5"/>
    <dgm:cxn modelId="{E7DE51DD-0F0B-4502-8A28-8AAA54C9A1AD}" type="presOf" srcId="{EAEDD5FE-EE41-4B52-A27E-326B8475A3AD}" destId="{B810214B-3543-4ABD-A060-5357527E1329}" srcOrd="0" destOrd="0" presId="urn:microsoft.com/office/officeart/2005/8/layout/radial5"/>
    <dgm:cxn modelId="{89EF2F3C-ADD5-4BEE-9C89-F10A871BC241}" type="presOf" srcId="{033FEBF3-F4BC-48AF-AF0E-B7DE1FBD1049}" destId="{10511909-B1D4-4BC2-AAED-9B2ECD4C4927}" srcOrd="0" destOrd="0" presId="urn:microsoft.com/office/officeart/2005/8/layout/radial5"/>
    <dgm:cxn modelId="{E66C8561-9F09-47D7-A000-9F7E26B6982F}" type="presOf" srcId="{00001990-1637-484B-9F55-F9258E0BE5A0}" destId="{DA3F89F3-CCC4-4386-B0CA-4E7444C86784}" srcOrd="0" destOrd="0" presId="urn:microsoft.com/office/officeart/2005/8/layout/radial5"/>
    <dgm:cxn modelId="{80951E64-B0CC-464B-972E-54E9BADF301D}" type="presOf" srcId="{462D163F-4E4E-48FC-A866-F3D7A093F828}" destId="{0B4774EF-13BC-417B-83E3-BCDB89589A1E}" srcOrd="0" destOrd="0" presId="urn:microsoft.com/office/officeart/2005/8/layout/radial5"/>
    <dgm:cxn modelId="{DA4A2967-90AC-4DE8-BC8F-A9DAD15153F1}" type="presOf" srcId="{2546A667-F2A9-445C-B42D-A0AA1BFB7605}" destId="{16010BFB-D1B8-4B4E-97B8-D8E867B04212}" srcOrd="0" destOrd="0" presId="urn:microsoft.com/office/officeart/2005/8/layout/radial5"/>
    <dgm:cxn modelId="{7C3F363C-B58C-4DEA-854B-03EE3A0394FB}" srcId="{F58D05AB-67FD-4B58-83B0-24835CD6DA91}" destId="{247ED935-623F-4AA6-887A-7C2CF09DA42E}" srcOrd="3" destOrd="0" parTransId="{86B00A78-E0CA-42E0-8B95-41D8A8EF547C}" sibTransId="{4525FD1E-D1BC-4B1A-8851-CF620A42683E}"/>
    <dgm:cxn modelId="{1575BFC3-6615-4F48-A511-8737B78BBCE3}" type="presOf" srcId="{64856FFD-B7C0-4D7E-B734-149FE8E4C374}" destId="{E52D8F9C-851B-4A0D-BDEB-01214DDB5A8F}" srcOrd="0" destOrd="0" presId="urn:microsoft.com/office/officeart/2005/8/layout/radial5"/>
    <dgm:cxn modelId="{C8122F8E-6D3B-4F28-AD44-3F87F776775B}" type="presOf" srcId="{86B00A78-E0CA-42E0-8B95-41D8A8EF547C}" destId="{1AFCA516-74D1-4B23-B32D-C6E68BD7D1C3}" srcOrd="1" destOrd="0" presId="urn:microsoft.com/office/officeart/2005/8/layout/radial5"/>
    <dgm:cxn modelId="{77D3320F-1286-4294-AA32-F4F7A5540BA1}" srcId="{F58D05AB-67FD-4B58-83B0-24835CD6DA91}" destId="{70E1CE5B-A765-45B9-82FB-88D06A33513C}" srcOrd="5" destOrd="0" parTransId="{E4C2F9FB-59CA-47D7-AC34-9925319412FA}" sibTransId="{2BB36868-42DC-4ED9-8938-D30B8D016258}"/>
    <dgm:cxn modelId="{6520D4EF-820B-4EDF-ABF1-32B2614A058B}" type="presOf" srcId="{F97E4268-D9A4-4BAD-9FCA-028F3D743BA8}" destId="{28F79B7F-20B4-44B0-A191-7D6AAF4B4B7D}" srcOrd="0" destOrd="0" presId="urn:microsoft.com/office/officeart/2005/8/layout/radial5"/>
    <dgm:cxn modelId="{A2D540FB-2FD3-4A64-9435-7F1769E742C6}" type="presOf" srcId="{F58D05AB-67FD-4B58-83B0-24835CD6DA91}" destId="{703CA394-E4D1-44F6-9B22-6567B995E06D}" srcOrd="0" destOrd="0" presId="urn:microsoft.com/office/officeart/2005/8/layout/radial5"/>
    <dgm:cxn modelId="{3B617C14-8B04-41F5-A379-4AD1C644A15C}" type="presOf" srcId="{E4C2F9FB-59CA-47D7-AC34-9925319412FA}" destId="{2D2DCB4A-E7E3-4EAE-98EC-FD6573D428FE}" srcOrd="0" destOrd="0" presId="urn:microsoft.com/office/officeart/2005/8/layout/radial5"/>
    <dgm:cxn modelId="{2316526B-3B84-41BD-8ACD-7AEFF87B9588}" srcId="{F58D05AB-67FD-4B58-83B0-24835CD6DA91}" destId="{10ABA040-AB95-42F5-9EB2-B125E8D39CB6}" srcOrd="0" destOrd="0" parTransId="{2546A667-F2A9-445C-B42D-A0AA1BFB7605}" sibTransId="{77662A7C-256D-425B-872C-18F2577EA6E7}"/>
    <dgm:cxn modelId="{FAE97EA5-48BC-4878-979B-75D5C4F45877}" srcId="{F58D05AB-67FD-4B58-83B0-24835CD6DA91}" destId="{4D9E7146-2EAD-450E-AEF4-82C7E5637994}" srcOrd="2" destOrd="0" parTransId="{DB7914DE-C631-4989-A1AA-4798ED0B0EC6}" sibTransId="{F1A2DC74-8047-4D44-8FAF-680EDC62FDDA}"/>
    <dgm:cxn modelId="{212AA5DA-90AD-4061-8E32-D8CA769C131D}" type="presOf" srcId="{70E1CE5B-A765-45B9-82FB-88D06A33513C}" destId="{2887975C-79BD-48E6-93FD-82635843966F}" srcOrd="0" destOrd="0" presId="urn:microsoft.com/office/officeart/2005/8/layout/radial5"/>
    <dgm:cxn modelId="{D19F0321-8A0B-4CB9-97DF-CD231972FE51}" type="presOf" srcId="{81923F08-2BD8-4673-B835-0132600F56BB}" destId="{E28B26A8-97B7-4378-B35A-081024C73F0B}" srcOrd="1" destOrd="0" presId="urn:microsoft.com/office/officeart/2005/8/layout/radial5"/>
    <dgm:cxn modelId="{61D7B7FE-8908-4253-B953-DA38298BD257}" type="presOf" srcId="{4D9E7146-2EAD-450E-AEF4-82C7E5637994}" destId="{ABB5BDD0-06D5-4525-A74D-238AC8867032}" srcOrd="0" destOrd="0" presId="urn:microsoft.com/office/officeart/2005/8/layout/radial5"/>
    <dgm:cxn modelId="{CC992B30-466C-4B27-8D31-C280BD432380}" srcId="{F58D05AB-67FD-4B58-83B0-24835CD6DA91}" destId="{462D163F-4E4E-48FC-A866-F3D7A093F828}" srcOrd="6" destOrd="0" parTransId="{FE635545-CFBE-4E28-BC4D-78D71C302D1B}" sibTransId="{06C525E9-1C67-4E4C-816F-9DC9E6CD2FC2}"/>
    <dgm:cxn modelId="{6DF2F4C6-DDFD-4E33-8767-73C0B88551AD}" type="presOf" srcId="{F97E4268-D9A4-4BAD-9FCA-028F3D743BA8}" destId="{5B38E31B-A74F-469E-8F00-AE73D8562A67}" srcOrd="1" destOrd="0" presId="urn:microsoft.com/office/officeart/2005/8/layout/radial5"/>
    <dgm:cxn modelId="{D769F01E-CCE3-439B-966D-7C854E2DBBC4}" type="presOf" srcId="{5AEF8C6A-C76F-492D-AC9A-0F76AB3D9010}" destId="{7399100A-0A39-4720-B9EA-821F7D21884A}" srcOrd="0" destOrd="0" presId="urn:microsoft.com/office/officeart/2005/8/layout/radial5"/>
    <dgm:cxn modelId="{24DFDFD2-E62E-49F9-BE7F-17ABEFF087F5}" srcId="{F58D05AB-67FD-4B58-83B0-24835CD6DA91}" destId="{64856FFD-B7C0-4D7E-B734-149FE8E4C374}" srcOrd="1" destOrd="0" parTransId="{81923F08-2BD8-4673-B835-0132600F56BB}" sibTransId="{515A3908-2E34-4E20-AA60-D2EF0BC0FF9B}"/>
    <dgm:cxn modelId="{8D0166CB-2735-498A-933B-F28ACB1E254E}" type="presOf" srcId="{10ABA040-AB95-42F5-9EB2-B125E8D39CB6}" destId="{D169DF0B-9527-4010-8FD6-8D36937EDDD3}" srcOrd="0" destOrd="0" presId="urn:microsoft.com/office/officeart/2005/8/layout/radial5"/>
    <dgm:cxn modelId="{EE48414B-F7B8-41EE-80F6-7C0E1191A4CD}" srcId="{F58D05AB-67FD-4B58-83B0-24835CD6DA91}" destId="{EAEDD5FE-EE41-4B52-A27E-326B8475A3AD}" srcOrd="4" destOrd="0" parTransId="{5AEF8C6A-C76F-492D-AC9A-0F76AB3D9010}" sibTransId="{3532164F-0BC1-445A-AE80-4C7EB3247343}"/>
    <dgm:cxn modelId="{810CD311-BAEE-4019-91D8-185D02A1ACD7}" type="presOf" srcId="{E4C2F9FB-59CA-47D7-AC34-9925319412FA}" destId="{C1EEE4AD-B00B-45BE-8D67-B13B3C3E023F}" srcOrd="1" destOrd="0" presId="urn:microsoft.com/office/officeart/2005/8/layout/radial5"/>
    <dgm:cxn modelId="{1936B68E-963A-42DD-BA14-590DB3C775C2}" type="presOf" srcId="{247ED935-623F-4AA6-887A-7C2CF09DA42E}" destId="{931BE6D1-356C-4078-A26D-BF109E99E49D}" srcOrd="0" destOrd="0" presId="urn:microsoft.com/office/officeart/2005/8/layout/radial5"/>
    <dgm:cxn modelId="{DAE2C090-43F6-40C3-977F-F9D4ED84F790}" type="presOf" srcId="{86B00A78-E0CA-42E0-8B95-41D8A8EF547C}" destId="{88A1900D-12A2-4002-8838-F2B07F4998BF}" srcOrd="0" destOrd="0" presId="urn:microsoft.com/office/officeart/2005/8/layout/radial5"/>
    <dgm:cxn modelId="{E5BECA6C-8AE4-498B-993F-4D8B3A39EEB9}" srcId="{033FEBF3-F4BC-48AF-AF0E-B7DE1FBD1049}" destId="{F58D05AB-67FD-4B58-83B0-24835CD6DA91}" srcOrd="0" destOrd="0" parTransId="{0101107F-248E-4207-B4D1-D094CB65E8DC}" sibTransId="{183B39CB-2297-425F-90AF-CAE4D8CC4FCC}"/>
    <dgm:cxn modelId="{5AB9692F-21EA-45B5-9955-D050C8137472}" type="presParOf" srcId="{10511909-B1D4-4BC2-AAED-9B2ECD4C4927}" destId="{703CA394-E4D1-44F6-9B22-6567B995E06D}" srcOrd="0" destOrd="0" presId="urn:microsoft.com/office/officeart/2005/8/layout/radial5"/>
    <dgm:cxn modelId="{DA999DE2-6E03-465F-BB38-E99EF2B9A18F}" type="presParOf" srcId="{10511909-B1D4-4BC2-AAED-9B2ECD4C4927}" destId="{16010BFB-D1B8-4B4E-97B8-D8E867B04212}" srcOrd="1" destOrd="0" presId="urn:microsoft.com/office/officeart/2005/8/layout/radial5"/>
    <dgm:cxn modelId="{3149208C-9A21-46F6-AEE0-B4538F4256CE}" type="presParOf" srcId="{16010BFB-D1B8-4B4E-97B8-D8E867B04212}" destId="{41F0F6F5-8DD4-4B05-B245-207AB51BE20A}" srcOrd="0" destOrd="0" presId="urn:microsoft.com/office/officeart/2005/8/layout/radial5"/>
    <dgm:cxn modelId="{B14DBFC0-FAFA-4ABB-84DD-CE98868CDD1D}" type="presParOf" srcId="{10511909-B1D4-4BC2-AAED-9B2ECD4C4927}" destId="{D169DF0B-9527-4010-8FD6-8D36937EDDD3}" srcOrd="2" destOrd="0" presId="urn:microsoft.com/office/officeart/2005/8/layout/radial5"/>
    <dgm:cxn modelId="{5B4253E8-9E4D-4592-83CF-F94A2700AB46}" type="presParOf" srcId="{10511909-B1D4-4BC2-AAED-9B2ECD4C4927}" destId="{CF38F7FE-2FDC-4962-8F1D-AE729170BA2A}" srcOrd="3" destOrd="0" presId="urn:microsoft.com/office/officeart/2005/8/layout/radial5"/>
    <dgm:cxn modelId="{205F2C98-A74C-457B-BFE8-9843F1067834}" type="presParOf" srcId="{CF38F7FE-2FDC-4962-8F1D-AE729170BA2A}" destId="{E28B26A8-97B7-4378-B35A-081024C73F0B}" srcOrd="0" destOrd="0" presId="urn:microsoft.com/office/officeart/2005/8/layout/radial5"/>
    <dgm:cxn modelId="{3B837EE9-55D2-4689-8DDF-B8E6664CBCCF}" type="presParOf" srcId="{10511909-B1D4-4BC2-AAED-9B2ECD4C4927}" destId="{E52D8F9C-851B-4A0D-BDEB-01214DDB5A8F}" srcOrd="4" destOrd="0" presId="urn:microsoft.com/office/officeart/2005/8/layout/radial5"/>
    <dgm:cxn modelId="{A60BB5F5-DDE5-4119-A294-CF93C2D5FE8A}" type="presParOf" srcId="{10511909-B1D4-4BC2-AAED-9B2ECD4C4927}" destId="{2B21951B-7ACF-4286-A8AB-769F20DF4AA2}" srcOrd="5" destOrd="0" presId="urn:microsoft.com/office/officeart/2005/8/layout/radial5"/>
    <dgm:cxn modelId="{3C1116F9-B1F6-4FD5-9961-5D9E949A477D}" type="presParOf" srcId="{2B21951B-7ACF-4286-A8AB-769F20DF4AA2}" destId="{A53508DB-4AA6-4D2A-BA1D-BD31D4F0903E}" srcOrd="0" destOrd="0" presId="urn:microsoft.com/office/officeart/2005/8/layout/radial5"/>
    <dgm:cxn modelId="{A6D21AAF-723A-4699-A652-4C252A44E093}" type="presParOf" srcId="{10511909-B1D4-4BC2-AAED-9B2ECD4C4927}" destId="{ABB5BDD0-06D5-4525-A74D-238AC8867032}" srcOrd="6" destOrd="0" presId="urn:microsoft.com/office/officeart/2005/8/layout/radial5"/>
    <dgm:cxn modelId="{4D05317B-781B-4C1A-BE83-EA67BE1AB44F}" type="presParOf" srcId="{10511909-B1D4-4BC2-AAED-9B2ECD4C4927}" destId="{88A1900D-12A2-4002-8838-F2B07F4998BF}" srcOrd="7" destOrd="0" presId="urn:microsoft.com/office/officeart/2005/8/layout/radial5"/>
    <dgm:cxn modelId="{CFD7B925-1781-4D26-9A25-014C8EAA33BF}" type="presParOf" srcId="{88A1900D-12A2-4002-8838-F2B07F4998BF}" destId="{1AFCA516-74D1-4B23-B32D-C6E68BD7D1C3}" srcOrd="0" destOrd="0" presId="urn:microsoft.com/office/officeart/2005/8/layout/radial5"/>
    <dgm:cxn modelId="{11577CDC-75F8-400D-8EF6-66CE0723E7D4}" type="presParOf" srcId="{10511909-B1D4-4BC2-AAED-9B2ECD4C4927}" destId="{931BE6D1-356C-4078-A26D-BF109E99E49D}" srcOrd="8" destOrd="0" presId="urn:microsoft.com/office/officeart/2005/8/layout/radial5"/>
    <dgm:cxn modelId="{F78ADF60-DC5A-42E5-948E-4D686A217007}" type="presParOf" srcId="{10511909-B1D4-4BC2-AAED-9B2ECD4C4927}" destId="{7399100A-0A39-4720-B9EA-821F7D21884A}" srcOrd="9" destOrd="0" presId="urn:microsoft.com/office/officeart/2005/8/layout/radial5"/>
    <dgm:cxn modelId="{3BDF588F-1A17-46A1-BA52-E7D1028172E0}" type="presParOf" srcId="{7399100A-0A39-4720-B9EA-821F7D21884A}" destId="{48C690D2-96F8-4EAB-9266-72E1AB26392E}" srcOrd="0" destOrd="0" presId="urn:microsoft.com/office/officeart/2005/8/layout/radial5"/>
    <dgm:cxn modelId="{8BBF2E49-9081-45FD-B67D-A8288598611B}" type="presParOf" srcId="{10511909-B1D4-4BC2-AAED-9B2ECD4C4927}" destId="{B810214B-3543-4ABD-A060-5357527E1329}" srcOrd="10" destOrd="0" presId="urn:microsoft.com/office/officeart/2005/8/layout/radial5"/>
    <dgm:cxn modelId="{ED571DB3-D8AE-432C-B51F-C8518B326E30}" type="presParOf" srcId="{10511909-B1D4-4BC2-AAED-9B2ECD4C4927}" destId="{2D2DCB4A-E7E3-4EAE-98EC-FD6573D428FE}" srcOrd="11" destOrd="0" presId="urn:microsoft.com/office/officeart/2005/8/layout/radial5"/>
    <dgm:cxn modelId="{59D13EE5-8D92-4981-9D11-2581C3BC2DA9}" type="presParOf" srcId="{2D2DCB4A-E7E3-4EAE-98EC-FD6573D428FE}" destId="{C1EEE4AD-B00B-45BE-8D67-B13B3C3E023F}" srcOrd="0" destOrd="0" presId="urn:microsoft.com/office/officeart/2005/8/layout/radial5"/>
    <dgm:cxn modelId="{8A80F5D1-8082-4CD1-8474-FC0FF68509BA}" type="presParOf" srcId="{10511909-B1D4-4BC2-AAED-9B2ECD4C4927}" destId="{2887975C-79BD-48E6-93FD-82635843966F}" srcOrd="12" destOrd="0" presId="urn:microsoft.com/office/officeart/2005/8/layout/radial5"/>
    <dgm:cxn modelId="{FFF4A64F-0454-43C9-A043-A8577452F06A}" type="presParOf" srcId="{10511909-B1D4-4BC2-AAED-9B2ECD4C4927}" destId="{62488829-3892-4623-9243-7D70DA682F32}" srcOrd="13" destOrd="0" presId="urn:microsoft.com/office/officeart/2005/8/layout/radial5"/>
    <dgm:cxn modelId="{1A14891B-D2A8-40E5-AF12-2F5BD0C12CE5}" type="presParOf" srcId="{62488829-3892-4623-9243-7D70DA682F32}" destId="{B62C533C-63C8-4B67-9994-AE75E7258008}" srcOrd="0" destOrd="0" presId="urn:microsoft.com/office/officeart/2005/8/layout/radial5"/>
    <dgm:cxn modelId="{12818BB0-37CF-4851-AAED-991DA7BFEF6A}" type="presParOf" srcId="{10511909-B1D4-4BC2-AAED-9B2ECD4C4927}" destId="{0B4774EF-13BC-417B-83E3-BCDB89589A1E}" srcOrd="14" destOrd="0" presId="urn:microsoft.com/office/officeart/2005/8/layout/radial5"/>
    <dgm:cxn modelId="{F25C8813-BDE5-471F-82C6-7BE78CF94D7E}" type="presParOf" srcId="{10511909-B1D4-4BC2-AAED-9B2ECD4C4927}" destId="{28F79B7F-20B4-44B0-A191-7D6AAF4B4B7D}" srcOrd="15" destOrd="0" presId="urn:microsoft.com/office/officeart/2005/8/layout/radial5"/>
    <dgm:cxn modelId="{268A1BBE-6D3B-408F-8F4F-573A3E396492}" type="presParOf" srcId="{28F79B7F-20B4-44B0-A191-7D6AAF4B4B7D}" destId="{5B38E31B-A74F-469E-8F00-AE73D8562A67}" srcOrd="0" destOrd="0" presId="urn:microsoft.com/office/officeart/2005/8/layout/radial5"/>
    <dgm:cxn modelId="{5920C4FC-F566-442B-90D0-9395A8E74D99}" type="presParOf" srcId="{10511909-B1D4-4BC2-AAED-9B2ECD4C4927}" destId="{DA3F89F3-CCC4-4386-B0CA-4E7444C86784}" srcOrd="16"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786B7-8F16-4104-A2B8-05EC6C8F44D6}" type="doc">
      <dgm:prSet loTypeId="urn:microsoft.com/office/officeart/2008/layout/HorizontalMultiLevelHierarchy" loCatId="hierarchy" qsTypeId="urn:microsoft.com/office/officeart/2005/8/quickstyle/3d7" qsCatId="3D" csTypeId="urn:microsoft.com/office/officeart/2005/8/colors/colorful5" csCatId="colorful" phldr="1"/>
      <dgm:spPr/>
      <dgm:t>
        <a:bodyPr/>
        <a:lstStyle/>
        <a:p>
          <a:endParaRPr lang="en-US"/>
        </a:p>
      </dgm:t>
    </dgm:pt>
    <dgm:pt modelId="{ECF7DC6F-CBBF-4D11-8F3B-5348B8230151}">
      <dgm:prSet phldrT="[Text]"/>
      <dgm:spPr/>
      <dgm:t>
        <a:bodyPr/>
        <a:lstStyle/>
        <a:p>
          <a:r>
            <a:rPr lang="en-GB" b="1" dirty="0" smtClean="0"/>
            <a:t>Measurement &amp; Evaluation  Tools and Methods</a:t>
          </a:r>
          <a:endParaRPr lang="en-US" dirty="0"/>
        </a:p>
      </dgm:t>
    </dgm:pt>
    <dgm:pt modelId="{73ACEC46-7815-4AD8-8CD4-919B934027AE}" type="parTrans" cxnId="{6DFB31FC-C82F-488E-8CC9-0442AEDE77EB}">
      <dgm:prSet/>
      <dgm:spPr/>
      <dgm:t>
        <a:bodyPr/>
        <a:lstStyle/>
        <a:p>
          <a:endParaRPr lang="en-US"/>
        </a:p>
      </dgm:t>
    </dgm:pt>
    <dgm:pt modelId="{73F930CF-E227-43C5-9A8D-0240FB4BACA1}" type="sibTrans" cxnId="{6DFB31FC-C82F-488E-8CC9-0442AEDE77EB}">
      <dgm:prSet/>
      <dgm:spPr/>
      <dgm:t>
        <a:bodyPr/>
        <a:lstStyle/>
        <a:p>
          <a:endParaRPr lang="en-US"/>
        </a:p>
      </dgm:t>
    </dgm:pt>
    <dgm:pt modelId="{9D977997-0C4F-4711-A4A4-A2601F3D90FF}">
      <dgm:prSet phldrT="[Text]"/>
      <dgm:spPr/>
      <dgm:t>
        <a:bodyPr/>
        <a:lstStyle/>
        <a:p>
          <a:pPr marL="174625" indent="0" algn="l"/>
          <a:r>
            <a:rPr lang="en-GB" dirty="0" smtClean="0"/>
            <a:t>Quasi experimental approach – baseline &amp; end line </a:t>
          </a:r>
          <a:endParaRPr lang="en-US" dirty="0"/>
        </a:p>
      </dgm:t>
    </dgm:pt>
    <dgm:pt modelId="{5802A6F8-A3B3-4372-95AB-F841588A3F12}" type="parTrans" cxnId="{704B6937-4C59-44F5-B365-226E2A0BB7EF}">
      <dgm:prSet/>
      <dgm:spPr/>
      <dgm:t>
        <a:bodyPr/>
        <a:lstStyle/>
        <a:p>
          <a:endParaRPr lang="en-US"/>
        </a:p>
      </dgm:t>
    </dgm:pt>
    <dgm:pt modelId="{65458784-77DE-47B7-94FC-870C45822D4D}" type="sibTrans" cxnId="{704B6937-4C59-44F5-B365-226E2A0BB7EF}">
      <dgm:prSet/>
      <dgm:spPr/>
      <dgm:t>
        <a:bodyPr/>
        <a:lstStyle/>
        <a:p>
          <a:endParaRPr lang="en-US"/>
        </a:p>
      </dgm:t>
    </dgm:pt>
    <dgm:pt modelId="{692C11F1-0F74-4A90-A2A9-06BD449ACCA1}">
      <dgm:prSet phldrT="[Text]"/>
      <dgm:spPr/>
      <dgm:t>
        <a:bodyPr/>
        <a:lstStyle/>
        <a:p>
          <a:pPr marL="174625" indent="0" algn="l"/>
          <a:r>
            <a:rPr lang="en-GB" dirty="0" smtClean="0"/>
            <a:t>Institutional and community scorecards</a:t>
          </a:r>
          <a:endParaRPr lang="en-US" dirty="0"/>
        </a:p>
      </dgm:t>
    </dgm:pt>
    <dgm:pt modelId="{D48D6AF4-FEFB-4A28-9095-FCA0B8DEFAEF}" type="parTrans" cxnId="{BEA1CAC8-925D-4E14-BBD3-68E80C7E7C5F}">
      <dgm:prSet/>
      <dgm:spPr/>
      <dgm:t>
        <a:bodyPr/>
        <a:lstStyle/>
        <a:p>
          <a:endParaRPr lang="en-US"/>
        </a:p>
      </dgm:t>
    </dgm:pt>
    <dgm:pt modelId="{BF2BC36F-5BAE-461C-8F59-D155C82EC1C1}" type="sibTrans" cxnId="{BEA1CAC8-925D-4E14-BBD3-68E80C7E7C5F}">
      <dgm:prSet/>
      <dgm:spPr/>
      <dgm:t>
        <a:bodyPr/>
        <a:lstStyle/>
        <a:p>
          <a:endParaRPr lang="en-US"/>
        </a:p>
      </dgm:t>
    </dgm:pt>
    <dgm:pt modelId="{2FE2D9C4-3C92-40E4-A24F-7489859D84A8}">
      <dgm:prSet phldrT="[Text]"/>
      <dgm:spPr/>
      <dgm:t>
        <a:bodyPr/>
        <a:lstStyle/>
        <a:p>
          <a:pPr marL="174625" indent="0" algn="l"/>
          <a:r>
            <a:rPr lang="en-GB" dirty="0" smtClean="0"/>
            <a:t>Qualitative mid term review and final evaluation</a:t>
          </a:r>
          <a:endParaRPr lang="en-US" dirty="0"/>
        </a:p>
      </dgm:t>
    </dgm:pt>
    <dgm:pt modelId="{E043BF10-0655-4E5F-9FB6-5A3261BADD45}" type="parTrans" cxnId="{56EBF402-FB49-4A61-9989-10FB787F612B}">
      <dgm:prSet/>
      <dgm:spPr/>
      <dgm:t>
        <a:bodyPr/>
        <a:lstStyle/>
        <a:p>
          <a:endParaRPr lang="en-US"/>
        </a:p>
      </dgm:t>
    </dgm:pt>
    <dgm:pt modelId="{B2772BED-1CEE-46E5-87F2-4CF30CC995DD}" type="sibTrans" cxnId="{56EBF402-FB49-4A61-9989-10FB787F612B}">
      <dgm:prSet/>
      <dgm:spPr/>
      <dgm:t>
        <a:bodyPr/>
        <a:lstStyle/>
        <a:p>
          <a:endParaRPr lang="en-US"/>
        </a:p>
      </dgm:t>
    </dgm:pt>
    <dgm:pt modelId="{B10394B2-81AA-4763-9074-5FD8D1E248B3}">
      <dgm:prSet phldrT="[Text]"/>
      <dgm:spPr/>
      <dgm:t>
        <a:bodyPr/>
        <a:lstStyle/>
        <a:p>
          <a:pPr marL="174625" indent="0" algn="l"/>
          <a:r>
            <a:rPr lang="en-US" dirty="0" smtClean="0"/>
            <a:t>Composite index of resilience </a:t>
          </a:r>
          <a:endParaRPr lang="en-US" dirty="0"/>
        </a:p>
      </dgm:t>
    </dgm:pt>
    <dgm:pt modelId="{823FC1C6-BD82-45A5-8B63-0A6F6FB69E41}" type="parTrans" cxnId="{BBAD2C91-5434-4CF4-8142-E2F891038AAE}">
      <dgm:prSet/>
      <dgm:spPr/>
      <dgm:t>
        <a:bodyPr/>
        <a:lstStyle/>
        <a:p>
          <a:endParaRPr lang="en-US"/>
        </a:p>
      </dgm:t>
    </dgm:pt>
    <dgm:pt modelId="{C2FBFBA8-A0AF-4715-A03E-AED80DDB4BE7}" type="sibTrans" cxnId="{BBAD2C91-5434-4CF4-8142-E2F891038AAE}">
      <dgm:prSet/>
      <dgm:spPr/>
      <dgm:t>
        <a:bodyPr/>
        <a:lstStyle/>
        <a:p>
          <a:endParaRPr lang="en-US"/>
        </a:p>
      </dgm:t>
    </dgm:pt>
    <dgm:pt modelId="{1BD2651B-1584-4F56-AFC2-1C4823A92DEC}">
      <dgm:prSet phldrT="[Text]"/>
      <dgm:spPr/>
      <dgm:t>
        <a:bodyPr/>
        <a:lstStyle/>
        <a:p>
          <a:pPr marL="174625" indent="0" algn="l"/>
          <a:r>
            <a:rPr lang="en-GB" dirty="0" smtClean="0"/>
            <a:t>Most significant change case studies</a:t>
          </a:r>
          <a:endParaRPr lang="en-US" dirty="0"/>
        </a:p>
      </dgm:t>
    </dgm:pt>
    <dgm:pt modelId="{81E23BE5-D9DE-480F-A021-E96AC218F68A}" type="parTrans" cxnId="{B56B6BCF-0542-44A8-A6D9-F31D2CBD63A4}">
      <dgm:prSet/>
      <dgm:spPr/>
      <dgm:t>
        <a:bodyPr/>
        <a:lstStyle/>
        <a:p>
          <a:endParaRPr lang="en-US"/>
        </a:p>
      </dgm:t>
    </dgm:pt>
    <dgm:pt modelId="{52191B98-8FCA-4771-974B-FC74A3E5D567}" type="sibTrans" cxnId="{B56B6BCF-0542-44A8-A6D9-F31D2CBD63A4}">
      <dgm:prSet/>
      <dgm:spPr/>
      <dgm:t>
        <a:bodyPr/>
        <a:lstStyle/>
        <a:p>
          <a:endParaRPr lang="en-US"/>
        </a:p>
      </dgm:t>
    </dgm:pt>
    <dgm:pt modelId="{C5BF5A51-F476-4AD6-BA3A-EC325103FDB3}" type="pres">
      <dgm:prSet presAssocID="{D83786B7-8F16-4104-A2B8-05EC6C8F44D6}" presName="Name0" presStyleCnt="0">
        <dgm:presLayoutVars>
          <dgm:chPref val="1"/>
          <dgm:dir/>
          <dgm:animOne val="branch"/>
          <dgm:animLvl val="lvl"/>
          <dgm:resizeHandles val="exact"/>
        </dgm:presLayoutVars>
      </dgm:prSet>
      <dgm:spPr/>
      <dgm:t>
        <a:bodyPr/>
        <a:lstStyle/>
        <a:p>
          <a:endParaRPr lang="en-US"/>
        </a:p>
      </dgm:t>
    </dgm:pt>
    <dgm:pt modelId="{C6DAA19B-0564-4EBC-B82F-4501D4968641}" type="pres">
      <dgm:prSet presAssocID="{ECF7DC6F-CBBF-4D11-8F3B-5348B8230151}" presName="root1" presStyleCnt="0"/>
      <dgm:spPr/>
      <dgm:t>
        <a:bodyPr/>
        <a:lstStyle/>
        <a:p>
          <a:endParaRPr lang="en-US"/>
        </a:p>
      </dgm:t>
    </dgm:pt>
    <dgm:pt modelId="{7B405202-30FF-4DA5-BAEC-B4F125FA9FB9}" type="pres">
      <dgm:prSet presAssocID="{ECF7DC6F-CBBF-4D11-8F3B-5348B8230151}" presName="LevelOneTextNode" presStyleLbl="node0" presStyleIdx="0" presStyleCnt="1">
        <dgm:presLayoutVars>
          <dgm:chPref val="3"/>
        </dgm:presLayoutVars>
      </dgm:prSet>
      <dgm:spPr/>
      <dgm:t>
        <a:bodyPr/>
        <a:lstStyle/>
        <a:p>
          <a:endParaRPr lang="en-US"/>
        </a:p>
      </dgm:t>
    </dgm:pt>
    <dgm:pt modelId="{50AD772A-FD5A-4BF7-AC2F-9E6C1E152E4A}" type="pres">
      <dgm:prSet presAssocID="{ECF7DC6F-CBBF-4D11-8F3B-5348B8230151}" presName="level2hierChild" presStyleCnt="0"/>
      <dgm:spPr/>
      <dgm:t>
        <a:bodyPr/>
        <a:lstStyle/>
        <a:p>
          <a:endParaRPr lang="en-US"/>
        </a:p>
      </dgm:t>
    </dgm:pt>
    <dgm:pt modelId="{20159D7D-88EA-452E-9979-19943939B95A}" type="pres">
      <dgm:prSet presAssocID="{5802A6F8-A3B3-4372-95AB-F841588A3F12}" presName="conn2-1" presStyleLbl="parChTrans1D2" presStyleIdx="0" presStyleCnt="5"/>
      <dgm:spPr/>
      <dgm:t>
        <a:bodyPr/>
        <a:lstStyle/>
        <a:p>
          <a:endParaRPr lang="en-US"/>
        </a:p>
      </dgm:t>
    </dgm:pt>
    <dgm:pt modelId="{4E2C79DB-70FB-4334-B37B-E63892C27621}" type="pres">
      <dgm:prSet presAssocID="{5802A6F8-A3B3-4372-95AB-F841588A3F12}" presName="connTx" presStyleLbl="parChTrans1D2" presStyleIdx="0" presStyleCnt="5"/>
      <dgm:spPr/>
      <dgm:t>
        <a:bodyPr/>
        <a:lstStyle/>
        <a:p>
          <a:endParaRPr lang="en-US"/>
        </a:p>
      </dgm:t>
    </dgm:pt>
    <dgm:pt modelId="{19ABA489-3183-4564-AAA7-6B234750C2A6}" type="pres">
      <dgm:prSet presAssocID="{9D977997-0C4F-4711-A4A4-A2601F3D90FF}" presName="root2" presStyleCnt="0"/>
      <dgm:spPr/>
      <dgm:t>
        <a:bodyPr/>
        <a:lstStyle/>
        <a:p>
          <a:endParaRPr lang="en-US"/>
        </a:p>
      </dgm:t>
    </dgm:pt>
    <dgm:pt modelId="{4776FAEB-A9CA-41D4-A3BF-C200462301A7}" type="pres">
      <dgm:prSet presAssocID="{9D977997-0C4F-4711-A4A4-A2601F3D90FF}" presName="LevelTwoTextNode" presStyleLbl="node2" presStyleIdx="0" presStyleCnt="5" custScaleX="217377">
        <dgm:presLayoutVars>
          <dgm:chPref val="3"/>
        </dgm:presLayoutVars>
      </dgm:prSet>
      <dgm:spPr/>
      <dgm:t>
        <a:bodyPr/>
        <a:lstStyle/>
        <a:p>
          <a:endParaRPr lang="en-US"/>
        </a:p>
      </dgm:t>
    </dgm:pt>
    <dgm:pt modelId="{6FD1DA24-C1BB-494B-B13E-C62F58BA040B}" type="pres">
      <dgm:prSet presAssocID="{9D977997-0C4F-4711-A4A4-A2601F3D90FF}" presName="level3hierChild" presStyleCnt="0"/>
      <dgm:spPr/>
      <dgm:t>
        <a:bodyPr/>
        <a:lstStyle/>
        <a:p>
          <a:endParaRPr lang="en-US"/>
        </a:p>
      </dgm:t>
    </dgm:pt>
    <dgm:pt modelId="{326E64BB-FE52-458A-AF21-31D3B6B2ED44}" type="pres">
      <dgm:prSet presAssocID="{823FC1C6-BD82-45A5-8B63-0A6F6FB69E41}" presName="conn2-1" presStyleLbl="parChTrans1D2" presStyleIdx="1" presStyleCnt="5"/>
      <dgm:spPr/>
      <dgm:t>
        <a:bodyPr/>
        <a:lstStyle/>
        <a:p>
          <a:endParaRPr lang="en-US"/>
        </a:p>
      </dgm:t>
    </dgm:pt>
    <dgm:pt modelId="{EFDF2D1A-9DA8-4996-80A8-498CCB4A7A4B}" type="pres">
      <dgm:prSet presAssocID="{823FC1C6-BD82-45A5-8B63-0A6F6FB69E41}" presName="connTx" presStyleLbl="parChTrans1D2" presStyleIdx="1" presStyleCnt="5"/>
      <dgm:spPr/>
      <dgm:t>
        <a:bodyPr/>
        <a:lstStyle/>
        <a:p>
          <a:endParaRPr lang="en-US"/>
        </a:p>
      </dgm:t>
    </dgm:pt>
    <dgm:pt modelId="{403AFD90-4F9F-4213-A282-38BDC551A62E}" type="pres">
      <dgm:prSet presAssocID="{B10394B2-81AA-4763-9074-5FD8D1E248B3}" presName="root2" presStyleCnt="0"/>
      <dgm:spPr/>
      <dgm:t>
        <a:bodyPr/>
        <a:lstStyle/>
        <a:p>
          <a:endParaRPr lang="en-US"/>
        </a:p>
      </dgm:t>
    </dgm:pt>
    <dgm:pt modelId="{81587A7C-E243-4E98-B5E1-8B007D786625}" type="pres">
      <dgm:prSet presAssocID="{B10394B2-81AA-4763-9074-5FD8D1E248B3}" presName="LevelTwoTextNode" presStyleLbl="node2" presStyleIdx="1" presStyleCnt="5" custScaleX="218199" custLinFactNeighborX="-490" custLinFactNeighborY="-1608">
        <dgm:presLayoutVars>
          <dgm:chPref val="3"/>
        </dgm:presLayoutVars>
      </dgm:prSet>
      <dgm:spPr/>
      <dgm:t>
        <a:bodyPr/>
        <a:lstStyle/>
        <a:p>
          <a:endParaRPr lang="en-US"/>
        </a:p>
      </dgm:t>
    </dgm:pt>
    <dgm:pt modelId="{F7ED3053-3F6D-46A2-873C-D4687D4441E9}" type="pres">
      <dgm:prSet presAssocID="{B10394B2-81AA-4763-9074-5FD8D1E248B3}" presName="level3hierChild" presStyleCnt="0"/>
      <dgm:spPr/>
      <dgm:t>
        <a:bodyPr/>
        <a:lstStyle/>
        <a:p>
          <a:endParaRPr lang="en-US"/>
        </a:p>
      </dgm:t>
    </dgm:pt>
    <dgm:pt modelId="{604BD6C2-A496-43C5-9DD7-A891A289C504}" type="pres">
      <dgm:prSet presAssocID="{D48D6AF4-FEFB-4A28-9095-FCA0B8DEFAEF}" presName="conn2-1" presStyleLbl="parChTrans1D2" presStyleIdx="2" presStyleCnt="5"/>
      <dgm:spPr/>
      <dgm:t>
        <a:bodyPr/>
        <a:lstStyle/>
        <a:p>
          <a:endParaRPr lang="en-US"/>
        </a:p>
      </dgm:t>
    </dgm:pt>
    <dgm:pt modelId="{A48FBE60-0501-48CD-ABB7-B46D1327889D}" type="pres">
      <dgm:prSet presAssocID="{D48D6AF4-FEFB-4A28-9095-FCA0B8DEFAEF}" presName="connTx" presStyleLbl="parChTrans1D2" presStyleIdx="2" presStyleCnt="5"/>
      <dgm:spPr/>
      <dgm:t>
        <a:bodyPr/>
        <a:lstStyle/>
        <a:p>
          <a:endParaRPr lang="en-US"/>
        </a:p>
      </dgm:t>
    </dgm:pt>
    <dgm:pt modelId="{C7CD8B1B-0775-454C-9586-7295FB6AED05}" type="pres">
      <dgm:prSet presAssocID="{692C11F1-0F74-4A90-A2A9-06BD449ACCA1}" presName="root2" presStyleCnt="0"/>
      <dgm:spPr/>
      <dgm:t>
        <a:bodyPr/>
        <a:lstStyle/>
        <a:p>
          <a:endParaRPr lang="en-US"/>
        </a:p>
      </dgm:t>
    </dgm:pt>
    <dgm:pt modelId="{4A3AE65B-8A02-4340-B73A-A621B31CEA82}" type="pres">
      <dgm:prSet presAssocID="{692C11F1-0F74-4A90-A2A9-06BD449ACCA1}" presName="LevelTwoTextNode" presStyleLbl="node2" presStyleIdx="2" presStyleCnt="5" custScaleX="218199">
        <dgm:presLayoutVars>
          <dgm:chPref val="3"/>
        </dgm:presLayoutVars>
      </dgm:prSet>
      <dgm:spPr/>
      <dgm:t>
        <a:bodyPr/>
        <a:lstStyle/>
        <a:p>
          <a:endParaRPr lang="en-US"/>
        </a:p>
      </dgm:t>
    </dgm:pt>
    <dgm:pt modelId="{C6128914-17A9-4921-991A-E1F140648AD3}" type="pres">
      <dgm:prSet presAssocID="{692C11F1-0F74-4A90-A2A9-06BD449ACCA1}" presName="level3hierChild" presStyleCnt="0"/>
      <dgm:spPr/>
      <dgm:t>
        <a:bodyPr/>
        <a:lstStyle/>
        <a:p>
          <a:endParaRPr lang="en-US"/>
        </a:p>
      </dgm:t>
    </dgm:pt>
    <dgm:pt modelId="{2C5BB2C8-60A9-44DD-833D-6DBCD742F4C4}" type="pres">
      <dgm:prSet presAssocID="{E043BF10-0655-4E5F-9FB6-5A3261BADD45}" presName="conn2-1" presStyleLbl="parChTrans1D2" presStyleIdx="3" presStyleCnt="5"/>
      <dgm:spPr/>
      <dgm:t>
        <a:bodyPr/>
        <a:lstStyle/>
        <a:p>
          <a:endParaRPr lang="en-US"/>
        </a:p>
      </dgm:t>
    </dgm:pt>
    <dgm:pt modelId="{471B8562-04E4-4A03-9B3F-A3ED678CB249}" type="pres">
      <dgm:prSet presAssocID="{E043BF10-0655-4E5F-9FB6-5A3261BADD45}" presName="connTx" presStyleLbl="parChTrans1D2" presStyleIdx="3" presStyleCnt="5"/>
      <dgm:spPr/>
      <dgm:t>
        <a:bodyPr/>
        <a:lstStyle/>
        <a:p>
          <a:endParaRPr lang="en-US"/>
        </a:p>
      </dgm:t>
    </dgm:pt>
    <dgm:pt modelId="{02EC1B52-7151-4B7C-95E6-E90B387D4AAF}" type="pres">
      <dgm:prSet presAssocID="{2FE2D9C4-3C92-40E4-A24F-7489859D84A8}" presName="root2" presStyleCnt="0"/>
      <dgm:spPr/>
      <dgm:t>
        <a:bodyPr/>
        <a:lstStyle/>
        <a:p>
          <a:endParaRPr lang="en-US"/>
        </a:p>
      </dgm:t>
    </dgm:pt>
    <dgm:pt modelId="{D4EE851A-ABCA-4F93-8BF5-BE5902BAAE72}" type="pres">
      <dgm:prSet presAssocID="{2FE2D9C4-3C92-40E4-A24F-7489859D84A8}" presName="LevelTwoTextNode" presStyleLbl="node2" presStyleIdx="3" presStyleCnt="5" custScaleX="217177">
        <dgm:presLayoutVars>
          <dgm:chPref val="3"/>
        </dgm:presLayoutVars>
      </dgm:prSet>
      <dgm:spPr/>
      <dgm:t>
        <a:bodyPr/>
        <a:lstStyle/>
        <a:p>
          <a:endParaRPr lang="en-US"/>
        </a:p>
      </dgm:t>
    </dgm:pt>
    <dgm:pt modelId="{94B2F899-1673-4B58-8A17-F3B10551C529}" type="pres">
      <dgm:prSet presAssocID="{2FE2D9C4-3C92-40E4-A24F-7489859D84A8}" presName="level3hierChild" presStyleCnt="0"/>
      <dgm:spPr/>
      <dgm:t>
        <a:bodyPr/>
        <a:lstStyle/>
        <a:p>
          <a:endParaRPr lang="en-US"/>
        </a:p>
      </dgm:t>
    </dgm:pt>
    <dgm:pt modelId="{C56A0E50-64D2-424C-A2A4-CFA5EC0EE17F}" type="pres">
      <dgm:prSet presAssocID="{81E23BE5-D9DE-480F-A021-E96AC218F68A}" presName="conn2-1" presStyleLbl="parChTrans1D2" presStyleIdx="4" presStyleCnt="5"/>
      <dgm:spPr/>
      <dgm:t>
        <a:bodyPr/>
        <a:lstStyle/>
        <a:p>
          <a:endParaRPr lang="en-US"/>
        </a:p>
      </dgm:t>
    </dgm:pt>
    <dgm:pt modelId="{0BF960AE-53E9-45F4-BC72-1513991FD743}" type="pres">
      <dgm:prSet presAssocID="{81E23BE5-D9DE-480F-A021-E96AC218F68A}" presName="connTx" presStyleLbl="parChTrans1D2" presStyleIdx="4" presStyleCnt="5"/>
      <dgm:spPr/>
      <dgm:t>
        <a:bodyPr/>
        <a:lstStyle/>
        <a:p>
          <a:endParaRPr lang="en-US"/>
        </a:p>
      </dgm:t>
    </dgm:pt>
    <dgm:pt modelId="{BBEA4C21-0D71-4181-8665-12DC28814A8F}" type="pres">
      <dgm:prSet presAssocID="{1BD2651B-1584-4F56-AFC2-1C4823A92DEC}" presName="root2" presStyleCnt="0"/>
      <dgm:spPr/>
      <dgm:t>
        <a:bodyPr/>
        <a:lstStyle/>
        <a:p>
          <a:endParaRPr lang="en-US"/>
        </a:p>
      </dgm:t>
    </dgm:pt>
    <dgm:pt modelId="{43FDDA71-293B-4522-826C-290A862F5A3E}" type="pres">
      <dgm:prSet presAssocID="{1BD2651B-1584-4F56-AFC2-1C4823A92DEC}" presName="LevelTwoTextNode" presStyleLbl="node2" presStyleIdx="4" presStyleCnt="5" custScaleX="217177">
        <dgm:presLayoutVars>
          <dgm:chPref val="3"/>
        </dgm:presLayoutVars>
      </dgm:prSet>
      <dgm:spPr/>
      <dgm:t>
        <a:bodyPr/>
        <a:lstStyle/>
        <a:p>
          <a:endParaRPr lang="en-US"/>
        </a:p>
      </dgm:t>
    </dgm:pt>
    <dgm:pt modelId="{4D115EF9-25EC-4303-BE5F-A9EAA608191F}" type="pres">
      <dgm:prSet presAssocID="{1BD2651B-1584-4F56-AFC2-1C4823A92DEC}" presName="level3hierChild" presStyleCnt="0"/>
      <dgm:spPr/>
      <dgm:t>
        <a:bodyPr/>
        <a:lstStyle/>
        <a:p>
          <a:endParaRPr lang="en-US"/>
        </a:p>
      </dgm:t>
    </dgm:pt>
  </dgm:ptLst>
  <dgm:cxnLst>
    <dgm:cxn modelId="{E1342149-8809-43B9-BA7F-4132B60858D8}" type="presOf" srcId="{B10394B2-81AA-4763-9074-5FD8D1E248B3}" destId="{81587A7C-E243-4E98-B5E1-8B007D786625}" srcOrd="0" destOrd="0" presId="urn:microsoft.com/office/officeart/2008/layout/HorizontalMultiLevelHierarchy"/>
    <dgm:cxn modelId="{704B6937-4C59-44F5-B365-226E2A0BB7EF}" srcId="{ECF7DC6F-CBBF-4D11-8F3B-5348B8230151}" destId="{9D977997-0C4F-4711-A4A4-A2601F3D90FF}" srcOrd="0" destOrd="0" parTransId="{5802A6F8-A3B3-4372-95AB-F841588A3F12}" sibTransId="{65458784-77DE-47B7-94FC-870C45822D4D}"/>
    <dgm:cxn modelId="{B56B6BCF-0542-44A8-A6D9-F31D2CBD63A4}" srcId="{ECF7DC6F-CBBF-4D11-8F3B-5348B8230151}" destId="{1BD2651B-1584-4F56-AFC2-1C4823A92DEC}" srcOrd="4" destOrd="0" parTransId="{81E23BE5-D9DE-480F-A021-E96AC218F68A}" sibTransId="{52191B98-8FCA-4771-974B-FC74A3E5D567}"/>
    <dgm:cxn modelId="{B66E48E4-010C-4FA7-9BE1-E39772EFC1F8}" type="presOf" srcId="{2FE2D9C4-3C92-40E4-A24F-7489859D84A8}" destId="{D4EE851A-ABCA-4F93-8BF5-BE5902BAAE72}" srcOrd="0" destOrd="0" presId="urn:microsoft.com/office/officeart/2008/layout/HorizontalMultiLevelHierarchy"/>
    <dgm:cxn modelId="{BEA1CAC8-925D-4E14-BBD3-68E80C7E7C5F}" srcId="{ECF7DC6F-CBBF-4D11-8F3B-5348B8230151}" destId="{692C11F1-0F74-4A90-A2A9-06BD449ACCA1}" srcOrd="2" destOrd="0" parTransId="{D48D6AF4-FEFB-4A28-9095-FCA0B8DEFAEF}" sibTransId="{BF2BC36F-5BAE-461C-8F59-D155C82EC1C1}"/>
    <dgm:cxn modelId="{352EBAEF-0294-4C52-9C92-BBF8EE09C8A4}" type="presOf" srcId="{E043BF10-0655-4E5F-9FB6-5A3261BADD45}" destId="{471B8562-04E4-4A03-9B3F-A3ED678CB249}" srcOrd="1" destOrd="0" presId="urn:microsoft.com/office/officeart/2008/layout/HorizontalMultiLevelHierarchy"/>
    <dgm:cxn modelId="{C163C9BE-80EC-4E25-BB7B-D3B4F8DBF588}" type="presOf" srcId="{81E23BE5-D9DE-480F-A021-E96AC218F68A}" destId="{0BF960AE-53E9-45F4-BC72-1513991FD743}" srcOrd="1" destOrd="0" presId="urn:microsoft.com/office/officeart/2008/layout/HorizontalMultiLevelHierarchy"/>
    <dgm:cxn modelId="{A9D411D2-2F31-45A6-BDE6-49026963DEEF}" type="presOf" srcId="{823FC1C6-BD82-45A5-8B63-0A6F6FB69E41}" destId="{326E64BB-FE52-458A-AF21-31D3B6B2ED44}" srcOrd="0" destOrd="0" presId="urn:microsoft.com/office/officeart/2008/layout/HorizontalMultiLevelHierarchy"/>
    <dgm:cxn modelId="{9B9F9A77-9840-47F3-B355-585662A4A1DC}" type="presOf" srcId="{D83786B7-8F16-4104-A2B8-05EC6C8F44D6}" destId="{C5BF5A51-F476-4AD6-BA3A-EC325103FDB3}" srcOrd="0" destOrd="0" presId="urn:microsoft.com/office/officeart/2008/layout/HorizontalMultiLevelHierarchy"/>
    <dgm:cxn modelId="{2FD5BC91-1931-4DD0-95DE-1D51BED1344F}" type="presOf" srcId="{5802A6F8-A3B3-4372-95AB-F841588A3F12}" destId="{4E2C79DB-70FB-4334-B37B-E63892C27621}" srcOrd="1" destOrd="0" presId="urn:microsoft.com/office/officeart/2008/layout/HorizontalMultiLevelHierarchy"/>
    <dgm:cxn modelId="{50E00264-698A-4E87-B440-9719DF806E6D}" type="presOf" srcId="{ECF7DC6F-CBBF-4D11-8F3B-5348B8230151}" destId="{7B405202-30FF-4DA5-BAEC-B4F125FA9FB9}" srcOrd="0" destOrd="0" presId="urn:microsoft.com/office/officeart/2008/layout/HorizontalMultiLevelHierarchy"/>
    <dgm:cxn modelId="{68B8C0F5-46E4-4C27-91EF-5A1428589CD1}" type="presOf" srcId="{D48D6AF4-FEFB-4A28-9095-FCA0B8DEFAEF}" destId="{604BD6C2-A496-43C5-9DD7-A891A289C504}" srcOrd="0" destOrd="0" presId="urn:microsoft.com/office/officeart/2008/layout/HorizontalMultiLevelHierarchy"/>
    <dgm:cxn modelId="{E98A0793-F24F-485C-BCB4-B5ED5EF776D3}" type="presOf" srcId="{D48D6AF4-FEFB-4A28-9095-FCA0B8DEFAEF}" destId="{A48FBE60-0501-48CD-ABB7-B46D1327889D}" srcOrd="1" destOrd="0" presId="urn:microsoft.com/office/officeart/2008/layout/HorizontalMultiLevelHierarchy"/>
    <dgm:cxn modelId="{FF8D1993-9A9F-4AB9-9B96-B4340B71128B}" type="presOf" srcId="{692C11F1-0F74-4A90-A2A9-06BD449ACCA1}" destId="{4A3AE65B-8A02-4340-B73A-A621B31CEA82}" srcOrd="0" destOrd="0" presId="urn:microsoft.com/office/officeart/2008/layout/HorizontalMultiLevelHierarchy"/>
    <dgm:cxn modelId="{01546C38-7D46-4848-A093-156A4C7255D2}" type="presOf" srcId="{823FC1C6-BD82-45A5-8B63-0A6F6FB69E41}" destId="{EFDF2D1A-9DA8-4996-80A8-498CCB4A7A4B}" srcOrd="1" destOrd="0" presId="urn:microsoft.com/office/officeart/2008/layout/HorizontalMultiLevelHierarchy"/>
    <dgm:cxn modelId="{821E6285-6009-4CD4-B058-12E68C13794D}" type="presOf" srcId="{5802A6F8-A3B3-4372-95AB-F841588A3F12}" destId="{20159D7D-88EA-452E-9979-19943939B95A}" srcOrd="0" destOrd="0" presId="urn:microsoft.com/office/officeart/2008/layout/HorizontalMultiLevelHierarchy"/>
    <dgm:cxn modelId="{1759C9F3-6704-4288-A6CF-45B0F3CDFC9E}" type="presOf" srcId="{9D977997-0C4F-4711-A4A4-A2601F3D90FF}" destId="{4776FAEB-A9CA-41D4-A3BF-C200462301A7}" srcOrd="0" destOrd="0" presId="urn:microsoft.com/office/officeart/2008/layout/HorizontalMultiLevelHierarchy"/>
    <dgm:cxn modelId="{8511258A-6C57-460C-96E1-AB2017D669FC}" type="presOf" srcId="{1BD2651B-1584-4F56-AFC2-1C4823A92DEC}" destId="{43FDDA71-293B-4522-826C-290A862F5A3E}" srcOrd="0" destOrd="0" presId="urn:microsoft.com/office/officeart/2008/layout/HorizontalMultiLevelHierarchy"/>
    <dgm:cxn modelId="{92FD9C14-B213-47CC-BD1A-1310F4C41C95}" type="presOf" srcId="{E043BF10-0655-4E5F-9FB6-5A3261BADD45}" destId="{2C5BB2C8-60A9-44DD-833D-6DBCD742F4C4}" srcOrd="0" destOrd="0" presId="urn:microsoft.com/office/officeart/2008/layout/HorizontalMultiLevelHierarchy"/>
    <dgm:cxn modelId="{BBAD2C91-5434-4CF4-8142-E2F891038AAE}" srcId="{ECF7DC6F-CBBF-4D11-8F3B-5348B8230151}" destId="{B10394B2-81AA-4763-9074-5FD8D1E248B3}" srcOrd="1" destOrd="0" parTransId="{823FC1C6-BD82-45A5-8B63-0A6F6FB69E41}" sibTransId="{C2FBFBA8-A0AF-4715-A03E-AED80DDB4BE7}"/>
    <dgm:cxn modelId="{15B937B5-036E-494F-99E3-01217BAF3299}" type="presOf" srcId="{81E23BE5-D9DE-480F-A021-E96AC218F68A}" destId="{C56A0E50-64D2-424C-A2A4-CFA5EC0EE17F}" srcOrd="0" destOrd="0" presId="urn:microsoft.com/office/officeart/2008/layout/HorizontalMultiLevelHierarchy"/>
    <dgm:cxn modelId="{6DFB31FC-C82F-488E-8CC9-0442AEDE77EB}" srcId="{D83786B7-8F16-4104-A2B8-05EC6C8F44D6}" destId="{ECF7DC6F-CBBF-4D11-8F3B-5348B8230151}" srcOrd="0" destOrd="0" parTransId="{73ACEC46-7815-4AD8-8CD4-919B934027AE}" sibTransId="{73F930CF-E227-43C5-9A8D-0240FB4BACA1}"/>
    <dgm:cxn modelId="{56EBF402-FB49-4A61-9989-10FB787F612B}" srcId="{ECF7DC6F-CBBF-4D11-8F3B-5348B8230151}" destId="{2FE2D9C4-3C92-40E4-A24F-7489859D84A8}" srcOrd="3" destOrd="0" parTransId="{E043BF10-0655-4E5F-9FB6-5A3261BADD45}" sibTransId="{B2772BED-1CEE-46E5-87F2-4CF30CC995DD}"/>
    <dgm:cxn modelId="{7955DA21-FDE4-48B4-888E-67FF948EFD73}" type="presParOf" srcId="{C5BF5A51-F476-4AD6-BA3A-EC325103FDB3}" destId="{C6DAA19B-0564-4EBC-B82F-4501D4968641}" srcOrd="0" destOrd="0" presId="urn:microsoft.com/office/officeart/2008/layout/HorizontalMultiLevelHierarchy"/>
    <dgm:cxn modelId="{C99C5744-0186-4323-9B65-0AAAFF3A841B}" type="presParOf" srcId="{C6DAA19B-0564-4EBC-B82F-4501D4968641}" destId="{7B405202-30FF-4DA5-BAEC-B4F125FA9FB9}" srcOrd="0" destOrd="0" presId="urn:microsoft.com/office/officeart/2008/layout/HorizontalMultiLevelHierarchy"/>
    <dgm:cxn modelId="{08A24445-63AC-4653-8798-2DE2945133BD}" type="presParOf" srcId="{C6DAA19B-0564-4EBC-B82F-4501D4968641}" destId="{50AD772A-FD5A-4BF7-AC2F-9E6C1E152E4A}" srcOrd="1" destOrd="0" presId="urn:microsoft.com/office/officeart/2008/layout/HorizontalMultiLevelHierarchy"/>
    <dgm:cxn modelId="{65031A14-9DCB-435E-95D6-F55C59DFFB14}" type="presParOf" srcId="{50AD772A-FD5A-4BF7-AC2F-9E6C1E152E4A}" destId="{20159D7D-88EA-452E-9979-19943939B95A}" srcOrd="0" destOrd="0" presId="urn:microsoft.com/office/officeart/2008/layout/HorizontalMultiLevelHierarchy"/>
    <dgm:cxn modelId="{629E982E-C242-4BE0-BE98-3629604E99E0}" type="presParOf" srcId="{20159D7D-88EA-452E-9979-19943939B95A}" destId="{4E2C79DB-70FB-4334-B37B-E63892C27621}" srcOrd="0" destOrd="0" presId="urn:microsoft.com/office/officeart/2008/layout/HorizontalMultiLevelHierarchy"/>
    <dgm:cxn modelId="{9C1B7BE0-0C41-4A9E-88DF-7E8B6D247A5E}" type="presParOf" srcId="{50AD772A-FD5A-4BF7-AC2F-9E6C1E152E4A}" destId="{19ABA489-3183-4564-AAA7-6B234750C2A6}" srcOrd="1" destOrd="0" presId="urn:microsoft.com/office/officeart/2008/layout/HorizontalMultiLevelHierarchy"/>
    <dgm:cxn modelId="{760FE701-B651-43F4-B179-409039ED22FA}" type="presParOf" srcId="{19ABA489-3183-4564-AAA7-6B234750C2A6}" destId="{4776FAEB-A9CA-41D4-A3BF-C200462301A7}" srcOrd="0" destOrd="0" presId="urn:microsoft.com/office/officeart/2008/layout/HorizontalMultiLevelHierarchy"/>
    <dgm:cxn modelId="{F286B85A-FA73-4C15-A790-9819D432B829}" type="presParOf" srcId="{19ABA489-3183-4564-AAA7-6B234750C2A6}" destId="{6FD1DA24-C1BB-494B-B13E-C62F58BA040B}" srcOrd="1" destOrd="0" presId="urn:microsoft.com/office/officeart/2008/layout/HorizontalMultiLevelHierarchy"/>
    <dgm:cxn modelId="{4E02A89F-11FF-4AF8-878A-46C9A1A220FE}" type="presParOf" srcId="{50AD772A-FD5A-4BF7-AC2F-9E6C1E152E4A}" destId="{326E64BB-FE52-458A-AF21-31D3B6B2ED44}" srcOrd="2" destOrd="0" presId="urn:microsoft.com/office/officeart/2008/layout/HorizontalMultiLevelHierarchy"/>
    <dgm:cxn modelId="{D96CF3BC-67D4-4476-B81B-089CC0C267F6}" type="presParOf" srcId="{326E64BB-FE52-458A-AF21-31D3B6B2ED44}" destId="{EFDF2D1A-9DA8-4996-80A8-498CCB4A7A4B}" srcOrd="0" destOrd="0" presId="urn:microsoft.com/office/officeart/2008/layout/HorizontalMultiLevelHierarchy"/>
    <dgm:cxn modelId="{84B99FE2-8720-4396-8694-7C6A54CEA644}" type="presParOf" srcId="{50AD772A-FD5A-4BF7-AC2F-9E6C1E152E4A}" destId="{403AFD90-4F9F-4213-A282-38BDC551A62E}" srcOrd="3" destOrd="0" presId="urn:microsoft.com/office/officeart/2008/layout/HorizontalMultiLevelHierarchy"/>
    <dgm:cxn modelId="{058682D6-BB25-42D5-B154-40CF3307D8A2}" type="presParOf" srcId="{403AFD90-4F9F-4213-A282-38BDC551A62E}" destId="{81587A7C-E243-4E98-B5E1-8B007D786625}" srcOrd="0" destOrd="0" presId="urn:microsoft.com/office/officeart/2008/layout/HorizontalMultiLevelHierarchy"/>
    <dgm:cxn modelId="{940278BA-A54B-45F6-BCD2-6DFBE7251881}" type="presParOf" srcId="{403AFD90-4F9F-4213-A282-38BDC551A62E}" destId="{F7ED3053-3F6D-46A2-873C-D4687D4441E9}" srcOrd="1" destOrd="0" presId="urn:microsoft.com/office/officeart/2008/layout/HorizontalMultiLevelHierarchy"/>
    <dgm:cxn modelId="{DBD24AC0-C784-4D0E-9F51-E21A79E69995}" type="presParOf" srcId="{50AD772A-FD5A-4BF7-AC2F-9E6C1E152E4A}" destId="{604BD6C2-A496-43C5-9DD7-A891A289C504}" srcOrd="4" destOrd="0" presId="urn:microsoft.com/office/officeart/2008/layout/HorizontalMultiLevelHierarchy"/>
    <dgm:cxn modelId="{3130EC38-F3C3-4A2A-93EB-003955B3F5FE}" type="presParOf" srcId="{604BD6C2-A496-43C5-9DD7-A891A289C504}" destId="{A48FBE60-0501-48CD-ABB7-B46D1327889D}" srcOrd="0" destOrd="0" presId="urn:microsoft.com/office/officeart/2008/layout/HorizontalMultiLevelHierarchy"/>
    <dgm:cxn modelId="{8EA43D18-147F-44A7-BE50-CE66D504F676}" type="presParOf" srcId="{50AD772A-FD5A-4BF7-AC2F-9E6C1E152E4A}" destId="{C7CD8B1B-0775-454C-9586-7295FB6AED05}" srcOrd="5" destOrd="0" presId="urn:microsoft.com/office/officeart/2008/layout/HorizontalMultiLevelHierarchy"/>
    <dgm:cxn modelId="{57D470AC-270F-4238-86E6-734D424AE7BF}" type="presParOf" srcId="{C7CD8B1B-0775-454C-9586-7295FB6AED05}" destId="{4A3AE65B-8A02-4340-B73A-A621B31CEA82}" srcOrd="0" destOrd="0" presId="urn:microsoft.com/office/officeart/2008/layout/HorizontalMultiLevelHierarchy"/>
    <dgm:cxn modelId="{F9A48FB9-55CB-4E98-AC54-BA142CB9A550}" type="presParOf" srcId="{C7CD8B1B-0775-454C-9586-7295FB6AED05}" destId="{C6128914-17A9-4921-991A-E1F140648AD3}" srcOrd="1" destOrd="0" presId="urn:microsoft.com/office/officeart/2008/layout/HorizontalMultiLevelHierarchy"/>
    <dgm:cxn modelId="{B3EDF206-C92C-46BB-A863-A41B2659B8A9}" type="presParOf" srcId="{50AD772A-FD5A-4BF7-AC2F-9E6C1E152E4A}" destId="{2C5BB2C8-60A9-44DD-833D-6DBCD742F4C4}" srcOrd="6" destOrd="0" presId="urn:microsoft.com/office/officeart/2008/layout/HorizontalMultiLevelHierarchy"/>
    <dgm:cxn modelId="{BA0F6A65-E121-4646-B7DE-84A9D85D98AF}" type="presParOf" srcId="{2C5BB2C8-60A9-44DD-833D-6DBCD742F4C4}" destId="{471B8562-04E4-4A03-9B3F-A3ED678CB249}" srcOrd="0" destOrd="0" presId="urn:microsoft.com/office/officeart/2008/layout/HorizontalMultiLevelHierarchy"/>
    <dgm:cxn modelId="{83B862DB-9A4E-4AD2-BFF2-2532655E9DA4}" type="presParOf" srcId="{50AD772A-FD5A-4BF7-AC2F-9E6C1E152E4A}" destId="{02EC1B52-7151-4B7C-95E6-E90B387D4AAF}" srcOrd="7" destOrd="0" presId="urn:microsoft.com/office/officeart/2008/layout/HorizontalMultiLevelHierarchy"/>
    <dgm:cxn modelId="{D19A6EEE-642E-415B-8798-B33A3DE17A4F}" type="presParOf" srcId="{02EC1B52-7151-4B7C-95E6-E90B387D4AAF}" destId="{D4EE851A-ABCA-4F93-8BF5-BE5902BAAE72}" srcOrd="0" destOrd="0" presId="urn:microsoft.com/office/officeart/2008/layout/HorizontalMultiLevelHierarchy"/>
    <dgm:cxn modelId="{E2FACFAA-31D7-4194-BF06-500A30A05155}" type="presParOf" srcId="{02EC1B52-7151-4B7C-95E6-E90B387D4AAF}" destId="{94B2F899-1673-4B58-8A17-F3B10551C529}" srcOrd="1" destOrd="0" presId="urn:microsoft.com/office/officeart/2008/layout/HorizontalMultiLevelHierarchy"/>
    <dgm:cxn modelId="{35482C70-BB82-46AC-AB29-90E019B42520}" type="presParOf" srcId="{50AD772A-FD5A-4BF7-AC2F-9E6C1E152E4A}" destId="{C56A0E50-64D2-424C-A2A4-CFA5EC0EE17F}" srcOrd="8" destOrd="0" presId="urn:microsoft.com/office/officeart/2008/layout/HorizontalMultiLevelHierarchy"/>
    <dgm:cxn modelId="{B4D5F10C-8192-4F06-8BF6-1B2D3E810C9A}" type="presParOf" srcId="{C56A0E50-64D2-424C-A2A4-CFA5EC0EE17F}" destId="{0BF960AE-53E9-45F4-BC72-1513991FD743}" srcOrd="0" destOrd="0" presId="urn:microsoft.com/office/officeart/2008/layout/HorizontalMultiLevelHierarchy"/>
    <dgm:cxn modelId="{8260B373-E29D-4E04-BF30-F871289E0E4B}" type="presParOf" srcId="{50AD772A-FD5A-4BF7-AC2F-9E6C1E152E4A}" destId="{BBEA4C21-0D71-4181-8665-12DC28814A8F}" srcOrd="9" destOrd="0" presId="urn:microsoft.com/office/officeart/2008/layout/HorizontalMultiLevelHierarchy"/>
    <dgm:cxn modelId="{5CCF32A2-452D-4A56-9E7C-DB0653AE30B7}" type="presParOf" srcId="{BBEA4C21-0D71-4181-8665-12DC28814A8F}" destId="{43FDDA71-293B-4522-826C-290A862F5A3E}" srcOrd="0" destOrd="0" presId="urn:microsoft.com/office/officeart/2008/layout/HorizontalMultiLevelHierarchy"/>
    <dgm:cxn modelId="{D7E0D8AD-D648-429F-B952-33975D575CE1}" type="presParOf" srcId="{BBEA4C21-0D71-4181-8665-12DC28814A8F}" destId="{4D115EF9-25EC-4303-BE5F-A9EAA60819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A394-E4D1-44F6-9B22-6567B995E06D}">
      <dsp:nvSpPr>
        <dsp:cNvPr id="0" name=""/>
        <dsp:cNvSpPr/>
      </dsp:nvSpPr>
      <dsp:spPr>
        <a:xfrm>
          <a:off x="5236587" y="2569587"/>
          <a:ext cx="1718825" cy="17188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Total benefited: 548,373</a:t>
          </a:r>
          <a:endParaRPr lang="en-US" sz="2000" kern="1200" dirty="0"/>
        </a:p>
      </dsp:txBody>
      <dsp:txXfrm>
        <a:off x="5488303" y="2821303"/>
        <a:ext cx="1215393" cy="1215393"/>
      </dsp:txXfrm>
    </dsp:sp>
    <dsp:sp modelId="{16010BFB-D1B8-4B4E-97B8-D8E867B04212}">
      <dsp:nvSpPr>
        <dsp:cNvPr id="0" name=""/>
        <dsp:cNvSpPr/>
      </dsp:nvSpPr>
      <dsp:spPr>
        <a:xfrm rot="16181208">
          <a:off x="5817580" y="1781406"/>
          <a:ext cx="542021" cy="5844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5899327" y="1979588"/>
        <a:ext cx="379415" cy="350640"/>
      </dsp:txXfrm>
    </dsp:sp>
    <dsp:sp modelId="{D169DF0B-9527-4010-8FD6-8D36937EDDD3}">
      <dsp:nvSpPr>
        <dsp:cNvPr id="0" name=""/>
        <dsp:cNvSpPr/>
      </dsp:nvSpPr>
      <dsp:spPr>
        <a:xfrm>
          <a:off x="5308012" y="2"/>
          <a:ext cx="1546942" cy="15469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155 CRAs</a:t>
          </a:r>
          <a:endParaRPr lang="en-US" sz="2000" kern="1200" dirty="0"/>
        </a:p>
      </dsp:txBody>
      <dsp:txXfrm>
        <a:off x="5534556" y="226546"/>
        <a:ext cx="1093854" cy="1093854"/>
      </dsp:txXfrm>
    </dsp:sp>
    <dsp:sp modelId="{CF38F7FE-2FDC-4962-8F1D-AE729170BA2A}">
      <dsp:nvSpPr>
        <dsp:cNvPr id="0" name=""/>
        <dsp:cNvSpPr/>
      </dsp:nvSpPr>
      <dsp:spPr>
        <a:xfrm rot="18900000">
          <a:off x="6781495" y="2186805"/>
          <a:ext cx="528997" cy="5844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6804736" y="2359794"/>
        <a:ext cx="370298" cy="350640"/>
      </dsp:txXfrm>
    </dsp:sp>
    <dsp:sp modelId="{E52D8F9C-851B-4A0D-BDEB-01214DDB5A8F}">
      <dsp:nvSpPr>
        <dsp:cNvPr id="0" name=""/>
        <dsp:cNvSpPr/>
      </dsp:nvSpPr>
      <dsp:spPr>
        <a:xfrm>
          <a:off x="7182920" y="795136"/>
          <a:ext cx="1546942" cy="154694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182 CRA Grants</a:t>
          </a:r>
          <a:endParaRPr lang="en-US" sz="2000" kern="1200" dirty="0"/>
        </a:p>
      </dsp:txBody>
      <dsp:txXfrm>
        <a:off x="7409464" y="1021680"/>
        <a:ext cx="1093854" cy="1093854"/>
      </dsp:txXfrm>
    </dsp:sp>
    <dsp:sp modelId="{2B21951B-7ACF-4286-A8AB-769F20DF4AA2}">
      <dsp:nvSpPr>
        <dsp:cNvPr id="0" name=""/>
        <dsp:cNvSpPr/>
      </dsp:nvSpPr>
      <dsp:spPr>
        <a:xfrm>
          <a:off x="7174996" y="3136799"/>
          <a:ext cx="528997" cy="5844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7174996" y="3253679"/>
        <a:ext cx="370298" cy="350640"/>
      </dsp:txXfrm>
    </dsp:sp>
    <dsp:sp modelId="{ABB5BDD0-06D5-4525-A74D-238AC8867032}">
      <dsp:nvSpPr>
        <dsp:cNvPr id="0" name=""/>
        <dsp:cNvSpPr/>
      </dsp:nvSpPr>
      <dsp:spPr>
        <a:xfrm>
          <a:off x="7953520" y="2655528"/>
          <a:ext cx="1546942" cy="15469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8 TDMPs</a:t>
          </a:r>
          <a:endParaRPr lang="en-US" sz="2000" kern="1200" dirty="0"/>
        </a:p>
      </dsp:txBody>
      <dsp:txXfrm>
        <a:off x="8180064" y="2882072"/>
        <a:ext cx="1093854" cy="1093854"/>
      </dsp:txXfrm>
    </dsp:sp>
    <dsp:sp modelId="{88A1900D-12A2-4002-8838-F2B07F4998BF}">
      <dsp:nvSpPr>
        <dsp:cNvPr id="0" name=""/>
        <dsp:cNvSpPr/>
      </dsp:nvSpPr>
      <dsp:spPr>
        <a:xfrm rot="2700000">
          <a:off x="6781495" y="4086794"/>
          <a:ext cx="528997" cy="58440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6804736" y="4147565"/>
        <a:ext cx="370298" cy="350640"/>
      </dsp:txXfrm>
    </dsp:sp>
    <dsp:sp modelId="{931BE6D1-356C-4078-A26D-BF109E99E49D}">
      <dsp:nvSpPr>
        <dsp:cNvPr id="0" name=""/>
        <dsp:cNvSpPr/>
      </dsp:nvSpPr>
      <dsp:spPr>
        <a:xfrm>
          <a:off x="7182920" y="4515920"/>
          <a:ext cx="1546942" cy="154694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8 TEMPs</a:t>
          </a:r>
          <a:endParaRPr lang="en-US" sz="2000" kern="1200" dirty="0"/>
        </a:p>
      </dsp:txBody>
      <dsp:txXfrm>
        <a:off x="7409464" y="4742464"/>
        <a:ext cx="1093854" cy="1093854"/>
      </dsp:txXfrm>
    </dsp:sp>
    <dsp:sp modelId="{7399100A-0A39-4720-B9EA-821F7D21884A}">
      <dsp:nvSpPr>
        <dsp:cNvPr id="0" name=""/>
        <dsp:cNvSpPr/>
      </dsp:nvSpPr>
      <dsp:spPr>
        <a:xfrm rot="5400000">
          <a:off x="5831501" y="4480294"/>
          <a:ext cx="528997" cy="58440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a:off x="5910851" y="4517825"/>
        <a:ext cx="370298" cy="350640"/>
      </dsp:txXfrm>
    </dsp:sp>
    <dsp:sp modelId="{B810214B-3543-4ABD-A060-5357527E1329}">
      <dsp:nvSpPr>
        <dsp:cNvPr id="0" name=""/>
        <dsp:cNvSpPr/>
      </dsp:nvSpPr>
      <dsp:spPr>
        <a:xfrm>
          <a:off x="5322528" y="5286520"/>
          <a:ext cx="1546942" cy="154694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87 VSLAs &amp; SHGs</a:t>
          </a:r>
          <a:endParaRPr lang="en-US" sz="2000" kern="1200" dirty="0"/>
        </a:p>
      </dsp:txBody>
      <dsp:txXfrm>
        <a:off x="5549072" y="5513064"/>
        <a:ext cx="1093854" cy="1093854"/>
      </dsp:txXfrm>
    </dsp:sp>
    <dsp:sp modelId="{2D2DCB4A-E7E3-4EAE-98EC-FD6573D428FE}">
      <dsp:nvSpPr>
        <dsp:cNvPr id="0" name=""/>
        <dsp:cNvSpPr/>
      </dsp:nvSpPr>
      <dsp:spPr>
        <a:xfrm rot="8100000">
          <a:off x="4881507" y="4086794"/>
          <a:ext cx="528997" cy="5844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5016965" y="4147565"/>
        <a:ext cx="370298" cy="350640"/>
      </dsp:txXfrm>
    </dsp:sp>
    <dsp:sp modelId="{2887975C-79BD-48E6-93FD-82635843966F}">
      <dsp:nvSpPr>
        <dsp:cNvPr id="0" name=""/>
        <dsp:cNvSpPr/>
      </dsp:nvSpPr>
      <dsp:spPr>
        <a:xfrm>
          <a:off x="3462136" y="4515920"/>
          <a:ext cx="1546942" cy="154694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1,198 MF clients</a:t>
          </a:r>
          <a:endParaRPr lang="en-US" sz="2000" kern="1200" dirty="0"/>
        </a:p>
      </dsp:txBody>
      <dsp:txXfrm>
        <a:off x="3688680" y="4742464"/>
        <a:ext cx="1093854" cy="1093854"/>
      </dsp:txXfrm>
    </dsp:sp>
    <dsp:sp modelId="{62488829-3892-4623-9243-7D70DA682F32}">
      <dsp:nvSpPr>
        <dsp:cNvPr id="0" name=""/>
        <dsp:cNvSpPr/>
      </dsp:nvSpPr>
      <dsp:spPr>
        <a:xfrm rot="10800000">
          <a:off x="4488006" y="3136799"/>
          <a:ext cx="528997" cy="5844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4646705" y="3253679"/>
        <a:ext cx="370298" cy="350640"/>
      </dsp:txXfrm>
    </dsp:sp>
    <dsp:sp modelId="{0B4774EF-13BC-417B-83E3-BCDB89589A1E}">
      <dsp:nvSpPr>
        <dsp:cNvPr id="0" name=""/>
        <dsp:cNvSpPr/>
      </dsp:nvSpPr>
      <dsp:spPr>
        <a:xfrm>
          <a:off x="2691536" y="2655528"/>
          <a:ext cx="1546942" cy="154694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28 Resilience PSAs</a:t>
          </a:r>
          <a:endParaRPr lang="en-US" sz="2000" kern="1200" dirty="0"/>
        </a:p>
      </dsp:txBody>
      <dsp:txXfrm>
        <a:off x="2918080" y="2882072"/>
        <a:ext cx="1093854" cy="1093854"/>
      </dsp:txXfrm>
    </dsp:sp>
    <dsp:sp modelId="{28F79B7F-20B4-44B0-A191-7D6AAF4B4B7D}">
      <dsp:nvSpPr>
        <dsp:cNvPr id="0" name=""/>
        <dsp:cNvSpPr/>
      </dsp:nvSpPr>
      <dsp:spPr>
        <a:xfrm rot="13500000">
          <a:off x="4881507" y="2186805"/>
          <a:ext cx="528997" cy="5844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a:p>
      </dsp:txBody>
      <dsp:txXfrm rot="10800000">
        <a:off x="5016965" y="2359794"/>
        <a:ext cx="370298" cy="350640"/>
      </dsp:txXfrm>
    </dsp:sp>
    <dsp:sp modelId="{DA3F89F3-CCC4-4386-B0CA-4E7444C86784}">
      <dsp:nvSpPr>
        <dsp:cNvPr id="0" name=""/>
        <dsp:cNvSpPr/>
      </dsp:nvSpPr>
      <dsp:spPr>
        <a:xfrm>
          <a:off x="3462136" y="795136"/>
          <a:ext cx="1546942" cy="15469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24 Monsoon forums</a:t>
          </a:r>
          <a:endParaRPr lang="en-US" sz="2000" kern="1200" dirty="0"/>
        </a:p>
      </dsp:txBody>
      <dsp:txXfrm>
        <a:off x="3688680" y="1021680"/>
        <a:ext cx="1093854" cy="1093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A0E50-64D2-424C-A2A4-CFA5EC0EE17F}">
      <dsp:nvSpPr>
        <dsp:cNvPr id="0" name=""/>
        <dsp:cNvSpPr/>
      </dsp:nvSpPr>
      <dsp:spPr>
        <a:xfrm>
          <a:off x="2299397" y="3229428"/>
          <a:ext cx="705975" cy="2690454"/>
        </a:xfrm>
        <a:custGeom>
          <a:avLst/>
          <a:gdLst/>
          <a:ahLst/>
          <a:cxnLst/>
          <a:rect l="0" t="0" r="0" b="0"/>
          <a:pathLst>
            <a:path>
              <a:moveTo>
                <a:pt x="0" y="0"/>
              </a:moveTo>
              <a:lnTo>
                <a:pt x="352987" y="0"/>
              </a:lnTo>
              <a:lnTo>
                <a:pt x="352987" y="2690454"/>
              </a:lnTo>
              <a:lnTo>
                <a:pt x="705975" y="2690454"/>
              </a:lnTo>
            </a:path>
          </a:pathLst>
        </a:custGeom>
        <a:noFill/>
        <a:ln w="12700" cap="flat" cmpd="sng" algn="ctr">
          <a:solidFill>
            <a:schemeClr val="accent6">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582846" y="4505117"/>
        <a:ext cx="139076" cy="139076"/>
      </dsp:txXfrm>
    </dsp:sp>
    <dsp:sp modelId="{2C5BB2C8-60A9-44DD-833D-6DBCD742F4C4}">
      <dsp:nvSpPr>
        <dsp:cNvPr id="0" name=""/>
        <dsp:cNvSpPr/>
      </dsp:nvSpPr>
      <dsp:spPr>
        <a:xfrm>
          <a:off x="2299397" y="3229428"/>
          <a:ext cx="705975" cy="1345227"/>
        </a:xfrm>
        <a:custGeom>
          <a:avLst/>
          <a:gdLst/>
          <a:ahLst/>
          <a:cxnLst/>
          <a:rect l="0" t="0" r="0" b="0"/>
          <a:pathLst>
            <a:path>
              <a:moveTo>
                <a:pt x="0" y="0"/>
              </a:moveTo>
              <a:lnTo>
                <a:pt x="352987" y="0"/>
              </a:lnTo>
              <a:lnTo>
                <a:pt x="352987" y="1345227"/>
              </a:lnTo>
              <a:lnTo>
                <a:pt x="705975" y="1345227"/>
              </a:lnTo>
            </a:path>
          </a:pathLst>
        </a:custGeom>
        <a:noFill/>
        <a:ln w="12700" cap="flat" cmpd="sng" algn="ctr">
          <a:solidFill>
            <a:schemeClr val="accent6">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14404" y="3864061"/>
        <a:ext cx="75961" cy="75961"/>
      </dsp:txXfrm>
    </dsp:sp>
    <dsp:sp modelId="{604BD6C2-A496-43C5-9DD7-A891A289C504}">
      <dsp:nvSpPr>
        <dsp:cNvPr id="0" name=""/>
        <dsp:cNvSpPr/>
      </dsp:nvSpPr>
      <dsp:spPr>
        <a:xfrm>
          <a:off x="2299397" y="3183708"/>
          <a:ext cx="705975" cy="91440"/>
        </a:xfrm>
        <a:custGeom>
          <a:avLst/>
          <a:gdLst/>
          <a:ahLst/>
          <a:cxnLst/>
          <a:rect l="0" t="0" r="0" b="0"/>
          <a:pathLst>
            <a:path>
              <a:moveTo>
                <a:pt x="0" y="45720"/>
              </a:moveTo>
              <a:lnTo>
                <a:pt x="705975" y="45720"/>
              </a:lnTo>
            </a:path>
          </a:pathLst>
        </a:custGeom>
        <a:noFill/>
        <a:ln w="12700" cap="flat" cmpd="sng" algn="ctr">
          <a:solidFill>
            <a:schemeClr val="accent6">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34735" y="3211779"/>
        <a:ext cx="35298" cy="35298"/>
      </dsp:txXfrm>
    </dsp:sp>
    <dsp:sp modelId="{326E64BB-FE52-458A-AF21-31D3B6B2ED44}">
      <dsp:nvSpPr>
        <dsp:cNvPr id="0" name=""/>
        <dsp:cNvSpPr/>
      </dsp:nvSpPr>
      <dsp:spPr>
        <a:xfrm>
          <a:off x="2299397" y="1866896"/>
          <a:ext cx="688678" cy="1362532"/>
        </a:xfrm>
        <a:custGeom>
          <a:avLst/>
          <a:gdLst/>
          <a:ahLst/>
          <a:cxnLst/>
          <a:rect l="0" t="0" r="0" b="0"/>
          <a:pathLst>
            <a:path>
              <a:moveTo>
                <a:pt x="0" y="1362532"/>
              </a:moveTo>
              <a:lnTo>
                <a:pt x="344339" y="1362532"/>
              </a:lnTo>
              <a:lnTo>
                <a:pt x="344339" y="0"/>
              </a:lnTo>
              <a:lnTo>
                <a:pt x="688678" y="0"/>
              </a:lnTo>
            </a:path>
          </a:pathLst>
        </a:custGeom>
        <a:noFill/>
        <a:ln w="12700" cap="flat" cmpd="sng" algn="ctr">
          <a:solidFill>
            <a:schemeClr val="accent6">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05569" y="2509995"/>
        <a:ext cx="76334" cy="76334"/>
      </dsp:txXfrm>
    </dsp:sp>
    <dsp:sp modelId="{20159D7D-88EA-452E-9979-19943939B95A}">
      <dsp:nvSpPr>
        <dsp:cNvPr id="0" name=""/>
        <dsp:cNvSpPr/>
      </dsp:nvSpPr>
      <dsp:spPr>
        <a:xfrm>
          <a:off x="2299397" y="538973"/>
          <a:ext cx="705975" cy="2690454"/>
        </a:xfrm>
        <a:custGeom>
          <a:avLst/>
          <a:gdLst/>
          <a:ahLst/>
          <a:cxnLst/>
          <a:rect l="0" t="0" r="0" b="0"/>
          <a:pathLst>
            <a:path>
              <a:moveTo>
                <a:pt x="0" y="2690454"/>
              </a:moveTo>
              <a:lnTo>
                <a:pt x="352987" y="2690454"/>
              </a:lnTo>
              <a:lnTo>
                <a:pt x="352987" y="0"/>
              </a:lnTo>
              <a:lnTo>
                <a:pt x="705975" y="0"/>
              </a:lnTo>
            </a:path>
          </a:pathLst>
        </a:custGeom>
        <a:noFill/>
        <a:ln w="12700" cap="flat" cmpd="sng" algn="ctr">
          <a:solidFill>
            <a:schemeClr val="accent6">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2582846" y="1814662"/>
        <a:ext cx="139076" cy="139076"/>
      </dsp:txXfrm>
    </dsp:sp>
    <dsp:sp modelId="{7B405202-30FF-4DA5-BAEC-B4F125FA9FB9}">
      <dsp:nvSpPr>
        <dsp:cNvPr id="0" name=""/>
        <dsp:cNvSpPr/>
      </dsp:nvSpPr>
      <dsp:spPr>
        <a:xfrm rot="16200000">
          <a:off x="-1070751" y="2691337"/>
          <a:ext cx="5664114" cy="1076181"/>
        </a:xfrm>
        <a:prstGeom prst="rect">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b="1" kern="1200" dirty="0" smtClean="0"/>
            <a:t>Measurement &amp; Evaluation  Tools and Methods</a:t>
          </a:r>
          <a:endParaRPr lang="en-US" sz="3600" kern="1200" dirty="0"/>
        </a:p>
      </dsp:txBody>
      <dsp:txXfrm>
        <a:off x="-1070751" y="2691337"/>
        <a:ext cx="5664114" cy="1076181"/>
      </dsp:txXfrm>
    </dsp:sp>
    <dsp:sp modelId="{4776FAEB-A9CA-41D4-A3BF-C200462301A7}">
      <dsp:nvSpPr>
        <dsp:cNvPr id="0" name=""/>
        <dsp:cNvSpPr/>
      </dsp:nvSpPr>
      <dsp:spPr>
        <a:xfrm>
          <a:off x="3005372" y="883"/>
          <a:ext cx="7673139" cy="1076181"/>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174625" lvl="0" indent="0" algn="l" defTabSz="1466850">
            <a:lnSpc>
              <a:spcPct val="90000"/>
            </a:lnSpc>
            <a:spcBef>
              <a:spcPct val="0"/>
            </a:spcBef>
            <a:spcAft>
              <a:spcPct val="35000"/>
            </a:spcAft>
          </a:pPr>
          <a:r>
            <a:rPr lang="en-GB" sz="3300" kern="1200" dirty="0" smtClean="0"/>
            <a:t>Quasi experimental approach – baseline &amp; end line </a:t>
          </a:r>
          <a:endParaRPr lang="en-US" sz="3300" kern="1200" dirty="0"/>
        </a:p>
      </dsp:txBody>
      <dsp:txXfrm>
        <a:off x="3005372" y="883"/>
        <a:ext cx="7673139" cy="1076181"/>
      </dsp:txXfrm>
    </dsp:sp>
    <dsp:sp modelId="{81587A7C-E243-4E98-B5E1-8B007D786625}">
      <dsp:nvSpPr>
        <dsp:cNvPr id="0" name=""/>
        <dsp:cNvSpPr/>
      </dsp:nvSpPr>
      <dsp:spPr>
        <a:xfrm>
          <a:off x="2988076" y="1328805"/>
          <a:ext cx="7702154" cy="1076181"/>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955" tIns="20955" rIns="20955" bIns="20955" numCol="1" spcCol="1270" anchor="ctr" anchorCtr="0">
          <a:noAutofit/>
        </a:bodyPr>
        <a:lstStyle/>
        <a:p>
          <a:pPr marL="174625" lvl="0" indent="0" algn="l" defTabSz="1466850">
            <a:lnSpc>
              <a:spcPct val="90000"/>
            </a:lnSpc>
            <a:spcBef>
              <a:spcPct val="0"/>
            </a:spcBef>
            <a:spcAft>
              <a:spcPct val="35000"/>
            </a:spcAft>
          </a:pPr>
          <a:r>
            <a:rPr lang="en-US" sz="3300" kern="1200" dirty="0" smtClean="0"/>
            <a:t>Composite index of resilience </a:t>
          </a:r>
          <a:endParaRPr lang="en-US" sz="3300" kern="1200" dirty="0"/>
        </a:p>
      </dsp:txBody>
      <dsp:txXfrm>
        <a:off x="2988076" y="1328805"/>
        <a:ext cx="7702154" cy="1076181"/>
      </dsp:txXfrm>
    </dsp:sp>
    <dsp:sp modelId="{4A3AE65B-8A02-4340-B73A-A621B31CEA82}">
      <dsp:nvSpPr>
        <dsp:cNvPr id="0" name=""/>
        <dsp:cNvSpPr/>
      </dsp:nvSpPr>
      <dsp:spPr>
        <a:xfrm>
          <a:off x="3005372" y="2691337"/>
          <a:ext cx="7702154" cy="1076181"/>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174625" lvl="0" indent="0" algn="l" defTabSz="1422400">
            <a:lnSpc>
              <a:spcPct val="90000"/>
            </a:lnSpc>
            <a:spcBef>
              <a:spcPct val="0"/>
            </a:spcBef>
            <a:spcAft>
              <a:spcPct val="35000"/>
            </a:spcAft>
          </a:pPr>
          <a:r>
            <a:rPr lang="en-GB" sz="3200" kern="1200" dirty="0" smtClean="0"/>
            <a:t>Institutional and community scorecards</a:t>
          </a:r>
          <a:endParaRPr lang="en-US" sz="3200" kern="1200" dirty="0"/>
        </a:p>
      </dsp:txBody>
      <dsp:txXfrm>
        <a:off x="3005372" y="2691337"/>
        <a:ext cx="7702154" cy="1076181"/>
      </dsp:txXfrm>
    </dsp:sp>
    <dsp:sp modelId="{D4EE851A-ABCA-4F93-8BF5-BE5902BAAE72}">
      <dsp:nvSpPr>
        <dsp:cNvPr id="0" name=""/>
        <dsp:cNvSpPr/>
      </dsp:nvSpPr>
      <dsp:spPr>
        <a:xfrm>
          <a:off x="3005372" y="4036564"/>
          <a:ext cx="7666079" cy="1076181"/>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174625" lvl="0" indent="0" algn="l" defTabSz="1377950">
            <a:lnSpc>
              <a:spcPct val="90000"/>
            </a:lnSpc>
            <a:spcBef>
              <a:spcPct val="0"/>
            </a:spcBef>
            <a:spcAft>
              <a:spcPct val="35000"/>
            </a:spcAft>
          </a:pPr>
          <a:r>
            <a:rPr lang="en-GB" sz="3100" kern="1200" dirty="0" smtClean="0"/>
            <a:t>Qualitative mid term review and final evaluation</a:t>
          </a:r>
          <a:endParaRPr lang="en-US" sz="3100" kern="1200" dirty="0"/>
        </a:p>
      </dsp:txBody>
      <dsp:txXfrm>
        <a:off x="3005372" y="4036564"/>
        <a:ext cx="7666079" cy="1076181"/>
      </dsp:txXfrm>
    </dsp:sp>
    <dsp:sp modelId="{43FDDA71-293B-4522-826C-290A862F5A3E}">
      <dsp:nvSpPr>
        <dsp:cNvPr id="0" name=""/>
        <dsp:cNvSpPr/>
      </dsp:nvSpPr>
      <dsp:spPr>
        <a:xfrm>
          <a:off x="3005372" y="5381792"/>
          <a:ext cx="7666079" cy="1076181"/>
        </a:xfrm>
        <a:prstGeom prst="rect">
          <a:avLst/>
        </a:prstGeom>
        <a:solidFill>
          <a:schemeClr val="accent6">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174625" lvl="0" indent="0" algn="l" defTabSz="1377950">
            <a:lnSpc>
              <a:spcPct val="90000"/>
            </a:lnSpc>
            <a:spcBef>
              <a:spcPct val="0"/>
            </a:spcBef>
            <a:spcAft>
              <a:spcPct val="35000"/>
            </a:spcAft>
          </a:pPr>
          <a:r>
            <a:rPr lang="en-GB" sz="3100" kern="1200" dirty="0" smtClean="0"/>
            <a:t>Most significant change case studies</a:t>
          </a:r>
          <a:endParaRPr lang="en-US" sz="3100" kern="1200" dirty="0"/>
        </a:p>
      </dsp:txBody>
      <dsp:txXfrm>
        <a:off x="3005372" y="5381792"/>
        <a:ext cx="7666079" cy="107618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3AB43-C258-4E4B-9584-02371D5E6A55}"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BD80B-209E-4D3A-8156-5C38EBC01EC6}" type="slidenum">
              <a:rPr lang="en-US" smtClean="0"/>
              <a:t>‹#›</a:t>
            </a:fld>
            <a:endParaRPr lang="en-US"/>
          </a:p>
        </p:txBody>
      </p:sp>
    </p:spTree>
    <p:extLst>
      <p:ext uri="{BB962C8B-B14F-4D97-AF65-F5344CB8AC3E}">
        <p14:creationId xmlns:p14="http://schemas.microsoft.com/office/powerpoint/2010/main" val="154332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D80B-209E-4D3A-8156-5C38EBC01EC6}" type="slidenum">
              <a:rPr lang="en-US" smtClean="0"/>
              <a:t>1</a:t>
            </a:fld>
            <a:endParaRPr lang="en-US"/>
          </a:p>
        </p:txBody>
      </p:sp>
    </p:spTree>
    <p:extLst>
      <p:ext uri="{BB962C8B-B14F-4D97-AF65-F5344CB8AC3E}">
        <p14:creationId xmlns:p14="http://schemas.microsoft.com/office/powerpoint/2010/main" val="120820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BRACED Myanmar works through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model of:</a:t>
            </a:r>
          </a:p>
          <a:p>
            <a:pPr marL="228600" indent="-228600">
              <a:buAutoNum type="arabicPeriod"/>
            </a:pPr>
            <a:r>
              <a:rPr lang="en-US" sz="1200" b="1" kern="1200" dirty="0" smtClean="0">
                <a:solidFill>
                  <a:schemeClr val="tx1"/>
                </a:solidFill>
                <a:effectLst/>
                <a:latin typeface="+mn-lt"/>
                <a:ea typeface="+mn-ea"/>
                <a:cs typeface="+mn-cs"/>
              </a:rPr>
              <a:t>Community action </a:t>
            </a:r>
            <a:r>
              <a:rPr lang="en-US" sz="1200" kern="1200" dirty="0" smtClean="0">
                <a:solidFill>
                  <a:schemeClr val="tx1"/>
                </a:solidFill>
                <a:effectLst/>
                <a:latin typeface="+mn-lt"/>
                <a:ea typeface="+mn-ea"/>
                <a:cs typeface="+mn-cs"/>
              </a:rPr>
              <a:t>activate community bodies</a:t>
            </a:r>
            <a:r>
              <a:rPr lang="en-US" sz="1200" kern="1200" baseline="0" dirty="0" smtClean="0">
                <a:solidFill>
                  <a:schemeClr val="tx1"/>
                </a:solidFill>
                <a:effectLst/>
                <a:latin typeface="+mn-lt"/>
                <a:ea typeface="+mn-ea"/>
                <a:cs typeface="+mn-cs"/>
              </a:rPr>
              <a:t> to better understand and manage disaster climate and environmental  risks, to support more sustainable</a:t>
            </a:r>
            <a:r>
              <a:rPr lang="en-US" sz="1200" kern="1200" dirty="0" smtClean="0">
                <a:solidFill>
                  <a:schemeClr val="tx1"/>
                </a:solidFill>
                <a:effectLst/>
                <a:latin typeface="+mn-lt"/>
                <a:ea typeface="+mn-ea"/>
                <a:cs typeface="+mn-cs"/>
              </a:rPr>
              <a:t>, community-development</a:t>
            </a:r>
            <a:r>
              <a:rPr lang="en-US" sz="1200" kern="1200" baseline="0" dirty="0" smtClean="0">
                <a:solidFill>
                  <a:schemeClr val="tx1"/>
                </a:solidFill>
                <a:effectLst/>
                <a:latin typeface="+mn-lt"/>
                <a:ea typeface="+mn-ea"/>
                <a:cs typeface="+mn-cs"/>
              </a:rPr>
              <a:t>. BRACED empowers communities and especially vulnerable groups to take ownership over resilience planning</a:t>
            </a:r>
          </a:p>
          <a:p>
            <a:pPr marL="228600" indent="-228600">
              <a:buAutoNum type="arabicPeriod"/>
            </a:pPr>
            <a:r>
              <a:rPr lang="en-US" sz="1200" b="1" kern="1200" dirty="0" smtClean="0">
                <a:solidFill>
                  <a:schemeClr val="tx1"/>
                </a:solidFill>
                <a:effectLst/>
                <a:latin typeface="+mn-lt"/>
                <a:ea typeface="+mn-ea"/>
                <a:cs typeface="+mn-cs"/>
              </a:rPr>
              <a:t>Support institutional understanding </a:t>
            </a:r>
            <a:r>
              <a:rPr lang="en-US" sz="1200" b="0" kern="1200" dirty="0" smtClean="0">
                <a:solidFill>
                  <a:schemeClr val="tx1"/>
                </a:solidFill>
                <a:effectLst/>
                <a:latin typeface="+mn-lt"/>
                <a:ea typeface="+mn-ea"/>
                <a:cs typeface="+mn-cs"/>
              </a:rPr>
              <a:t>and management </a:t>
            </a:r>
            <a:r>
              <a:rPr lang="en-US" sz="1200" kern="1200" dirty="0" smtClean="0">
                <a:solidFill>
                  <a:schemeClr val="tx1"/>
                </a:solidFill>
                <a:effectLst/>
                <a:latin typeface="+mn-lt"/>
                <a:ea typeface="+mn-ea"/>
                <a:cs typeface="+mn-cs"/>
              </a:rPr>
              <a:t>of climate risk, to  drive increased responsiveness local institutions mostly township government departments</a:t>
            </a:r>
          </a:p>
          <a:p>
            <a:pPr marL="228600" indent="-228600">
              <a:buAutoNum type="arabicPeriod"/>
            </a:pPr>
            <a:r>
              <a:rPr lang="en-US" sz="1200" b="1" kern="1200" dirty="0" smtClean="0">
                <a:solidFill>
                  <a:schemeClr val="tx1"/>
                </a:solidFill>
                <a:effectLst/>
                <a:latin typeface="+mn-lt"/>
                <a:ea typeface="+mn-ea"/>
                <a:cs typeface="+mn-cs"/>
              </a:rPr>
              <a:t>Advocate for </a:t>
            </a:r>
            <a:r>
              <a:rPr lang="en-US" sz="1200" kern="1200" dirty="0" smtClean="0">
                <a:solidFill>
                  <a:schemeClr val="tx1"/>
                </a:solidFill>
                <a:effectLst/>
                <a:latin typeface="+mn-lt"/>
                <a:ea typeface="+mn-ea"/>
                <a:cs typeface="+mn-cs"/>
              </a:rPr>
              <a:t>scale-up and replication of resilient practices </a:t>
            </a:r>
            <a:r>
              <a:rPr lang="en-US" sz="1200" kern="1200" baseline="0" dirty="0" smtClean="0">
                <a:solidFill>
                  <a:schemeClr val="tx1"/>
                </a:solidFill>
                <a:effectLst/>
                <a:latin typeface="+mn-lt"/>
                <a:ea typeface="+mn-ea"/>
                <a:cs typeface="+mn-cs"/>
              </a:rPr>
              <a:t>through generation of evidence, lessons and learning of good practice on the ground </a:t>
            </a:r>
            <a:r>
              <a:rPr lang="en-GB" dirty="0" smtClean="0">
                <a:solidFill>
                  <a:srgbClr val="000000"/>
                </a:solidFill>
                <a:cs typeface="Arial" pitchFamily="34" charset="0"/>
              </a:rPr>
              <a:t>to inform international, national and local policies and practices.</a:t>
            </a: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EBD80B-209E-4D3A-8156-5C38EBC01EC6}" type="slidenum">
              <a:rPr lang="en-US" smtClean="0"/>
              <a:t>3</a:t>
            </a:fld>
            <a:endParaRPr lang="en-US"/>
          </a:p>
        </p:txBody>
      </p:sp>
    </p:spTree>
    <p:extLst>
      <p:ext uri="{BB962C8B-B14F-4D97-AF65-F5344CB8AC3E}">
        <p14:creationId xmlns:p14="http://schemas.microsoft.com/office/powerpoint/2010/main" val="223196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D80B-209E-4D3A-8156-5C38EBC01EC6}" type="slidenum">
              <a:rPr lang="en-US" smtClean="0"/>
              <a:t>5</a:t>
            </a:fld>
            <a:endParaRPr lang="en-US"/>
          </a:p>
        </p:txBody>
      </p:sp>
    </p:spTree>
    <p:extLst>
      <p:ext uri="{BB962C8B-B14F-4D97-AF65-F5344CB8AC3E}">
        <p14:creationId xmlns:p14="http://schemas.microsoft.com/office/powerpoint/2010/main" val="204314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Zeyar </a:t>
            </a:r>
            <a:r>
              <a:rPr lang="en-US" sz="1200" b="0" i="0" u="none" strike="noStrike" kern="1200" baseline="0" dirty="0" err="1" smtClean="0">
                <a:solidFill>
                  <a:schemeClr val="tx1"/>
                </a:solidFill>
                <a:latin typeface="+mn-lt"/>
                <a:ea typeface="+mn-ea"/>
                <a:cs typeface="+mn-cs"/>
              </a:rPr>
              <a:t>Thiri</a:t>
            </a:r>
            <a:r>
              <a:rPr lang="en-US" sz="1200" b="0" i="0" u="none" strike="noStrike" kern="1200" baseline="0" dirty="0" smtClean="0">
                <a:solidFill>
                  <a:schemeClr val="tx1"/>
                </a:solidFill>
                <a:latin typeface="+mn-lt"/>
                <a:ea typeface="+mn-ea"/>
                <a:cs typeface="+mn-cs"/>
              </a:rPr>
              <a:t> Villagers reported that a single household in the village spends up to 9,000 Burmese Kyats per month (around USD 7) for clean drinking water during the 6 monsoon months every year. The renovation of the water pond is expected to significantly reduce expenditure for drinking water during the next flooding period. </a:t>
            </a:r>
            <a:endParaRPr lang="en-US" dirty="0"/>
          </a:p>
        </p:txBody>
      </p:sp>
      <p:sp>
        <p:nvSpPr>
          <p:cNvPr id="4" name="Slide Number Placeholder 3"/>
          <p:cNvSpPr>
            <a:spLocks noGrp="1"/>
          </p:cNvSpPr>
          <p:nvPr>
            <p:ph type="sldNum" sz="quarter" idx="10"/>
          </p:nvPr>
        </p:nvSpPr>
        <p:spPr/>
        <p:txBody>
          <a:bodyPr/>
          <a:lstStyle/>
          <a:p>
            <a:fld id="{7C5EA005-B9E8-4DB1-B6F7-B0A7AE28000A}" type="slidenum">
              <a:rPr lang="en-US" smtClean="0"/>
              <a:t>7</a:t>
            </a:fld>
            <a:endParaRPr lang="en-US"/>
          </a:p>
        </p:txBody>
      </p:sp>
    </p:spTree>
    <p:extLst>
      <p:ext uri="{BB962C8B-B14F-4D97-AF65-F5344CB8AC3E}">
        <p14:creationId xmlns:p14="http://schemas.microsoft.com/office/powerpoint/2010/main" val="236192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endParaRPr lang="en-US"/>
          </a:p>
        </p:txBody>
      </p:sp>
      <p:sp>
        <p:nvSpPr>
          <p:cNvPr id="4" name="Slide Number Placeholder 3"/>
          <p:cNvSpPr>
            <a:spLocks noGrp="1"/>
          </p:cNvSpPr>
          <p:nvPr>
            <p:ph type="sldNum" sz="quarter" idx="10"/>
          </p:nvPr>
        </p:nvSpPr>
        <p:spPr/>
        <p:txBody>
          <a:bodyPr/>
          <a:lstStyle/>
          <a:p>
            <a:fld id="{26F54566-0238-4705-8C2A-016F4EA69CEC}" type="slidenum">
              <a:rPr lang="en-US" smtClean="0"/>
              <a:pPr/>
              <a:t>9</a:t>
            </a:fld>
            <a:endParaRPr lang="en-US"/>
          </a:p>
        </p:txBody>
      </p:sp>
    </p:spTree>
    <p:extLst>
      <p:ext uri="{BB962C8B-B14F-4D97-AF65-F5344CB8AC3E}">
        <p14:creationId xmlns:p14="http://schemas.microsoft.com/office/powerpoint/2010/main" val="240755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D80B-209E-4D3A-8156-5C38EBC01EC6}" type="slidenum">
              <a:rPr lang="en-US" smtClean="0"/>
              <a:t>13</a:t>
            </a:fld>
            <a:endParaRPr lang="en-US"/>
          </a:p>
        </p:txBody>
      </p:sp>
    </p:spTree>
    <p:extLst>
      <p:ext uri="{BB962C8B-B14F-4D97-AF65-F5344CB8AC3E}">
        <p14:creationId xmlns:p14="http://schemas.microsoft.com/office/powerpoint/2010/main" val="259436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E4EBAF-B10D-4487-AF60-2AAA3959F2B9}" type="slidenum">
              <a:rPr lang="en-US" smtClean="0"/>
              <a:t>28</a:t>
            </a:fld>
            <a:endParaRPr lang="en-US"/>
          </a:p>
        </p:txBody>
      </p:sp>
    </p:spTree>
    <p:extLst>
      <p:ext uri="{BB962C8B-B14F-4D97-AF65-F5344CB8AC3E}">
        <p14:creationId xmlns:p14="http://schemas.microsoft.com/office/powerpoint/2010/main" val="394299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3146F-DE0E-4043-B568-9C27921986D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343477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3146F-DE0E-4043-B568-9C27921986D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252882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3146F-DE0E-4043-B568-9C27921986D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385610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3146F-DE0E-4043-B568-9C27921986D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19206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3146F-DE0E-4043-B568-9C27921986D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308732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3146F-DE0E-4043-B568-9C27921986D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16495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83146F-DE0E-4043-B568-9C27921986D4}"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95007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3146F-DE0E-4043-B568-9C27921986D4}"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229470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3146F-DE0E-4043-B568-9C27921986D4}"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201672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3146F-DE0E-4043-B568-9C27921986D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32851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3146F-DE0E-4043-B568-9C27921986D4}"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A8799-E977-44D7-A569-65F717416706}" type="slidenum">
              <a:rPr lang="en-US" smtClean="0"/>
              <a:t>‹#›</a:t>
            </a:fld>
            <a:endParaRPr lang="en-US"/>
          </a:p>
        </p:txBody>
      </p:sp>
    </p:spTree>
    <p:extLst>
      <p:ext uri="{BB962C8B-B14F-4D97-AF65-F5344CB8AC3E}">
        <p14:creationId xmlns:p14="http://schemas.microsoft.com/office/powerpoint/2010/main" val="136526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3146F-DE0E-4043-B568-9C27921986D4}"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A8799-E977-44D7-A569-65F717416706}" type="slidenum">
              <a:rPr lang="en-US" smtClean="0"/>
              <a:t>‹#›</a:t>
            </a:fld>
            <a:endParaRPr lang="en-US"/>
          </a:p>
        </p:txBody>
      </p:sp>
    </p:spTree>
    <p:extLst>
      <p:ext uri="{BB962C8B-B14F-4D97-AF65-F5344CB8AC3E}">
        <p14:creationId xmlns:p14="http://schemas.microsoft.com/office/powerpoint/2010/main" val="99934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doris_oo@wvi.org" TargetMode="External"/><Relationship Id="rId3" Type="http://schemas.openxmlformats.org/officeDocument/2006/relationships/hyperlink" Target="mailto:Mrachael.mcguin@mm.bbcmediaaction.org" TargetMode="External"/><Relationship Id="rId7" Type="http://schemas.openxmlformats.org/officeDocument/2006/relationships/hyperlink" Target="mailto:ngwemoe@enviromyanmar.net" TargetMode="External"/><Relationship Id="rId2" Type="http://schemas.openxmlformats.org/officeDocument/2006/relationships/hyperlink" Target="mailto:Khinwin.Kyi@actionaid.org" TargetMode="External"/><Relationship Id="rId1" Type="http://schemas.openxmlformats.org/officeDocument/2006/relationships/slideLayout" Target="../slideLayouts/slideLayout2.xml"/><Relationship Id="rId6" Type="http://schemas.openxmlformats.org/officeDocument/2006/relationships/hyperlink" Target="mailto:Khual.Tawna@plan-international.org" TargetMode="External"/><Relationship Id="rId5" Type="http://schemas.openxmlformats.org/officeDocument/2006/relationships/hyperlink" Target="mailto:shashank.unhabitat@gmail.com" TargetMode="External"/><Relationship Id="rId4" Type="http://schemas.openxmlformats.org/officeDocument/2006/relationships/hyperlink" Target="mailto:rachael.mcguin@mm.bbcmediaaction.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6.jpeg"/><Relationship Id="rId7" Type="http://schemas.openxmlformats.org/officeDocument/2006/relationships/diagramLayout" Target="../diagrams/layout1.xm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18.jpeg"/><Relationship Id="rId10" Type="http://schemas.microsoft.com/office/2007/relationships/diagramDrawing" Target="../diagrams/drawing1.xml"/><Relationship Id="rId4" Type="http://schemas.openxmlformats.org/officeDocument/2006/relationships/image" Target="../media/image17.jpe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nvSpPr>
        <p:spPr>
          <a:xfrm>
            <a:off x="958956" y="908641"/>
            <a:ext cx="10274087" cy="3262432"/>
          </a:xfrm>
          <a:prstGeom prst="rect">
            <a:avLst/>
          </a:prstGeom>
        </p:spPr>
        <p:txBody>
          <a:bodyPr wrap="square">
            <a:spAutoFit/>
          </a:bodyPr>
          <a:lstStyle/>
          <a:p>
            <a:pPr algn="ctr"/>
            <a:r>
              <a:rPr lang="en-GB" sz="4000" b="1" dirty="0" smtClean="0">
                <a:solidFill>
                  <a:srgbClr val="7030A0"/>
                </a:solidFill>
              </a:rPr>
              <a:t> BRACED Myanmar Alliance: </a:t>
            </a:r>
          </a:p>
          <a:p>
            <a:pPr algn="ctr"/>
            <a:r>
              <a:rPr lang="en-GB" sz="4000" b="1" dirty="0" smtClean="0">
                <a:solidFill>
                  <a:srgbClr val="7030A0"/>
                </a:solidFill>
              </a:rPr>
              <a:t>‘DRRWG Hand over and De-Brief’</a:t>
            </a:r>
            <a:endParaRPr lang="en-GB" dirty="0" smtClean="0">
              <a:solidFill>
                <a:srgbClr val="7030A0"/>
              </a:solidFill>
            </a:endParaRPr>
          </a:p>
          <a:p>
            <a:pPr algn="ctr"/>
            <a:endParaRPr lang="en-GB" dirty="0" smtClean="0">
              <a:solidFill>
                <a:srgbClr val="7030A0"/>
              </a:solidFill>
            </a:endParaRPr>
          </a:p>
          <a:p>
            <a:pPr algn="ctr"/>
            <a:r>
              <a:rPr lang="en-GB" dirty="0" smtClean="0">
                <a:solidFill>
                  <a:srgbClr val="7030A0"/>
                </a:solidFill>
              </a:rPr>
              <a:t>BRACED Myanmar Alliance</a:t>
            </a:r>
          </a:p>
          <a:p>
            <a:pPr algn="ctr"/>
            <a:r>
              <a:rPr lang="en-US" sz="2400" b="1" dirty="0" smtClean="0">
                <a:solidFill>
                  <a:srgbClr val="7030A0"/>
                </a:solidFill>
              </a:rPr>
              <a:t>Rose Garden Hotel 23</a:t>
            </a:r>
            <a:r>
              <a:rPr lang="en-US" sz="2400" b="1" baseline="30000" dirty="0" smtClean="0">
                <a:solidFill>
                  <a:srgbClr val="7030A0"/>
                </a:solidFill>
              </a:rPr>
              <a:t>rd</a:t>
            </a:r>
            <a:r>
              <a:rPr lang="en-US" sz="2400" b="1" dirty="0" smtClean="0">
                <a:solidFill>
                  <a:srgbClr val="7030A0"/>
                </a:solidFill>
              </a:rPr>
              <a:t> February</a:t>
            </a:r>
            <a:endParaRPr lang="en-US" sz="2400" dirty="0" smtClean="0">
              <a:solidFill>
                <a:srgbClr val="7030A0"/>
              </a:solidFill>
            </a:endParaRPr>
          </a:p>
          <a:p>
            <a:r>
              <a:rPr lang="en-US" b="1" i="1" dirty="0" smtClean="0"/>
              <a:t>    </a:t>
            </a:r>
            <a:endParaRPr lang="en-US" dirty="0"/>
          </a:p>
          <a:p>
            <a:pPr algn="ctr"/>
            <a:endParaRPr lang="en-GB" sz="2400" b="1" dirty="0">
              <a:solidFill>
                <a:schemeClr val="bg1"/>
              </a:solidFill>
            </a:endParaRPr>
          </a:p>
          <a:p>
            <a:pPr algn="ctr"/>
            <a:endParaRPr lang="en-GB" sz="2400" b="1" dirty="0" smtClean="0">
              <a:solidFill>
                <a:schemeClr val="bg1"/>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1656" y="132948"/>
            <a:ext cx="934803" cy="989416"/>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018" y="80252"/>
            <a:ext cx="1131320" cy="1042112"/>
          </a:xfrm>
          <a:prstGeom prst="rect">
            <a:avLst/>
          </a:prstGeom>
        </p:spPr>
      </p:pic>
      <p:grpSp>
        <p:nvGrpSpPr>
          <p:cNvPr id="9" name="Group 20"/>
          <p:cNvGrpSpPr>
            <a:grpSpLocks/>
          </p:cNvGrpSpPr>
          <p:nvPr/>
        </p:nvGrpSpPr>
        <p:grpSpPr bwMode="auto">
          <a:xfrm>
            <a:off x="564926" y="5320991"/>
            <a:ext cx="11390809" cy="1314357"/>
            <a:chOff x="0" y="-417909"/>
            <a:chExt cx="6275884" cy="1103707"/>
          </a:xfrm>
        </p:grpSpPr>
        <p:grpSp>
          <p:nvGrpSpPr>
            <p:cNvPr id="10" name="Group 4"/>
            <p:cNvGrpSpPr>
              <a:grpSpLocks/>
            </p:cNvGrpSpPr>
            <p:nvPr/>
          </p:nvGrpSpPr>
          <p:grpSpPr bwMode="auto">
            <a:xfrm>
              <a:off x="0" y="-417909"/>
              <a:ext cx="2931518" cy="1103707"/>
              <a:chOff x="0" y="-1105414"/>
              <a:chExt cx="7487680" cy="2529497"/>
            </a:xfrm>
          </p:grpSpPr>
          <p:pic>
            <p:nvPicPr>
              <p:cNvPr id="14"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105414"/>
                <a:ext cx="2789660" cy="815617"/>
              </a:xfrm>
              <a:prstGeom prst="rect">
                <a:avLst/>
              </a:prstGeom>
              <a:noFill/>
            </p:spPr>
          </p:pic>
          <p:pic>
            <p:nvPicPr>
              <p:cNvPr id="15"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22447" y="171015"/>
                <a:ext cx="3098800" cy="1253068"/>
              </a:xfrm>
              <a:prstGeom prst="rect">
                <a:avLst/>
              </a:prstGeom>
              <a:noFill/>
            </p:spPr>
          </p:pic>
          <p:pic>
            <p:nvPicPr>
              <p:cNvPr id="16"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86549" y="-938760"/>
                <a:ext cx="1401131" cy="1309790"/>
              </a:xfrm>
              <a:prstGeom prst="rect">
                <a:avLst/>
              </a:prstGeom>
              <a:noFill/>
            </p:spPr>
          </p:pic>
        </p:grpSp>
        <p:grpSp>
          <p:nvGrpSpPr>
            <p:cNvPr id="11" name="Group 17"/>
            <p:cNvGrpSpPr>
              <a:grpSpLocks/>
            </p:cNvGrpSpPr>
            <p:nvPr/>
          </p:nvGrpSpPr>
          <p:grpSpPr bwMode="auto">
            <a:xfrm>
              <a:off x="4202635" y="-280870"/>
              <a:ext cx="2073249" cy="952746"/>
              <a:chOff x="5201813" y="-646950"/>
              <a:chExt cx="5874125" cy="2194569"/>
            </a:xfrm>
          </p:grpSpPr>
          <p:pic>
            <p:nvPicPr>
              <p:cNvPr id="12"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01813" y="-646950"/>
                <a:ext cx="3505222" cy="843434"/>
              </a:xfrm>
              <a:prstGeom prst="rect">
                <a:avLst/>
              </a:prstGeom>
              <a:noFill/>
            </p:spPr>
          </p:pic>
          <p:pic>
            <p:nvPicPr>
              <p:cNvPr id="13"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671414" y="411427"/>
                <a:ext cx="2404524" cy="1136192"/>
              </a:xfrm>
              <a:prstGeom prst="rect">
                <a:avLst/>
              </a:prstGeom>
              <a:noFill/>
            </p:spPr>
          </p:pic>
        </p:grpSp>
      </p:grpSp>
      <p:pic>
        <p:nvPicPr>
          <p:cNvPr id="17" name="Pictur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63927" y="6031362"/>
            <a:ext cx="1750575" cy="666128"/>
          </a:xfrm>
          <a:prstGeom prst="rect">
            <a:avLst/>
          </a:prstGeom>
        </p:spPr>
      </p:pic>
    </p:spTree>
    <p:extLst>
      <p:ext uri="{BB962C8B-B14F-4D97-AF65-F5344CB8AC3E}">
        <p14:creationId xmlns:p14="http://schemas.microsoft.com/office/powerpoint/2010/main" val="144935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37326998"/>
              </p:ext>
            </p:extLst>
          </p:nvPr>
        </p:nvGraphicFramePr>
        <p:xfrm>
          <a:off x="145142" y="188686"/>
          <a:ext cx="11930743" cy="6458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7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890" r="30074"/>
          <a:stretch/>
        </p:blipFill>
        <p:spPr>
          <a:xfrm>
            <a:off x="52268" y="1009159"/>
            <a:ext cx="3069466" cy="4172755"/>
          </a:xfrm>
          <a:prstGeom prst="rect">
            <a:avLst/>
          </a:prstGeom>
        </p:spPr>
      </p:pic>
      <p:pic>
        <p:nvPicPr>
          <p:cNvPr id="6" name="Picture 5"/>
          <p:cNvPicPr>
            <a:picLocks noChangeAspect="1"/>
          </p:cNvPicPr>
          <p:nvPr/>
        </p:nvPicPr>
        <p:blipFill rotWithShape="1">
          <a:blip r:embed="rId3"/>
          <a:srcRect l="30000" r="30074"/>
          <a:stretch/>
        </p:blipFill>
        <p:spPr>
          <a:xfrm>
            <a:off x="6092039" y="2763355"/>
            <a:ext cx="3056169" cy="4094646"/>
          </a:xfrm>
          <a:prstGeom prst="rect">
            <a:avLst/>
          </a:prstGeom>
        </p:spPr>
      </p:pic>
      <p:pic>
        <p:nvPicPr>
          <p:cNvPr id="7" name="Picture 6"/>
          <p:cNvPicPr>
            <a:picLocks noChangeAspect="1"/>
          </p:cNvPicPr>
          <p:nvPr/>
        </p:nvPicPr>
        <p:blipFill rotWithShape="1">
          <a:blip r:embed="rId4"/>
          <a:srcRect l="28456" r="28198"/>
          <a:stretch/>
        </p:blipFill>
        <p:spPr>
          <a:xfrm>
            <a:off x="9148208" y="862884"/>
            <a:ext cx="3077386" cy="4172755"/>
          </a:xfrm>
          <a:prstGeom prst="rect">
            <a:avLst/>
          </a:prstGeom>
        </p:spPr>
      </p:pic>
      <p:pic>
        <p:nvPicPr>
          <p:cNvPr id="9" name="Picture 8"/>
          <p:cNvPicPr>
            <a:picLocks noChangeAspect="1"/>
          </p:cNvPicPr>
          <p:nvPr/>
        </p:nvPicPr>
        <p:blipFill rotWithShape="1">
          <a:blip r:embed="rId5"/>
          <a:srcRect l="30105" r="30176"/>
          <a:stretch/>
        </p:blipFill>
        <p:spPr>
          <a:xfrm>
            <a:off x="3129654" y="2763354"/>
            <a:ext cx="2962385" cy="40946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421" y="5682562"/>
            <a:ext cx="1131320" cy="1042112"/>
          </a:xfrm>
          <a:prstGeom prst="rect">
            <a:avLst/>
          </a:prstGeom>
        </p:spPr>
      </p:pic>
      <p:sp>
        <p:nvSpPr>
          <p:cNvPr id="2" name="TextBox 1"/>
          <p:cNvSpPr txBox="1"/>
          <p:nvPr/>
        </p:nvSpPr>
        <p:spPr>
          <a:xfrm>
            <a:off x="3631842" y="1009159"/>
            <a:ext cx="7611414" cy="584775"/>
          </a:xfrm>
          <a:prstGeom prst="rect">
            <a:avLst/>
          </a:prstGeom>
          <a:noFill/>
        </p:spPr>
        <p:txBody>
          <a:bodyPr wrap="square" rtlCol="0">
            <a:spAutoFit/>
          </a:bodyPr>
          <a:lstStyle/>
          <a:p>
            <a:r>
              <a:rPr lang="en-GB" sz="3200" b="1" dirty="0" smtClean="0">
                <a:solidFill>
                  <a:srgbClr val="7030A0"/>
                </a:solidFill>
              </a:rPr>
              <a:t>BRACED Research and reports</a:t>
            </a:r>
            <a:endParaRPr lang="en-US" sz="3200" b="1" dirty="0">
              <a:solidFill>
                <a:srgbClr val="7030A0"/>
              </a:solidFill>
            </a:endParaRPr>
          </a:p>
        </p:txBody>
      </p:sp>
    </p:spTree>
    <p:extLst>
      <p:ext uri="{BB962C8B-B14F-4D97-AF65-F5344CB8AC3E}">
        <p14:creationId xmlns:p14="http://schemas.microsoft.com/office/powerpoint/2010/main" val="334443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5550061"/>
              </p:ext>
            </p:extLst>
          </p:nvPr>
        </p:nvGraphicFramePr>
        <p:xfrm>
          <a:off x="0" y="13391"/>
          <a:ext cx="12192000" cy="6926895"/>
        </p:xfrm>
        <a:graphic>
          <a:graphicData uri="http://schemas.openxmlformats.org/drawingml/2006/table">
            <a:tbl>
              <a:tblPr firstRow="1" firstCol="1" bandRow="1">
                <a:tableStyleId>{5C22544A-7EE6-4342-B048-85BDC9FD1C3A}</a:tableStyleId>
              </a:tblPr>
              <a:tblGrid>
                <a:gridCol w="1640864"/>
                <a:gridCol w="623365"/>
                <a:gridCol w="522514"/>
                <a:gridCol w="653143"/>
                <a:gridCol w="711200"/>
                <a:gridCol w="783771"/>
                <a:gridCol w="7257143"/>
              </a:tblGrid>
              <a:tr h="733584">
                <a:tc>
                  <a:txBody>
                    <a:bodyPr/>
                    <a:lstStyle/>
                    <a:p>
                      <a:pPr marL="0" marR="0" algn="ctr">
                        <a:spcBef>
                          <a:spcPts val="0"/>
                        </a:spcBef>
                        <a:spcAft>
                          <a:spcPts val="0"/>
                        </a:spcAft>
                      </a:pPr>
                      <a:r>
                        <a:rPr lang="en-US" sz="1600" dirty="0" smtClean="0">
                          <a:effectLst/>
                        </a:rPr>
                        <a:t>Qualitative Evaluation </a:t>
                      </a:r>
                      <a:r>
                        <a:rPr lang="en-US" sz="1600" dirty="0">
                          <a:effectLst/>
                        </a:rPr>
                        <a:t>Criteria</a:t>
                      </a:r>
                      <a:endParaRPr lang="en-US" sz="16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rPr>
                        <a:t>Unsatisfactory</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Poor</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Satisfactory</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Good</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Excellent</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200" dirty="0" smtClean="0">
                          <a:effectLst/>
                          <a:latin typeface="Rockwell" panose="02060603020205020403" pitchFamily="18" charset="0"/>
                          <a:ea typeface="MS Gothic" panose="020B0609070205080204" pitchFamily="49" charset="-128"/>
                          <a:cs typeface="Times New Roman" panose="02020603050405020304" pitchFamily="18" charset="0"/>
                        </a:rPr>
                        <a:t>Explanation</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nchor="ctr"/>
                </a:tc>
              </a:tr>
              <a:tr h="508295">
                <a:tc>
                  <a:txBody>
                    <a:bodyPr/>
                    <a:lstStyle/>
                    <a:p>
                      <a:pPr marL="0" marR="0">
                        <a:spcBef>
                          <a:spcPts val="0"/>
                        </a:spcBef>
                        <a:spcAft>
                          <a:spcPts val="0"/>
                        </a:spcAft>
                      </a:pPr>
                      <a:r>
                        <a:rPr lang="en-US" sz="1200" dirty="0">
                          <a:effectLst/>
                        </a:rPr>
                        <a:t>Relevance</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400" kern="1200" dirty="0" smtClean="0">
                          <a:solidFill>
                            <a:schemeClr val="dk1"/>
                          </a:solidFill>
                          <a:effectLst/>
                          <a:latin typeface="+mn-lt"/>
                          <a:ea typeface="+mn-ea"/>
                          <a:cs typeface="+mn-cs"/>
                        </a:rPr>
                        <a:t>BRACED was in line with </a:t>
                      </a:r>
                      <a:r>
                        <a:rPr lang="en-US" sz="1400" kern="1200" dirty="0" err="1" smtClean="0">
                          <a:solidFill>
                            <a:schemeClr val="dk1"/>
                          </a:solidFill>
                          <a:effectLst/>
                          <a:latin typeface="+mn-lt"/>
                          <a:ea typeface="+mn-ea"/>
                          <a:cs typeface="+mn-cs"/>
                        </a:rPr>
                        <a:t>organisational</a:t>
                      </a:r>
                      <a:r>
                        <a:rPr lang="en-US" sz="1400" kern="1200" dirty="0" smtClean="0">
                          <a:solidFill>
                            <a:schemeClr val="dk1"/>
                          </a:solidFill>
                          <a:effectLst/>
                          <a:latin typeface="+mn-lt"/>
                          <a:ea typeface="+mn-ea"/>
                          <a:cs typeface="+mn-cs"/>
                        </a:rPr>
                        <a:t> strategic plans and was well aligned to the priorities of the target groups</a:t>
                      </a:r>
                      <a:endParaRPr lang="en-US" sz="1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r>
              <a:tr h="936385">
                <a:tc>
                  <a:txBody>
                    <a:bodyPr/>
                    <a:lstStyle/>
                    <a:p>
                      <a:pPr marL="0" marR="0">
                        <a:spcBef>
                          <a:spcPts val="0"/>
                        </a:spcBef>
                        <a:spcAft>
                          <a:spcPts val="0"/>
                        </a:spcAft>
                      </a:pPr>
                      <a:r>
                        <a:rPr lang="en-US" sz="1200" dirty="0">
                          <a:effectLst/>
                        </a:rPr>
                        <a:t>Effectiveness</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The project achieved all of its objectives at output level, but had mixed results at outcome level. </a:t>
                      </a:r>
                    </a:p>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composite resilience scores at household level showed increase in resilience scores in target communities (21% to 26%) verses non-target communities (17% to 20%). This equates to a 24% increase in overall resilience in target communities </a:t>
                      </a:r>
                      <a:endParaRPr lang="en-US" sz="1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r>
              <a:tr h="1281140">
                <a:tc>
                  <a:txBody>
                    <a:bodyPr/>
                    <a:lstStyle/>
                    <a:p>
                      <a:pPr marL="0" marR="0">
                        <a:spcBef>
                          <a:spcPts val="0"/>
                        </a:spcBef>
                        <a:spcAft>
                          <a:spcPts val="0"/>
                        </a:spcAft>
                      </a:pPr>
                      <a:r>
                        <a:rPr lang="en-US" sz="1200" dirty="0">
                          <a:effectLst/>
                        </a:rPr>
                        <a:t>Efficiency</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Cost efficiency the project did well, rationale for awarding a ‘poor’ score centers on the weaknesses in application of best practices in terms of systematic technical supervision of infrastructure. </a:t>
                      </a:r>
                    </a:p>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Significant challenges, both internal and external, which influenced the decisions made included slow start up, high staff turnover internally and within target institutions and huge demands in terms of monitoring and evaluation from the FM</a:t>
                      </a:r>
                      <a:r>
                        <a:rPr lang="en-US" sz="1400" kern="1200" baseline="0" dirty="0" smtClean="0">
                          <a:solidFill>
                            <a:schemeClr val="dk1"/>
                          </a:solidFill>
                          <a:effectLst/>
                          <a:latin typeface="+mn-lt"/>
                          <a:ea typeface="+mn-ea"/>
                          <a:cs typeface="+mn-cs"/>
                        </a:rPr>
                        <a:t> and donor</a:t>
                      </a:r>
                      <a:endParaRPr lang="en-US" sz="1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r>
              <a:tr h="1310938">
                <a:tc>
                  <a:txBody>
                    <a:bodyPr/>
                    <a:lstStyle/>
                    <a:p>
                      <a:pPr marL="0" marR="0">
                        <a:spcBef>
                          <a:spcPts val="0"/>
                        </a:spcBef>
                        <a:spcAft>
                          <a:spcPts val="0"/>
                        </a:spcAft>
                      </a:pPr>
                      <a:r>
                        <a:rPr lang="en-US" sz="1200" dirty="0">
                          <a:effectLst/>
                        </a:rPr>
                        <a:t>Sustainability</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 Sustainability in a 3year project always a challenge. </a:t>
                      </a:r>
                    </a:p>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The CRA process was very good and has resulted in a significant number of proposals being submitted by communities on their own. The inclusion of proposal writing training was commended by</a:t>
                      </a:r>
                      <a:r>
                        <a:rPr lang="en-US" sz="1400" kern="1200" baseline="0" dirty="0" smtClean="0">
                          <a:solidFill>
                            <a:schemeClr val="dk1"/>
                          </a:solidFill>
                          <a:effectLst/>
                          <a:latin typeface="+mn-lt"/>
                          <a:ea typeface="+mn-ea"/>
                          <a:cs typeface="+mn-cs"/>
                        </a:rPr>
                        <a:t> evaluator</a:t>
                      </a:r>
                      <a:r>
                        <a:rPr lang="en-US" sz="1400" kern="1200" dirty="0" smtClean="0">
                          <a:solidFill>
                            <a:schemeClr val="dk1"/>
                          </a:solidFill>
                          <a:effectLst/>
                          <a:latin typeface="+mn-lt"/>
                          <a:ea typeface="+mn-ea"/>
                          <a:cs typeface="+mn-cs"/>
                        </a:rPr>
                        <a:t>. </a:t>
                      </a:r>
                    </a:p>
                    <a:p>
                      <a:pPr marL="171450" marR="0" indent="-171450" algn="just">
                        <a:spcBef>
                          <a:spcPts val="0"/>
                        </a:spcBef>
                        <a:spcAft>
                          <a:spcPts val="0"/>
                        </a:spcAft>
                        <a:buFont typeface="Arial" panose="020B0604020202020204" pitchFamily="34" charset="0"/>
                        <a:buChar char="•"/>
                      </a:pPr>
                      <a:r>
                        <a:rPr lang="en-GB" sz="1400" kern="1200" dirty="0" smtClean="0">
                          <a:solidFill>
                            <a:schemeClr val="dk1"/>
                          </a:solidFill>
                          <a:effectLst/>
                          <a:latin typeface="+mn-lt"/>
                          <a:ea typeface="+mn-ea"/>
                          <a:cs typeface="+mn-cs"/>
                        </a:rPr>
                        <a:t>Institutionalisation: </a:t>
                      </a:r>
                      <a:r>
                        <a:rPr lang="en-US" sz="1400" kern="1200" dirty="0" smtClean="0">
                          <a:solidFill>
                            <a:schemeClr val="dk1"/>
                          </a:solidFill>
                          <a:effectLst/>
                          <a:latin typeface="+mn-lt"/>
                          <a:ea typeface="+mn-ea"/>
                          <a:cs typeface="+mn-cs"/>
                        </a:rPr>
                        <a:t>unlikely that these institutions will continue with interventions in which they see real benefit (such as the Monsoon Forums) without external support in the future</a:t>
                      </a:r>
                      <a:endParaRPr lang="en-US" sz="1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r>
              <a:tr h="1708187">
                <a:tc>
                  <a:txBody>
                    <a:bodyPr/>
                    <a:lstStyle/>
                    <a:p>
                      <a:pPr marL="0" marR="0">
                        <a:spcBef>
                          <a:spcPts val="0"/>
                        </a:spcBef>
                        <a:spcAft>
                          <a:spcPts val="0"/>
                        </a:spcAft>
                      </a:pPr>
                      <a:r>
                        <a:rPr lang="en-US" sz="1200" dirty="0">
                          <a:effectLst/>
                        </a:rPr>
                        <a:t>Impact</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a:effectLst/>
                        </a:rPr>
                        <a:t> </a:t>
                      </a:r>
                      <a:endParaRPr lang="en-US" sz="24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The impact of the project has been good. There is much stronger coordination between township institutions and communities as evidenced by the funding of community priorities through state budgeting structures. </a:t>
                      </a:r>
                    </a:p>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The widespread uptake in accessing weather forecasting information and in the </a:t>
                      </a:r>
                      <a:r>
                        <a:rPr lang="en-US" sz="1400" kern="1200" dirty="0" err="1" smtClean="0">
                          <a:solidFill>
                            <a:schemeClr val="dk1"/>
                          </a:solidFill>
                          <a:effectLst/>
                          <a:latin typeface="+mn-lt"/>
                          <a:ea typeface="+mn-ea"/>
                          <a:cs typeface="+mn-cs"/>
                        </a:rPr>
                        <a:t>institutionalisation</a:t>
                      </a:r>
                      <a:r>
                        <a:rPr lang="en-US" sz="1400" kern="1200" dirty="0" smtClean="0">
                          <a:solidFill>
                            <a:schemeClr val="dk1"/>
                          </a:solidFill>
                          <a:effectLst/>
                          <a:latin typeface="+mn-lt"/>
                          <a:ea typeface="+mn-ea"/>
                          <a:cs typeface="+mn-cs"/>
                        </a:rPr>
                        <a:t> of the Early Warning System will continue to grow and impact on households and institutions at all levels of society. </a:t>
                      </a:r>
                    </a:p>
                    <a:p>
                      <a:pPr marL="171450" marR="0" indent="-171450" algn="just">
                        <a:spcBef>
                          <a:spcPts val="0"/>
                        </a:spcBef>
                        <a:spcAft>
                          <a:spcPts val="0"/>
                        </a:spcAft>
                        <a:buFont typeface="Arial" panose="020B0604020202020204" pitchFamily="34" charset="0"/>
                        <a:buChar char="•"/>
                      </a:pPr>
                      <a:r>
                        <a:rPr lang="en-US" sz="1400" kern="1200" dirty="0" smtClean="0">
                          <a:solidFill>
                            <a:schemeClr val="dk1"/>
                          </a:solidFill>
                          <a:effectLst/>
                          <a:latin typeface="+mn-lt"/>
                          <a:ea typeface="+mn-ea"/>
                          <a:cs typeface="+mn-cs"/>
                        </a:rPr>
                        <a:t>The effect on township level institutions has been good so far, but with the high levels of turnover in the public service it is not clear if this will be sustained into the future</a:t>
                      </a:r>
                      <a:endParaRPr lang="en-US" sz="1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r>
              <a:tr h="448366">
                <a:tc>
                  <a:txBody>
                    <a:bodyPr/>
                    <a:lstStyle/>
                    <a:p>
                      <a:pPr marL="0" marR="0">
                        <a:spcBef>
                          <a:spcPts val="0"/>
                        </a:spcBef>
                        <a:spcAft>
                          <a:spcPts val="0"/>
                        </a:spcAft>
                      </a:pPr>
                      <a:r>
                        <a:rPr lang="en-US" sz="1200" dirty="0">
                          <a:effectLst/>
                        </a:rPr>
                        <a:t>Overall Score</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endParaRPr lang="en-US" sz="120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a:t>
                      </a:r>
                      <a:endParaRPr lang="en-US" sz="24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1200" dirty="0">
                        <a:effectLst/>
                        <a:latin typeface="Rockwell" panose="02060603020205020403" pitchFamily="18" charset="0"/>
                        <a:ea typeface="MS Gothic" panose="020B06090702050802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75292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18131" t="31282" r="28431" b="25180"/>
          <a:stretch/>
        </p:blipFill>
        <p:spPr>
          <a:xfrm>
            <a:off x="0" y="1043189"/>
            <a:ext cx="12156475" cy="5814811"/>
          </a:xfrm>
          <a:prstGeom prst="rect">
            <a:avLst/>
          </a:prstGeom>
        </p:spPr>
      </p:pic>
      <p:sp>
        <p:nvSpPr>
          <p:cNvPr id="5" name="Title 1"/>
          <p:cNvSpPr>
            <a:spLocks noGrp="1"/>
          </p:cNvSpPr>
          <p:nvPr>
            <p:ph type="title"/>
          </p:nvPr>
        </p:nvSpPr>
        <p:spPr>
          <a:xfrm>
            <a:off x="0" y="-92174"/>
            <a:ext cx="12312203" cy="1325563"/>
          </a:xfrm>
        </p:spPr>
        <p:txBody>
          <a:bodyPr>
            <a:normAutofit/>
          </a:bodyPr>
          <a:lstStyle/>
          <a:p>
            <a:r>
              <a:rPr lang="en-US" sz="4000" b="1" dirty="0" smtClean="0">
                <a:solidFill>
                  <a:srgbClr val="7030A0"/>
                </a:solidFill>
              </a:rPr>
              <a:t>Resilience Measurement: Composite Index of resilience</a:t>
            </a:r>
            <a:endParaRPr lang="en-US" sz="4000" dirty="0">
              <a:solidFill>
                <a:srgbClr val="7030A0"/>
              </a:solidFill>
            </a:endParaRPr>
          </a:p>
        </p:txBody>
      </p:sp>
    </p:spTree>
    <p:extLst>
      <p:ext uri="{BB962C8B-B14F-4D97-AF65-F5344CB8AC3E}">
        <p14:creationId xmlns:p14="http://schemas.microsoft.com/office/powerpoint/2010/main" val="4159935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51ECCEA-3EB6-483D-9609-A6B08FE1F606}"/>
              </a:ext>
            </a:extLst>
          </p:cNvPr>
          <p:cNvPicPr/>
          <p:nvPr/>
        </p:nvPicPr>
        <p:blipFill rotWithShape="1">
          <a:blip r:embed="rId2"/>
          <a:srcRect l="58389" t="48568" r="774" b="379"/>
          <a:stretch/>
        </p:blipFill>
        <p:spPr>
          <a:xfrm>
            <a:off x="1600200" y="1257300"/>
            <a:ext cx="6362700" cy="5505450"/>
          </a:xfrm>
          <a:prstGeom prst="rect">
            <a:avLst/>
          </a:prstGeom>
        </p:spPr>
      </p:pic>
      <p:pic>
        <p:nvPicPr>
          <p:cNvPr id="5" name="Picture 4">
            <a:extLst>
              <a:ext uri="{FF2B5EF4-FFF2-40B4-BE49-F238E27FC236}">
                <a16:creationId xmlns:a16="http://schemas.microsoft.com/office/drawing/2014/main" xmlns="" id="{051ECCEA-3EB6-483D-9609-A6B08FE1F606}"/>
              </a:ext>
            </a:extLst>
          </p:cNvPr>
          <p:cNvPicPr/>
          <p:nvPr/>
        </p:nvPicPr>
        <p:blipFill rotWithShape="1">
          <a:blip r:embed="rId2"/>
          <a:srcRect l="-1253" t="38661" r="96984" b="31765"/>
          <a:stretch/>
        </p:blipFill>
        <p:spPr>
          <a:xfrm>
            <a:off x="384607" y="2194994"/>
            <a:ext cx="665269" cy="3189241"/>
          </a:xfrm>
          <a:prstGeom prst="rect">
            <a:avLst/>
          </a:prstGeom>
        </p:spPr>
      </p:pic>
      <p:pic>
        <p:nvPicPr>
          <p:cNvPr id="6" name="Picture 5">
            <a:extLst>
              <a:ext uri="{FF2B5EF4-FFF2-40B4-BE49-F238E27FC236}">
                <a16:creationId xmlns:a16="http://schemas.microsoft.com/office/drawing/2014/main" xmlns="" id="{051ECCEA-3EB6-483D-9609-A6B08FE1F606}"/>
              </a:ext>
            </a:extLst>
          </p:cNvPr>
          <p:cNvPicPr/>
          <p:nvPr/>
        </p:nvPicPr>
        <p:blipFill rotWithShape="1">
          <a:blip r:embed="rId2"/>
          <a:srcRect l="2632" t="59451" r="94421" b="7078"/>
          <a:stretch/>
        </p:blipFill>
        <p:spPr>
          <a:xfrm>
            <a:off x="1215605" y="2474929"/>
            <a:ext cx="459149" cy="3609423"/>
          </a:xfrm>
          <a:prstGeom prst="rect">
            <a:avLst/>
          </a:prstGeom>
        </p:spPr>
      </p:pic>
      <p:sp>
        <p:nvSpPr>
          <p:cNvPr id="7" name="Title 5"/>
          <p:cNvSpPr txBox="1">
            <a:spLocks/>
          </p:cNvSpPr>
          <p:nvPr/>
        </p:nvSpPr>
        <p:spPr>
          <a:xfrm>
            <a:off x="5697397" y="4434279"/>
            <a:ext cx="6494603" cy="15848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Headline findings - The overall KPI resilience measure increased significantly more (p&lt;0.001) in treatment sites relative to control sites</a:t>
            </a:r>
            <a:r>
              <a:rPr lang="en-GB" sz="2800" dirty="0" smtClean="0"/>
              <a:t/>
            </a:r>
            <a:br>
              <a:rPr lang="en-GB" sz="2800" dirty="0" smtClean="0"/>
            </a:br>
            <a:endParaRPr lang="en-GB" sz="2800" b="1" dirty="0">
              <a:solidFill>
                <a:srgbClr val="7030A0"/>
              </a:solidFill>
            </a:endParaRPr>
          </a:p>
        </p:txBody>
      </p:sp>
      <p:sp>
        <p:nvSpPr>
          <p:cNvPr id="8" name="Content Placeholder 9">
            <a:extLst>
              <a:ext uri="{FF2B5EF4-FFF2-40B4-BE49-F238E27FC236}">
                <a16:creationId xmlns:a16="http://schemas.microsoft.com/office/drawing/2014/main" xmlns="" id="{837FA8F4-862D-4937-8A7A-95981F5E046B}"/>
              </a:ext>
            </a:extLst>
          </p:cNvPr>
          <p:cNvSpPr txBox="1">
            <a:spLocks/>
          </p:cNvSpPr>
          <p:nvPr/>
        </p:nvSpPr>
        <p:spPr>
          <a:xfrm>
            <a:off x="5703091" y="2831779"/>
            <a:ext cx="6488909" cy="12031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dirty="0" smtClean="0"/>
              <a:t>Treatment communities had higher average resilience scores at baseline across all of the KPI domains and within nearly all of the townships. </a:t>
            </a:r>
            <a:endParaRPr lang="en-GB" sz="2400" dirty="0"/>
          </a:p>
        </p:txBody>
      </p:sp>
      <p:sp>
        <p:nvSpPr>
          <p:cNvPr id="2" name="TextBox 1"/>
          <p:cNvSpPr txBox="1"/>
          <p:nvPr/>
        </p:nvSpPr>
        <p:spPr>
          <a:xfrm>
            <a:off x="0" y="0"/>
            <a:ext cx="12192000" cy="769441"/>
          </a:xfrm>
          <a:prstGeom prst="rect">
            <a:avLst/>
          </a:prstGeom>
          <a:noFill/>
        </p:spPr>
        <p:txBody>
          <a:bodyPr wrap="square" rtlCol="0">
            <a:spAutoFit/>
          </a:bodyPr>
          <a:lstStyle/>
          <a:p>
            <a:r>
              <a:rPr lang="en-US" sz="4400" b="1" dirty="0">
                <a:solidFill>
                  <a:srgbClr val="7030A0"/>
                </a:solidFill>
                <a:latin typeface="+mj-lt"/>
                <a:ea typeface="+mj-ea"/>
                <a:cs typeface="+mj-cs"/>
              </a:rPr>
              <a:t>Overall Changes in Composite Index of Resilience </a:t>
            </a:r>
          </a:p>
        </p:txBody>
      </p:sp>
    </p:spTree>
    <p:extLst>
      <p:ext uri="{BB962C8B-B14F-4D97-AF65-F5344CB8AC3E}">
        <p14:creationId xmlns:p14="http://schemas.microsoft.com/office/powerpoint/2010/main" val="485550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0143108"/>
              </p:ext>
            </p:extLst>
          </p:nvPr>
        </p:nvGraphicFramePr>
        <p:xfrm>
          <a:off x="0" y="1009651"/>
          <a:ext cx="12192000" cy="6150003"/>
        </p:xfrm>
        <a:graphic>
          <a:graphicData uri="http://schemas.openxmlformats.org/drawingml/2006/table">
            <a:tbl>
              <a:tblPr firstRow="1" bandRow="1">
                <a:tableStyleId>{5C22544A-7EE6-4342-B048-85BDC9FD1C3A}</a:tableStyleId>
              </a:tblPr>
              <a:tblGrid>
                <a:gridCol w="2413396"/>
                <a:gridCol w="9778604"/>
              </a:tblGrid>
              <a:tr h="838199">
                <a:tc>
                  <a:txBody>
                    <a:bodyPr/>
                    <a:lstStyle/>
                    <a:p>
                      <a:pPr marL="0" marR="0" algn="l">
                        <a:lnSpc>
                          <a:spcPct val="107000"/>
                        </a:lnSpc>
                        <a:spcBef>
                          <a:spcPts val="0"/>
                        </a:spcBef>
                        <a:spcAft>
                          <a:spcPts val="800"/>
                        </a:spcAft>
                      </a:pPr>
                      <a:r>
                        <a:rPr lang="en-GB" sz="2400" dirty="0" smtClean="0">
                          <a:effectLst/>
                        </a:rPr>
                        <a:t>Dimensions </a:t>
                      </a:r>
                      <a:r>
                        <a:rPr lang="en-GB" sz="2400" dirty="0">
                          <a:effectLst/>
                        </a:rPr>
                        <a:t>of </a:t>
                      </a:r>
                      <a:r>
                        <a:rPr lang="en-GB" sz="2400" dirty="0" smtClean="0">
                          <a:effectLst/>
                        </a:rPr>
                        <a:t>Resilience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GB" sz="2400" dirty="0">
                          <a:effectLst/>
                        </a:rPr>
                        <a:t> </a:t>
                      </a:r>
                      <a:r>
                        <a:rPr lang="en-GB" sz="2400" dirty="0" smtClean="0">
                          <a:effectLst/>
                        </a:rPr>
                        <a:t>Explanations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1111895">
                <a:tc>
                  <a:txBody>
                    <a:bodyPr/>
                    <a:lstStyle/>
                    <a:p>
                      <a:pPr marL="0" marR="0" algn="l">
                        <a:lnSpc>
                          <a:spcPct val="107000"/>
                        </a:lnSpc>
                        <a:spcBef>
                          <a:spcPts val="0"/>
                        </a:spcBef>
                        <a:spcAft>
                          <a:spcPts val="800"/>
                        </a:spcAft>
                      </a:pPr>
                      <a:r>
                        <a:rPr lang="en-GB" sz="1800">
                          <a:effectLst/>
                        </a:rPr>
                        <a:t>Communication, Access and use of information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US" sz="1800" dirty="0">
                          <a:effectLst/>
                        </a:rPr>
                        <a:t>Reflecting the improvement of weather and risk information dissemination across the country with help of various agencies including BRACED and awareness raised among people on use of those information – more people are accessing and using weather and risk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1000254">
                <a:tc>
                  <a:txBody>
                    <a:bodyPr/>
                    <a:lstStyle/>
                    <a:p>
                      <a:pPr marL="0" marR="0" algn="l">
                        <a:lnSpc>
                          <a:spcPct val="107000"/>
                        </a:lnSpc>
                        <a:spcBef>
                          <a:spcPts val="0"/>
                        </a:spcBef>
                        <a:spcAft>
                          <a:spcPts val="800"/>
                        </a:spcAft>
                      </a:pPr>
                      <a:r>
                        <a:rPr lang="en-GB" sz="1800">
                          <a:effectLst/>
                        </a:rPr>
                        <a:t>Decision making and planning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GB" sz="1800" dirty="0">
                          <a:effectLst/>
                        </a:rPr>
                        <a:t>Reflecting greater involvement of women and children in community/community resilience planning – success of the community action planning model – but sustainable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1741142">
                <a:tc>
                  <a:txBody>
                    <a:bodyPr/>
                    <a:lstStyle/>
                    <a:p>
                      <a:pPr marL="0" marR="0" algn="l">
                        <a:lnSpc>
                          <a:spcPct val="107000"/>
                        </a:lnSpc>
                        <a:spcBef>
                          <a:spcPts val="0"/>
                        </a:spcBef>
                        <a:spcAft>
                          <a:spcPts val="800"/>
                        </a:spcAft>
                      </a:pPr>
                      <a:r>
                        <a:rPr lang="en-GB" sz="1800">
                          <a:effectLst/>
                        </a:rPr>
                        <a:t>Preparedness and coping mechanisms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GB" sz="1800" dirty="0">
                          <a:effectLst/>
                        </a:rPr>
                        <a:t>Reflecting modest increases in treatment group access to plans, drill practice and being better prepared to cope with the last severe shock relative to a modest decline for the control group.  Project community planning model has been able to secure increased engagement and action in this area from some Township administrations as well as modest increases in household preparedness – despite planning mandate &amp; budget lying at higher levels.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1422571">
                <a:tc>
                  <a:txBody>
                    <a:bodyPr/>
                    <a:lstStyle/>
                    <a:p>
                      <a:pPr marL="0" marR="0" algn="l">
                        <a:lnSpc>
                          <a:spcPct val="107000"/>
                        </a:lnSpc>
                        <a:spcBef>
                          <a:spcPts val="0"/>
                        </a:spcBef>
                        <a:spcAft>
                          <a:spcPts val="800"/>
                        </a:spcAft>
                      </a:pPr>
                      <a:r>
                        <a:rPr lang="en-GB" sz="1800" dirty="0">
                          <a:effectLst/>
                        </a:rPr>
                        <a:t>Resilience system and livelihoods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l">
                        <a:lnSpc>
                          <a:spcPct val="107000"/>
                        </a:lnSpc>
                        <a:spcBef>
                          <a:spcPts val="0"/>
                        </a:spcBef>
                        <a:spcAft>
                          <a:spcPts val="800"/>
                        </a:spcAft>
                      </a:pPr>
                      <a:r>
                        <a:rPr lang="en-GB" sz="1800" dirty="0">
                          <a:effectLst/>
                        </a:rPr>
                        <a:t>Reflecting a decline for both treatment and control but a greater fall for control groups. Qualitative research indicates that when people were asked about access to basic services in the event of a future shock, they typically referred to massive shocks such as cyclone </a:t>
                      </a:r>
                      <a:r>
                        <a:rPr lang="en-GB" sz="1800" dirty="0" err="1">
                          <a:effectLst/>
                        </a:rPr>
                        <a:t>Nargis</a:t>
                      </a:r>
                      <a:r>
                        <a:rPr lang="en-GB" sz="1800" dirty="0">
                          <a:effectLst/>
                        </a:rPr>
                        <a:t> – beyond scope of BRACED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sp>
        <p:nvSpPr>
          <p:cNvPr id="3" name="TextBox 2"/>
          <p:cNvSpPr txBox="1"/>
          <p:nvPr/>
        </p:nvSpPr>
        <p:spPr>
          <a:xfrm>
            <a:off x="0" y="0"/>
            <a:ext cx="12192000" cy="769441"/>
          </a:xfrm>
          <a:prstGeom prst="rect">
            <a:avLst/>
          </a:prstGeom>
          <a:noFill/>
        </p:spPr>
        <p:txBody>
          <a:bodyPr wrap="square" rtlCol="0">
            <a:spAutoFit/>
          </a:bodyPr>
          <a:lstStyle/>
          <a:p>
            <a:r>
              <a:rPr lang="en-US" sz="4400" b="1" dirty="0" smtClean="0">
                <a:solidFill>
                  <a:srgbClr val="7030A0"/>
                </a:solidFill>
                <a:latin typeface="+mj-lt"/>
                <a:ea typeface="+mj-ea"/>
                <a:cs typeface="+mj-cs"/>
              </a:rPr>
              <a:t>Dimension of Resilience that have improved </a:t>
            </a:r>
            <a:endParaRPr lang="en-US" sz="4400" b="1" dirty="0">
              <a:solidFill>
                <a:srgbClr val="7030A0"/>
              </a:solidFill>
              <a:latin typeface="+mj-lt"/>
              <a:ea typeface="+mj-ea"/>
              <a:cs typeface="+mj-cs"/>
            </a:endParaRPr>
          </a:p>
        </p:txBody>
      </p:sp>
    </p:spTree>
    <p:extLst>
      <p:ext uri="{BB962C8B-B14F-4D97-AF65-F5344CB8AC3E}">
        <p14:creationId xmlns:p14="http://schemas.microsoft.com/office/powerpoint/2010/main" val="1838738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 y="-19050"/>
            <a:ext cx="12214313" cy="1030406"/>
          </a:xfrm>
        </p:spPr>
        <p:txBody>
          <a:bodyPr>
            <a:normAutofit/>
          </a:bodyPr>
          <a:lstStyle/>
          <a:p>
            <a:r>
              <a:rPr lang="en-GB" sz="4000" b="1" dirty="0">
                <a:solidFill>
                  <a:srgbClr val="7030A0"/>
                </a:solidFill>
              </a:rPr>
              <a:t>What types of </a:t>
            </a:r>
            <a:r>
              <a:rPr lang="en-GB" sz="4000" b="1" dirty="0" smtClean="0">
                <a:solidFill>
                  <a:srgbClr val="7030A0"/>
                </a:solidFill>
              </a:rPr>
              <a:t>Interventions </a:t>
            </a:r>
            <a:r>
              <a:rPr lang="en-GB" sz="4000" b="1" dirty="0">
                <a:solidFill>
                  <a:srgbClr val="7030A0"/>
                </a:solidFill>
              </a:rPr>
              <a:t>have the </a:t>
            </a:r>
            <a:r>
              <a:rPr lang="en-GB" sz="4000" b="1" dirty="0" smtClean="0">
                <a:solidFill>
                  <a:srgbClr val="7030A0"/>
                </a:solidFill>
              </a:rPr>
              <a:t>Most </a:t>
            </a:r>
            <a:r>
              <a:rPr lang="en-GB" sz="4000" b="1" dirty="0">
                <a:solidFill>
                  <a:srgbClr val="7030A0"/>
                </a:solidFill>
              </a:rPr>
              <a:t>E</a:t>
            </a:r>
            <a:r>
              <a:rPr lang="en-GB" sz="4000" b="1" dirty="0" smtClean="0">
                <a:solidFill>
                  <a:srgbClr val="7030A0"/>
                </a:solidFill>
              </a:rPr>
              <a:t>ffect</a:t>
            </a:r>
            <a:r>
              <a:rPr lang="en-GB" sz="4000" b="1" dirty="0">
                <a:solidFill>
                  <a:srgbClr val="7030A0"/>
                </a:solidFill>
              </a:rPr>
              <a:t>?</a:t>
            </a:r>
          </a:p>
        </p:txBody>
      </p:sp>
      <p:sp>
        <p:nvSpPr>
          <p:cNvPr id="5" name="Slide Number Placeholder 4"/>
          <p:cNvSpPr>
            <a:spLocks noGrp="1"/>
          </p:cNvSpPr>
          <p:nvPr>
            <p:ph type="sldNum" sz="quarter" idx="12"/>
          </p:nvPr>
        </p:nvSpPr>
        <p:spPr/>
        <p:txBody>
          <a:bodyPr/>
          <a:lstStyle/>
          <a:p>
            <a:fld id="{8308A619-4E6E-AD45-96BD-6382B1C96738}" type="slidenum">
              <a:rPr lang="en-US" smtClean="0"/>
              <a:t>16</a:t>
            </a:fld>
            <a:endParaRPr lang="en-US" dirty="0"/>
          </a:p>
        </p:txBody>
      </p:sp>
      <p:sp>
        <p:nvSpPr>
          <p:cNvPr id="10" name="Content Placeholder 9">
            <a:extLst>
              <a:ext uri="{FF2B5EF4-FFF2-40B4-BE49-F238E27FC236}">
                <a16:creationId xmlns:a16="http://schemas.microsoft.com/office/drawing/2014/main" xmlns="" id="{837FA8F4-862D-4937-8A7A-95981F5E046B}"/>
              </a:ext>
            </a:extLst>
          </p:cNvPr>
          <p:cNvSpPr>
            <a:spLocks noGrp="1"/>
          </p:cNvSpPr>
          <p:nvPr>
            <p:ph idx="1"/>
          </p:nvPr>
        </p:nvSpPr>
        <p:spPr>
          <a:xfrm>
            <a:off x="1886183" y="1030406"/>
            <a:ext cx="8401109" cy="5405930"/>
          </a:xfrm>
        </p:spPr>
        <p:txBody>
          <a:bodyPr/>
          <a:lstStyle/>
          <a:p>
            <a:pPr indent="0">
              <a:lnSpc>
                <a:spcPct val="100000"/>
              </a:lnSpc>
            </a:pPr>
            <a:r>
              <a:rPr lang="en-GB" sz="1968" dirty="0"/>
              <a:t> </a:t>
            </a:r>
          </a:p>
          <a:p>
            <a:pPr marL="114502" indent="-241024">
              <a:lnSpc>
                <a:spcPct val="100000"/>
              </a:lnSpc>
            </a:pPr>
            <a:endParaRPr lang="en-GB" sz="1968" dirty="0"/>
          </a:p>
          <a:p>
            <a:pPr marL="114502" indent="-241024"/>
            <a:endParaRPr lang="en-GB" sz="1968" dirty="0"/>
          </a:p>
        </p:txBody>
      </p:sp>
      <p:pic>
        <p:nvPicPr>
          <p:cNvPr id="7" name="Picture 6">
            <a:extLst>
              <a:ext uri="{FF2B5EF4-FFF2-40B4-BE49-F238E27FC236}">
                <a16:creationId xmlns:a16="http://schemas.microsoft.com/office/drawing/2014/main" xmlns="" id="{6FA8173A-5A0F-4DCF-B744-63438BD3C4E2}"/>
              </a:ext>
            </a:extLst>
          </p:cNvPr>
          <p:cNvPicPr/>
          <p:nvPr/>
        </p:nvPicPr>
        <p:blipFill>
          <a:blip r:embed="rId2"/>
          <a:stretch>
            <a:fillRect/>
          </a:stretch>
        </p:blipFill>
        <p:spPr>
          <a:xfrm>
            <a:off x="193453" y="936145"/>
            <a:ext cx="7350639" cy="5594452"/>
          </a:xfrm>
          <a:prstGeom prst="rect">
            <a:avLst/>
          </a:prstGeom>
        </p:spPr>
      </p:pic>
      <p:sp>
        <p:nvSpPr>
          <p:cNvPr id="8" name="Content Placeholder 9">
            <a:extLst>
              <a:ext uri="{FF2B5EF4-FFF2-40B4-BE49-F238E27FC236}">
                <a16:creationId xmlns:a16="http://schemas.microsoft.com/office/drawing/2014/main" xmlns="" id="{837FA8F4-862D-4937-8A7A-95981F5E046B}"/>
              </a:ext>
            </a:extLst>
          </p:cNvPr>
          <p:cNvSpPr txBox="1">
            <a:spLocks/>
          </p:cNvSpPr>
          <p:nvPr/>
        </p:nvSpPr>
        <p:spPr>
          <a:xfrm>
            <a:off x="7575811" y="1077537"/>
            <a:ext cx="4638502" cy="5405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buFont typeface="Arial" panose="020B0604020202020204" pitchFamily="34" charset="0"/>
              <a:buNone/>
            </a:pPr>
            <a:r>
              <a:rPr lang="en-GB" sz="1968" dirty="0" smtClean="0"/>
              <a:t>Need to investigate multi-collinearity before reporting impact by intervention type…  at this stage we can say:</a:t>
            </a:r>
          </a:p>
          <a:p>
            <a:pPr indent="0">
              <a:lnSpc>
                <a:spcPct val="100000"/>
              </a:lnSpc>
              <a:buFont typeface="Arial" panose="020B0604020202020204" pitchFamily="34" charset="0"/>
              <a:buNone/>
            </a:pPr>
            <a:endParaRPr lang="en-GB" sz="1968" dirty="0" smtClean="0"/>
          </a:p>
          <a:p>
            <a:pPr>
              <a:lnSpc>
                <a:spcPct val="100000"/>
              </a:lnSpc>
              <a:buFont typeface="Wingdings" panose="05000000000000000000" pitchFamily="2" charset="2"/>
              <a:buChar char="Ø"/>
            </a:pPr>
            <a:r>
              <a:rPr lang="en-GB" sz="1968" dirty="0" smtClean="0"/>
              <a:t>The more BRACED interventions received, the greater the increase in resilience (measured by KPI).   KPI increase highest for 4+ interventions</a:t>
            </a:r>
          </a:p>
          <a:p>
            <a:pPr>
              <a:lnSpc>
                <a:spcPct val="100000"/>
              </a:lnSpc>
              <a:buFont typeface="Wingdings" panose="05000000000000000000" pitchFamily="2" charset="2"/>
              <a:buChar char="Ø"/>
            </a:pPr>
            <a:r>
              <a:rPr lang="en-GB" sz="1968" dirty="0" smtClean="0"/>
              <a:t>Programme impact on KPI increases with the intensity of interventions received. But, – low intensity - those who are in the target area for the project but do not identify receiving any interventions, report declining resilience relative to the control group (p&lt;0.05)</a:t>
            </a:r>
          </a:p>
          <a:p>
            <a:pPr marL="321366" indent="-321366">
              <a:lnSpc>
                <a:spcPct val="100000"/>
              </a:lnSpc>
            </a:pPr>
            <a:endParaRPr lang="en-GB" sz="1968" dirty="0"/>
          </a:p>
        </p:txBody>
      </p:sp>
    </p:spTree>
    <p:extLst>
      <p:ext uri="{BB962C8B-B14F-4D97-AF65-F5344CB8AC3E}">
        <p14:creationId xmlns:p14="http://schemas.microsoft.com/office/powerpoint/2010/main" val="2375826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0" y="41735"/>
            <a:ext cx="12192000" cy="853532"/>
          </a:xfrm>
        </p:spPr>
        <p:txBody>
          <a:bodyPr/>
          <a:lstStyle/>
          <a:p>
            <a:r>
              <a:rPr lang="en-GB" sz="4000" b="1" dirty="0">
                <a:solidFill>
                  <a:srgbClr val="7030A0"/>
                </a:solidFill>
              </a:rPr>
              <a:t>Why did </a:t>
            </a:r>
            <a:r>
              <a:rPr lang="en-GB" sz="4000" b="1" dirty="0" smtClean="0">
                <a:solidFill>
                  <a:srgbClr val="7030A0"/>
                </a:solidFill>
              </a:rPr>
              <a:t>Low </a:t>
            </a:r>
            <a:r>
              <a:rPr lang="en-GB" sz="4000" b="1" dirty="0">
                <a:solidFill>
                  <a:srgbClr val="7030A0"/>
                </a:solidFill>
              </a:rPr>
              <a:t>I</a:t>
            </a:r>
            <a:r>
              <a:rPr lang="en-GB" sz="4000" b="1" dirty="0" smtClean="0">
                <a:solidFill>
                  <a:srgbClr val="7030A0"/>
                </a:solidFill>
              </a:rPr>
              <a:t>ntensity </a:t>
            </a:r>
            <a:r>
              <a:rPr lang="en-GB" sz="4000" b="1" dirty="0">
                <a:solidFill>
                  <a:srgbClr val="7030A0"/>
                </a:solidFill>
              </a:rPr>
              <a:t>H</a:t>
            </a:r>
            <a:r>
              <a:rPr lang="en-GB" sz="4000" b="1" dirty="0" smtClean="0">
                <a:solidFill>
                  <a:srgbClr val="7030A0"/>
                </a:solidFill>
              </a:rPr>
              <a:t>ouseholds </a:t>
            </a:r>
            <a:r>
              <a:rPr lang="en-GB" sz="4000" b="1" dirty="0">
                <a:solidFill>
                  <a:srgbClr val="7030A0"/>
                </a:solidFill>
              </a:rPr>
              <a:t>do so </a:t>
            </a:r>
            <a:r>
              <a:rPr lang="en-GB" sz="4000" b="1" dirty="0" smtClean="0">
                <a:solidFill>
                  <a:srgbClr val="7030A0"/>
                </a:solidFill>
              </a:rPr>
              <a:t>Badly</a:t>
            </a:r>
            <a:r>
              <a:rPr lang="en-GB" sz="4000" b="1" dirty="0">
                <a:solidFill>
                  <a:srgbClr val="7030A0"/>
                </a:solidFill>
              </a:rPr>
              <a:t>?</a:t>
            </a:r>
          </a:p>
        </p:txBody>
      </p:sp>
      <p:sp>
        <p:nvSpPr>
          <p:cNvPr id="5" name="Slide Number Placeholder 4"/>
          <p:cNvSpPr>
            <a:spLocks noGrp="1"/>
          </p:cNvSpPr>
          <p:nvPr>
            <p:ph type="sldNum" sz="quarter" idx="12"/>
          </p:nvPr>
        </p:nvSpPr>
        <p:spPr/>
        <p:txBody>
          <a:bodyPr/>
          <a:lstStyle/>
          <a:p>
            <a:fld id="{8308A619-4E6E-AD45-96BD-6382B1C96738}" type="slidenum">
              <a:rPr lang="en-US" smtClean="0"/>
              <a:t>17</a:t>
            </a:fld>
            <a:endParaRPr lang="en-US"/>
          </a:p>
        </p:txBody>
      </p:sp>
      <p:sp>
        <p:nvSpPr>
          <p:cNvPr id="10" name="Content Placeholder 9">
            <a:extLst>
              <a:ext uri="{FF2B5EF4-FFF2-40B4-BE49-F238E27FC236}">
                <a16:creationId xmlns:a16="http://schemas.microsoft.com/office/drawing/2014/main" xmlns="" id="{837FA8F4-862D-4937-8A7A-95981F5E046B}"/>
              </a:ext>
            </a:extLst>
          </p:cNvPr>
          <p:cNvSpPr>
            <a:spLocks noGrp="1"/>
          </p:cNvSpPr>
          <p:nvPr>
            <p:ph idx="1"/>
          </p:nvPr>
        </p:nvSpPr>
        <p:spPr>
          <a:xfrm>
            <a:off x="448887" y="1180406"/>
            <a:ext cx="10904913" cy="5677594"/>
          </a:xfrm>
        </p:spPr>
        <p:txBody>
          <a:bodyPr/>
          <a:lstStyle/>
          <a:p>
            <a:pPr indent="0">
              <a:lnSpc>
                <a:spcPct val="100000"/>
              </a:lnSpc>
            </a:pPr>
            <a:r>
              <a:rPr lang="en-GB" sz="2400" dirty="0"/>
              <a:t>Decline relative to control is true for overall KPI, but mainly reflects the very poor relative performance of low intensity households in terms of improved safety nets:</a:t>
            </a:r>
          </a:p>
          <a:p>
            <a:pPr indent="0">
              <a:lnSpc>
                <a:spcPct val="100000"/>
              </a:lnSpc>
            </a:pPr>
            <a:endParaRPr lang="en-GB" sz="1968" dirty="0"/>
          </a:p>
          <a:p>
            <a:pPr indent="0">
              <a:lnSpc>
                <a:spcPct val="100000"/>
              </a:lnSpc>
            </a:pPr>
            <a:endParaRPr lang="en-GB" sz="1968" dirty="0"/>
          </a:p>
          <a:p>
            <a:pPr marL="114502" indent="-241024"/>
            <a:endParaRPr lang="en-GB" sz="1968" dirty="0"/>
          </a:p>
        </p:txBody>
      </p:sp>
      <p:pic>
        <p:nvPicPr>
          <p:cNvPr id="8" name="Picture 7">
            <a:extLst>
              <a:ext uri="{FF2B5EF4-FFF2-40B4-BE49-F238E27FC236}">
                <a16:creationId xmlns:a16="http://schemas.microsoft.com/office/drawing/2014/main" xmlns="" id="{3F8E5CBE-EDFD-4235-8D6D-30B8CB5BC835}"/>
              </a:ext>
            </a:extLst>
          </p:cNvPr>
          <p:cNvPicPr/>
          <p:nvPr/>
        </p:nvPicPr>
        <p:blipFill>
          <a:blip r:embed="rId2"/>
          <a:stretch>
            <a:fillRect/>
          </a:stretch>
        </p:blipFill>
        <p:spPr>
          <a:xfrm>
            <a:off x="1413165" y="1937239"/>
            <a:ext cx="9110748" cy="4824987"/>
          </a:xfrm>
          <a:prstGeom prst="rect">
            <a:avLst/>
          </a:prstGeom>
        </p:spPr>
      </p:pic>
    </p:spTree>
    <p:extLst>
      <p:ext uri="{BB962C8B-B14F-4D97-AF65-F5344CB8AC3E}">
        <p14:creationId xmlns:p14="http://schemas.microsoft.com/office/powerpoint/2010/main" val="3586322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8765641" cy="6710082"/>
          </a:xfrm>
          <a:prstGeom prst="rect">
            <a:avLst/>
          </a:prstGeom>
        </p:spPr>
      </p:pic>
      <p:graphicFrame>
        <p:nvGraphicFramePr>
          <p:cNvPr id="5" name="Table 4"/>
          <p:cNvGraphicFramePr>
            <a:graphicFrameLocks noGrp="1"/>
          </p:cNvGraphicFramePr>
          <p:nvPr>
            <p:extLst/>
          </p:nvPr>
        </p:nvGraphicFramePr>
        <p:xfrm>
          <a:off x="7458634" y="589015"/>
          <a:ext cx="4679577" cy="2511113"/>
        </p:xfrm>
        <a:graphic>
          <a:graphicData uri="http://schemas.openxmlformats.org/drawingml/2006/table">
            <a:tbl>
              <a:tblPr firstRow="1" firstCol="1" lastRow="1" lastCol="1">
                <a:tableStyleId>{2D5ABB26-0587-4C30-8999-92F81FD0307C}</a:tableStyleId>
              </a:tblPr>
              <a:tblGrid>
                <a:gridCol w="1335742"/>
                <a:gridCol w="833717"/>
                <a:gridCol w="766483"/>
                <a:gridCol w="860612"/>
                <a:gridCol w="883023"/>
              </a:tblGrid>
              <a:tr h="143267">
                <a:tc rowSpan="2">
                  <a:txBody>
                    <a:bodyPr/>
                    <a:lstStyle/>
                    <a:p>
                      <a:pPr marL="0" marR="0" algn="ctr">
                        <a:lnSpc>
                          <a:spcPct val="107000"/>
                        </a:lnSpc>
                        <a:spcBef>
                          <a:spcPts val="0"/>
                        </a:spcBef>
                        <a:spcAft>
                          <a:spcPts val="0"/>
                        </a:spcAft>
                      </a:pPr>
                      <a:r>
                        <a:rPr lang="en-US" sz="1400" b="1" dirty="0" smtClean="0">
                          <a:effectLst/>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algn="ctr">
                        <a:lnSpc>
                          <a:spcPct val="107000"/>
                        </a:lnSpc>
                        <a:spcBef>
                          <a:spcPts val="0"/>
                        </a:spcBef>
                        <a:spcAft>
                          <a:spcPts val="0"/>
                        </a:spcAft>
                      </a:pPr>
                      <a:r>
                        <a:rPr lang="en-US" sz="1400" b="1" dirty="0">
                          <a:effectLst/>
                        </a:rPr>
                        <a:t>Target Areas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effectLst/>
                        </a:rPr>
                        <a:t>Non-Target Areas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r>
              <a:tr h="143267">
                <a:tc vMerge="1">
                  <a:txBody>
                    <a:bodyPr/>
                    <a:lstStyle/>
                    <a:p>
                      <a:endParaRPr lang="en-US"/>
                    </a:p>
                  </a:txBody>
                  <a:tcPr/>
                </a:tc>
                <a:tc>
                  <a:txBody>
                    <a:bodyPr/>
                    <a:lstStyle/>
                    <a:p>
                      <a:pPr marL="0" marR="0" algn="ctr">
                        <a:lnSpc>
                          <a:spcPct val="107000"/>
                        </a:lnSpc>
                        <a:spcBef>
                          <a:spcPts val="0"/>
                        </a:spcBef>
                        <a:spcAft>
                          <a:spcPts val="0"/>
                        </a:spcAft>
                      </a:pPr>
                      <a:r>
                        <a:rPr lang="en-US" sz="1400" b="1" dirty="0">
                          <a:effectLst/>
                        </a:rPr>
                        <a:t>Baseline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1" dirty="0">
                          <a:effectLst/>
                        </a:rPr>
                        <a:t>End line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1" dirty="0">
                          <a:effectLst/>
                        </a:rPr>
                        <a:t>Baseline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400" b="1" dirty="0">
                          <a:effectLst/>
                        </a:rPr>
                        <a:t>End line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43267">
                <a:tc>
                  <a:txBody>
                    <a:bodyPr/>
                    <a:lstStyle/>
                    <a:p>
                      <a:pPr marL="0" marR="0">
                        <a:lnSpc>
                          <a:spcPct val="107000"/>
                        </a:lnSpc>
                        <a:spcBef>
                          <a:spcPts val="0"/>
                        </a:spcBef>
                        <a:spcAft>
                          <a:spcPts val="0"/>
                        </a:spcAft>
                      </a:pPr>
                      <a:r>
                        <a:rPr lang="en-US" sz="1400" dirty="0">
                          <a:effectLst/>
                        </a:rPr>
                        <a:t>Dagon </a:t>
                      </a:r>
                      <a:r>
                        <a:rPr lang="en-US" sz="1400" dirty="0" err="1">
                          <a:effectLst/>
                        </a:rPr>
                        <a:t>Seikkan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dirty="0" err="1">
                          <a:effectLst/>
                        </a:rPr>
                        <a:t>Hpa</a:t>
                      </a:r>
                      <a:r>
                        <a:rPr lang="en-US" sz="1400" dirty="0">
                          <a:effectLst/>
                        </a:rPr>
                        <a:t>-an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dirty="0" err="1">
                          <a:effectLst/>
                        </a:rPr>
                        <a:t>Kyaing</a:t>
                      </a:r>
                      <a:r>
                        <a:rPr lang="en-US" sz="1400" dirty="0">
                          <a:effectLst/>
                        </a:rPr>
                        <a:t> Ton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a:effectLst/>
                        </a:rPr>
                        <a:t>Kyauk Phyu</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a:effectLst/>
                        </a:rPr>
                        <a:t>Laputta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dirty="0" err="1">
                          <a:effectLst/>
                        </a:rPr>
                        <a:t>Mawlamyaing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18</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a:effectLst/>
                        </a:rPr>
                        <a:t>Meikhtila</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a:effectLst/>
                        </a:rPr>
                        <a:t>Taungup</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19</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267">
                <a:tc>
                  <a:txBody>
                    <a:bodyPr/>
                    <a:lstStyle/>
                    <a:p>
                      <a:pPr marL="0" marR="0">
                        <a:lnSpc>
                          <a:spcPct val="107000"/>
                        </a:lnSpc>
                        <a:spcBef>
                          <a:spcPts val="0"/>
                        </a:spcBef>
                        <a:spcAft>
                          <a:spcPts val="0"/>
                        </a:spcAft>
                      </a:pPr>
                      <a:r>
                        <a:rPr lang="en-US" sz="1400" dirty="0">
                          <a:effectLst/>
                        </a:rPr>
                        <a:t>Overall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17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rPr>
                        <a:t>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7458634" y="4181070"/>
          <a:ext cx="4679578" cy="2650036"/>
        </p:xfrm>
        <a:graphic>
          <a:graphicData uri="http://schemas.openxmlformats.org/drawingml/2006/table">
            <a:tbl>
              <a:tblPr>
                <a:tableStyleId>{5C22544A-7EE6-4342-B048-85BDC9FD1C3A}</a:tableStyleId>
              </a:tblPr>
              <a:tblGrid>
                <a:gridCol w="2720790"/>
                <a:gridCol w="1035423"/>
                <a:gridCol w="923365"/>
              </a:tblGrid>
              <a:tr h="325718">
                <a:tc gridSpan="3">
                  <a:txBody>
                    <a:bodyPr/>
                    <a:lstStyle/>
                    <a:p>
                      <a:pPr algn="ctr" fontAlgn="b"/>
                      <a:r>
                        <a:rPr lang="en-US" sz="1500" b="1" kern="1200" dirty="0" smtClean="0">
                          <a:solidFill>
                            <a:schemeClr val="tx1"/>
                          </a:solidFill>
                          <a:latin typeface="+mn-lt"/>
                          <a:ea typeface="+mn-ea"/>
                          <a:cs typeface="+mn-cs"/>
                        </a:rPr>
                        <a:t>Dimension wise Progress on Compost Index of Resilience </a:t>
                      </a:r>
                      <a:endParaRPr lang="en-US" sz="1500" b="1" kern="1200" dirty="0">
                        <a:solidFill>
                          <a:schemeClr val="tx1"/>
                        </a:solidFill>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23205">
                <a:tc>
                  <a:txBody>
                    <a:bodyPr/>
                    <a:lstStyle/>
                    <a:p>
                      <a:pPr algn="ctr" fontAlgn="ctr"/>
                      <a:r>
                        <a:rPr lang="en-US" sz="1400" b="1" u="none" strike="noStrike" dirty="0" smtClean="0">
                          <a:effectLst/>
                        </a:rPr>
                        <a:t> </a:t>
                      </a:r>
                      <a:r>
                        <a:rPr lang="en-US" sz="1400" b="1" u="none" strike="noStrike" kern="1200" dirty="0" smtClean="0">
                          <a:solidFill>
                            <a:schemeClr val="dk1"/>
                          </a:solidFill>
                          <a:effectLst/>
                          <a:latin typeface="+mn-lt"/>
                          <a:ea typeface="+mn-ea"/>
                          <a:cs typeface="+mn-cs"/>
                        </a:rPr>
                        <a:t>%</a:t>
                      </a:r>
                      <a:endParaRPr lang="en-US" sz="1400" b="1"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u="none" strike="noStrike" dirty="0">
                          <a:effectLst/>
                        </a:rPr>
                        <a:t>Baseline</a:t>
                      </a:r>
                      <a:endParaRPr lang="en-US" sz="14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US" sz="1400" b="1" u="none" strike="noStrike" dirty="0" smtClean="0">
                          <a:effectLst/>
                        </a:rPr>
                        <a:t>End line</a:t>
                      </a:r>
                      <a:endParaRPr lang="en-US" sz="1400" b="1"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69173">
                <a:tc>
                  <a:txBody>
                    <a:bodyPr/>
                    <a:lstStyle/>
                    <a:p>
                      <a:pPr algn="l" fontAlgn="ctr"/>
                      <a:r>
                        <a:rPr lang="en-US" sz="1400" u="none" strike="noStrike" dirty="0">
                          <a:effectLst/>
                        </a:rPr>
                        <a:t>Access to communication, access and use of information (20%)</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29</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49</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448">
                <a:tc>
                  <a:txBody>
                    <a:bodyPr/>
                    <a:lstStyle/>
                    <a:p>
                      <a:pPr algn="l" fontAlgn="ctr"/>
                      <a:r>
                        <a:rPr lang="en-US" sz="1400" u="none" strike="noStrike" dirty="0">
                          <a:effectLst/>
                        </a:rPr>
                        <a:t>Improved decision making and planning (15%)</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12</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20</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448">
                <a:tc>
                  <a:txBody>
                    <a:bodyPr/>
                    <a:lstStyle/>
                    <a:p>
                      <a:pPr algn="l" fontAlgn="ctr"/>
                      <a:r>
                        <a:rPr lang="en-US" sz="1400" u="none" strike="noStrike">
                          <a:effectLst/>
                        </a:rPr>
                        <a:t>Increased resilience system and livelihoods (30%)</a:t>
                      </a:r>
                      <a:endParaRPr lang="en-US" sz="14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20</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18</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448">
                <a:tc>
                  <a:txBody>
                    <a:bodyPr/>
                    <a:lstStyle/>
                    <a:p>
                      <a:pPr algn="l" fontAlgn="ctr"/>
                      <a:r>
                        <a:rPr lang="en-US" sz="1400" u="none" strike="noStrike">
                          <a:effectLst/>
                        </a:rPr>
                        <a:t>Increased preparedness and coping mechanisms (20%)</a:t>
                      </a:r>
                      <a:endParaRPr lang="en-US" sz="14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16</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17</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205">
                <a:tc>
                  <a:txBody>
                    <a:bodyPr/>
                    <a:lstStyle/>
                    <a:p>
                      <a:pPr algn="l" fontAlgn="ctr"/>
                      <a:r>
                        <a:rPr lang="en-US" sz="1400" u="none" strike="noStrike">
                          <a:effectLst/>
                        </a:rPr>
                        <a:t>Improved safety nets (15%)</a:t>
                      </a:r>
                      <a:endParaRPr lang="en-US" sz="14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26</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smtClean="0">
                          <a:effectLst/>
                        </a:rPr>
                        <a:t>27</a:t>
                      </a:r>
                      <a:endParaRPr lang="en-US" sz="14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7445187" y="268941"/>
            <a:ext cx="4679577" cy="369332"/>
          </a:xfrm>
          <a:prstGeom prst="rect">
            <a:avLst/>
          </a:prstGeom>
          <a:noFill/>
        </p:spPr>
        <p:txBody>
          <a:bodyPr wrap="square" rtlCol="0">
            <a:spAutoFit/>
          </a:bodyPr>
          <a:lstStyle/>
          <a:p>
            <a:r>
              <a:rPr lang="en-US" b="1" dirty="0"/>
              <a:t>Overall Resilience Index Score </a:t>
            </a:r>
            <a:endParaRPr lang="en-US" dirty="0"/>
          </a:p>
        </p:txBody>
      </p:sp>
    </p:spTree>
    <p:extLst>
      <p:ext uri="{BB962C8B-B14F-4D97-AF65-F5344CB8AC3E}">
        <p14:creationId xmlns:p14="http://schemas.microsoft.com/office/powerpoint/2010/main" val="710489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49" y="902817"/>
            <a:ext cx="10515600" cy="2852737"/>
          </a:xfrm>
        </p:spPr>
        <p:txBody>
          <a:bodyPr/>
          <a:lstStyle/>
          <a:p>
            <a:pPr algn="ctr"/>
            <a:r>
              <a:rPr lang="en-GB" b="1" dirty="0">
                <a:solidFill>
                  <a:srgbClr val="7030A0"/>
                </a:solidFill>
              </a:rPr>
              <a:t>B</a:t>
            </a:r>
            <a:r>
              <a:rPr lang="en-GB" b="1" dirty="0" smtClean="0">
                <a:solidFill>
                  <a:srgbClr val="7030A0"/>
                </a:solidFill>
              </a:rPr>
              <a:t>RACED Lessons and Recommendations</a:t>
            </a:r>
            <a:endParaRPr lang="en-US" b="1" dirty="0">
              <a:solidFill>
                <a:srgbClr val="7030A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02" y="251154"/>
            <a:ext cx="1414895" cy="1303326"/>
          </a:xfrm>
          <a:prstGeom prst="rect">
            <a:avLst/>
          </a:prstGeom>
        </p:spPr>
      </p:pic>
      <p:pic>
        <p:nvPicPr>
          <p:cNvPr id="7" name="Picture 6"/>
          <p:cNvPicPr>
            <a:picLocks noChangeAspect="1"/>
          </p:cNvPicPr>
          <p:nvPr/>
        </p:nvPicPr>
        <p:blipFill>
          <a:blip r:embed="rId3"/>
          <a:stretch>
            <a:fillRect/>
          </a:stretch>
        </p:blipFill>
        <p:spPr>
          <a:xfrm>
            <a:off x="365761" y="4835324"/>
            <a:ext cx="11604566" cy="1873345"/>
          </a:xfrm>
          <a:prstGeom prst="rect">
            <a:avLst/>
          </a:prstGeom>
        </p:spPr>
      </p:pic>
    </p:spTree>
    <p:extLst>
      <p:ext uri="{BB962C8B-B14F-4D97-AF65-F5344CB8AC3E}">
        <p14:creationId xmlns:p14="http://schemas.microsoft.com/office/powerpoint/2010/main" val="1747346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Outline of De-Brief</a:t>
            </a:r>
            <a:endParaRPr lang="en-US" b="1" dirty="0">
              <a:solidFill>
                <a:srgbClr val="7030A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Review of BRACED Alliance Activities and programme</a:t>
            </a:r>
          </a:p>
          <a:p>
            <a:pPr>
              <a:buFont typeface="Wingdings" panose="05000000000000000000" pitchFamily="2" charset="2"/>
              <a:buChar char="Ø"/>
            </a:pPr>
            <a:r>
              <a:rPr lang="en-GB" dirty="0" smtClean="0"/>
              <a:t>BRACED Results Evidence and Learning</a:t>
            </a:r>
          </a:p>
          <a:p>
            <a:pPr>
              <a:buFont typeface="Wingdings" panose="05000000000000000000" pitchFamily="2" charset="2"/>
              <a:buChar char="Ø"/>
            </a:pPr>
            <a:r>
              <a:rPr lang="en-GB" dirty="0" smtClean="0"/>
              <a:t>Lessons and Recommendations</a:t>
            </a:r>
          </a:p>
          <a:p>
            <a:pPr>
              <a:buFont typeface="Wingdings" panose="05000000000000000000" pitchFamily="2" charset="2"/>
              <a:buChar char="Ø"/>
            </a:pPr>
            <a:r>
              <a:rPr lang="en-GB" dirty="0" smtClean="0"/>
              <a:t>Future of Resilience discussion, Feedback &amp; Questions</a:t>
            </a:r>
            <a:endParaRPr lang="en-GB" dirty="0"/>
          </a:p>
          <a:p>
            <a:endParaRPr lang="en-GB"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031" y="5321917"/>
            <a:ext cx="1414895" cy="1303326"/>
          </a:xfrm>
          <a:prstGeom prst="rect">
            <a:avLst/>
          </a:prstGeom>
        </p:spPr>
      </p:pic>
    </p:spTree>
    <p:extLst>
      <p:ext uri="{BB962C8B-B14F-4D97-AF65-F5344CB8AC3E}">
        <p14:creationId xmlns:p14="http://schemas.microsoft.com/office/powerpoint/2010/main" val="2701300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41962330"/>
              </p:ext>
            </p:extLst>
          </p:nvPr>
        </p:nvGraphicFramePr>
        <p:xfrm>
          <a:off x="0" y="272716"/>
          <a:ext cx="12192000" cy="6391323"/>
        </p:xfrm>
        <a:graphic>
          <a:graphicData uri="http://schemas.openxmlformats.org/drawingml/2006/table">
            <a:tbl>
              <a:tblPr firstRow="1" bandRow="1">
                <a:tableStyleId>{5C22544A-7EE6-4342-B048-85BDC9FD1C3A}</a:tableStyleId>
              </a:tblPr>
              <a:tblGrid>
                <a:gridCol w="12192000"/>
              </a:tblGrid>
              <a:tr h="11733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Lessons: </a:t>
                      </a:r>
                      <a:r>
                        <a:rPr lang="en-US" sz="2400" b="1" dirty="0" smtClean="0"/>
                        <a:t>Building resilience</a:t>
                      </a:r>
                      <a:endParaRPr lang="en-US" sz="2400" dirty="0" smtClean="0"/>
                    </a:p>
                    <a:p>
                      <a:pPr algn="just"/>
                      <a:endParaRPr lang="en-US" sz="2000" dirty="0"/>
                    </a:p>
                  </a:txBody>
                  <a:tcPr/>
                </a:tc>
              </a:tr>
              <a:tr h="1241974">
                <a:tc>
                  <a:txBody>
                    <a:bodyPr/>
                    <a:lstStyle/>
                    <a:p>
                      <a:r>
                        <a:rPr lang="en-US" sz="2000" dirty="0" smtClean="0">
                          <a:solidFill>
                            <a:srgbClr val="FF0000"/>
                          </a:solidFill>
                        </a:rPr>
                        <a:t>Community resilience needs to built over time and in phases</a:t>
                      </a:r>
                      <a:r>
                        <a:rPr lang="en-US" sz="2000" dirty="0" smtClean="0">
                          <a:solidFill>
                            <a:schemeClr val="dk1"/>
                          </a:solidFill>
                        </a:rPr>
                        <a:t>. Community resilience begins with meeting immediate disaster resilience needs and only then do community members begin to identify and address issues that will take effect over a longer period. </a:t>
                      </a:r>
                      <a:endParaRPr lang="en-US" sz="2000" dirty="0">
                        <a:solidFill>
                          <a:schemeClr val="dk1"/>
                        </a:solidFill>
                      </a:endParaRPr>
                    </a:p>
                  </a:txBody>
                  <a:tcPr/>
                </a:tc>
              </a:tr>
              <a:tr h="1816614">
                <a:tc>
                  <a:txBody>
                    <a:bodyPr/>
                    <a:lstStyle/>
                    <a:p>
                      <a:pPr marL="0" indent="0">
                        <a:buFont typeface="Arial" panose="020B0604020202020204" pitchFamily="34" charset="0"/>
                        <a:buNone/>
                      </a:pPr>
                      <a:r>
                        <a:rPr lang="en-US" sz="2000" dirty="0" smtClean="0">
                          <a:solidFill>
                            <a:srgbClr val="FF0000"/>
                          </a:solidFill>
                        </a:rPr>
                        <a:t>Resilience can</a:t>
                      </a:r>
                      <a:r>
                        <a:rPr lang="fr-FR" sz="2000" dirty="0" smtClean="0">
                          <a:solidFill>
                            <a:srgbClr val="FF0000"/>
                          </a:solidFill>
                        </a:rPr>
                        <a:t>’</a:t>
                      </a:r>
                      <a:r>
                        <a:rPr lang="en-US" sz="2000" dirty="0" smtClean="0">
                          <a:solidFill>
                            <a:srgbClr val="FF0000"/>
                          </a:solidFill>
                        </a:rPr>
                        <a:t>t be built in one attempt</a:t>
                      </a:r>
                      <a:r>
                        <a:rPr lang="en-US" sz="2000" dirty="0" smtClean="0">
                          <a:solidFill>
                            <a:schemeClr val="dk1"/>
                          </a:solidFill>
                        </a:rPr>
                        <a:t>, so sustained activities and interventions need to be implemented within communities building on new knowledge and information. </a:t>
                      </a:r>
                    </a:p>
                    <a:p>
                      <a:pPr marL="342900" indent="-342900">
                        <a:buFont typeface="Arial" panose="020B0604020202020204" pitchFamily="34" charset="0"/>
                        <a:buChar char="•"/>
                      </a:pPr>
                      <a:endParaRPr lang="en-US" sz="2000" dirty="0" smtClean="0">
                        <a:solidFill>
                          <a:schemeClr val="dk1"/>
                        </a:solidFill>
                      </a:endParaRPr>
                    </a:p>
                    <a:p>
                      <a:pPr marL="800100" lvl="1" indent="-342900">
                        <a:buFont typeface="Arial" panose="020B0604020202020204" pitchFamily="34" charset="0"/>
                        <a:buChar char="•"/>
                      </a:pPr>
                      <a:r>
                        <a:rPr lang="en-US" sz="2000" dirty="0" smtClean="0">
                          <a:solidFill>
                            <a:schemeClr val="dk1"/>
                          </a:solidFill>
                        </a:rPr>
                        <a:t>This requires leadership and ownership by the community over their development activities and ongoing risk assessment. </a:t>
                      </a:r>
                      <a:endParaRPr lang="en-US" sz="2000" dirty="0">
                        <a:solidFill>
                          <a:schemeClr val="dk1"/>
                        </a:solidFill>
                      </a:endParaRPr>
                    </a:p>
                  </a:txBody>
                  <a:tcPr/>
                </a:tc>
              </a:tr>
              <a:tr h="2159372">
                <a:tc>
                  <a:txBody>
                    <a:bodyPr/>
                    <a:lstStyle/>
                    <a:p>
                      <a:pPr marL="0" indent="0">
                        <a:buFont typeface="Arial" panose="020B0604020202020204" pitchFamily="34" charset="0"/>
                        <a:buNone/>
                      </a:pPr>
                      <a:r>
                        <a:rPr lang="en-US" sz="2000" dirty="0" smtClean="0">
                          <a:solidFill>
                            <a:schemeClr val="dk1"/>
                          </a:solidFill>
                        </a:rPr>
                        <a:t>The central issue of resilience is related to </a:t>
                      </a:r>
                      <a:r>
                        <a:rPr lang="en-US" sz="2000" dirty="0" smtClean="0">
                          <a:solidFill>
                            <a:srgbClr val="FF0000"/>
                          </a:solidFill>
                        </a:rPr>
                        <a:t>understanding uncertainty and being able to adapt to changing conditions.</a:t>
                      </a:r>
                      <a:r>
                        <a:rPr lang="en-US" sz="2000" dirty="0" smtClean="0">
                          <a:solidFill>
                            <a:schemeClr val="dk1"/>
                          </a:solidFill>
                        </a:rPr>
                        <a:t> </a:t>
                      </a:r>
                    </a:p>
                    <a:p>
                      <a:pPr marL="800100" lvl="1" indent="-342900">
                        <a:buFont typeface="Arial" panose="020B0604020202020204" pitchFamily="34" charset="0"/>
                        <a:buChar char="•"/>
                      </a:pPr>
                      <a:r>
                        <a:rPr lang="en-US" sz="2000" dirty="0" smtClean="0">
                          <a:solidFill>
                            <a:schemeClr val="dk1"/>
                          </a:solidFill>
                        </a:rPr>
                        <a:t>Many communities already have these skills but not always the information to understand risk and plan for future uncertainty. </a:t>
                      </a:r>
                      <a:endParaRPr lang="en-US" sz="2000" dirty="0" smtClean="0">
                        <a:solidFill>
                          <a:schemeClr val="dk1"/>
                        </a:solidFill>
                      </a:endParaRPr>
                    </a:p>
                    <a:p>
                      <a:pPr marL="800100" lvl="1" indent="-342900">
                        <a:buFont typeface="Arial" panose="020B0604020202020204" pitchFamily="34" charset="0"/>
                        <a:buChar char="•"/>
                      </a:pPr>
                      <a:r>
                        <a:rPr lang="en-US" sz="2000" dirty="0" smtClean="0">
                          <a:solidFill>
                            <a:schemeClr val="dk1"/>
                          </a:solidFill>
                        </a:rPr>
                        <a:t>A </a:t>
                      </a:r>
                      <a:r>
                        <a:rPr lang="en-US" sz="2000" dirty="0" smtClean="0">
                          <a:solidFill>
                            <a:schemeClr val="dk1"/>
                          </a:solidFill>
                        </a:rPr>
                        <a:t>good understanding of existing and anticipated</a:t>
                      </a:r>
                      <a:r>
                        <a:rPr lang="en-US" sz="2000" baseline="0" dirty="0" smtClean="0">
                          <a:solidFill>
                            <a:schemeClr val="dk1"/>
                          </a:solidFill>
                        </a:rPr>
                        <a:t> shocks and stresses must be gathered early in a project</a:t>
                      </a:r>
                      <a:endParaRPr lang="en-US" sz="2000" dirty="0" smtClean="0">
                        <a:solidFill>
                          <a:schemeClr val="dk1"/>
                        </a:solidFill>
                      </a:endParaRPr>
                    </a:p>
                    <a:p>
                      <a:pPr algn="just"/>
                      <a:endParaRPr lang="en-US" sz="2000" dirty="0"/>
                    </a:p>
                  </a:txBody>
                  <a:tcPr/>
                </a:tc>
              </a:tr>
            </a:tbl>
          </a:graphicData>
        </a:graphic>
      </p:graphicFrame>
    </p:spTree>
    <p:extLst>
      <p:ext uri="{BB962C8B-B14F-4D97-AF65-F5344CB8AC3E}">
        <p14:creationId xmlns:p14="http://schemas.microsoft.com/office/powerpoint/2010/main" val="1367144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219288904"/>
              </p:ext>
            </p:extLst>
          </p:nvPr>
        </p:nvGraphicFramePr>
        <p:xfrm>
          <a:off x="0" y="778221"/>
          <a:ext cx="12192000" cy="5357038"/>
        </p:xfrm>
        <a:graphic>
          <a:graphicData uri="http://schemas.openxmlformats.org/drawingml/2006/table">
            <a:tbl>
              <a:tblPr firstRow="1" bandRow="1">
                <a:tableStyleId>{5C22544A-7EE6-4342-B048-85BDC9FD1C3A}</a:tableStyleId>
              </a:tblPr>
              <a:tblGrid>
                <a:gridCol w="12192000"/>
              </a:tblGrid>
              <a:tr h="9071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Lessons : </a:t>
                      </a:r>
                      <a:r>
                        <a:rPr lang="da-DK" sz="2400" b="1" dirty="0" smtClean="0"/>
                        <a:t>Operationalising consortiums and working in partnerships</a:t>
                      </a:r>
                      <a:endParaRPr lang="en-US" sz="2000" dirty="0"/>
                    </a:p>
                  </a:txBody>
                  <a:tcPr/>
                </a:tc>
              </a:tr>
              <a:tr h="1301614">
                <a:tc>
                  <a:txBody>
                    <a:bodyPr/>
                    <a:lstStyle/>
                    <a:p>
                      <a:r>
                        <a:rPr lang="en-US" sz="2000" dirty="0" smtClean="0">
                          <a:solidFill>
                            <a:srgbClr val="FF0000"/>
                          </a:solidFill>
                        </a:rPr>
                        <a:t>Collaboration and coordination are key to strengthening resilience</a:t>
                      </a:r>
                      <a:r>
                        <a:rPr lang="en-US" sz="2000" dirty="0" smtClean="0"/>
                        <a:t>. To address the multiple facets of resilience requires partnerships and collaboration between multi-disciplinary teams and agencies. </a:t>
                      </a:r>
                    </a:p>
                    <a:p>
                      <a:pPr marL="800100" lvl="1" indent="-342900">
                        <a:buFont typeface="Arial" panose="020B0604020202020204" pitchFamily="34" charset="0"/>
                        <a:buChar char="•"/>
                      </a:pPr>
                      <a:r>
                        <a:rPr lang="en-US" sz="2000" dirty="0" smtClean="0"/>
                        <a:t> A strong and effective working relationship takes time to build to ensure trust between all the partners and develop effective ways of working.</a:t>
                      </a:r>
                      <a:endParaRPr lang="en-US" sz="2000" dirty="0"/>
                    </a:p>
                  </a:txBody>
                  <a:tcPr/>
                </a:tc>
              </a:tr>
              <a:tr h="1218973">
                <a:tc>
                  <a:txBody>
                    <a:bodyPr/>
                    <a:lstStyle/>
                    <a:p>
                      <a:r>
                        <a:rPr lang="en-US" sz="2000" dirty="0" smtClean="0"/>
                        <a:t>Whilst the consortium took considerable time to get </a:t>
                      </a:r>
                      <a:r>
                        <a:rPr lang="da-DK" sz="2000" dirty="0" smtClean="0"/>
                        <a:t>operationalised, </a:t>
                      </a:r>
                      <a:r>
                        <a:rPr lang="en-US" sz="2000" dirty="0" smtClean="0"/>
                        <a:t>to start functioning as an Alliance, </a:t>
                      </a:r>
                      <a:r>
                        <a:rPr lang="en-US" sz="2000" dirty="0" smtClean="0">
                          <a:solidFill>
                            <a:srgbClr val="FF0000"/>
                          </a:solidFill>
                        </a:rPr>
                        <a:t>the results have shown significant value in working in partnership as opposed to individual agencies </a:t>
                      </a:r>
                      <a:r>
                        <a:rPr lang="en-US" sz="2000" dirty="0" smtClean="0"/>
                        <a:t>and over a longer period demonstrates better value for money.</a:t>
                      </a:r>
                    </a:p>
                  </a:txBody>
                  <a:tcPr/>
                </a:tc>
              </a:tr>
              <a:tr h="16960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0000"/>
                          </a:solidFill>
                        </a:rPr>
                        <a:t>High staff turnover both </a:t>
                      </a:r>
                      <a:r>
                        <a:rPr lang="da-DK" sz="2000" dirty="0" smtClean="0">
                          <a:solidFill>
                            <a:srgbClr val="FF0000"/>
                          </a:solidFill>
                        </a:rPr>
                        <a:t>within implementing partners</a:t>
                      </a:r>
                      <a:r>
                        <a:rPr lang="en-US" sz="2000" dirty="0" smtClean="0">
                          <a:solidFill>
                            <a:srgbClr val="FF0000"/>
                          </a:solidFill>
                        </a:rPr>
                        <a:t> and government departments. </a:t>
                      </a:r>
                      <a:r>
                        <a:rPr lang="da-DK" sz="2000" dirty="0" smtClean="0"/>
                        <a:t>We saw a</a:t>
                      </a:r>
                      <a:r>
                        <a:rPr lang="en-US" sz="2000" dirty="0" smtClean="0"/>
                        <a:t> 70% staff turnover within the Alliance members alone due to high demand for technical staff in the development sector and agencies and higher salary rates outside of NGO</a:t>
                      </a:r>
                      <a:r>
                        <a:rPr lang="fr-FR" sz="2000" dirty="0" smtClean="0"/>
                        <a:t>’</a:t>
                      </a:r>
                      <a:r>
                        <a:rPr lang="en-US" sz="2000" dirty="0" smtClean="0"/>
                        <a: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smtClean="0"/>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This resulted in considerable resources targeted for training and retraining staff and partners which result</a:t>
                      </a:r>
                      <a:r>
                        <a:rPr lang="da-DK" sz="2000" dirty="0" smtClean="0"/>
                        <a:t>ed</a:t>
                      </a:r>
                      <a:r>
                        <a:rPr lang="en-US" sz="2000" dirty="0" smtClean="0"/>
                        <a:t> in varied relationships with community members effecting buy in and ownership.</a:t>
                      </a:r>
                    </a:p>
                  </a:txBody>
                  <a:tcPr/>
                </a:tc>
              </a:tr>
            </a:tbl>
          </a:graphicData>
        </a:graphic>
      </p:graphicFrame>
    </p:spTree>
    <p:extLst>
      <p:ext uri="{BB962C8B-B14F-4D97-AF65-F5344CB8AC3E}">
        <p14:creationId xmlns:p14="http://schemas.microsoft.com/office/powerpoint/2010/main" val="874705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690539521"/>
              </p:ext>
            </p:extLst>
          </p:nvPr>
        </p:nvGraphicFramePr>
        <p:xfrm>
          <a:off x="0" y="16042"/>
          <a:ext cx="12192000" cy="6783944"/>
        </p:xfrm>
        <a:graphic>
          <a:graphicData uri="http://schemas.openxmlformats.org/drawingml/2006/table">
            <a:tbl>
              <a:tblPr firstRow="1" bandRow="1">
                <a:tableStyleId>{5C22544A-7EE6-4342-B048-85BDC9FD1C3A}</a:tableStyleId>
              </a:tblPr>
              <a:tblGrid>
                <a:gridCol w="12192000"/>
              </a:tblGrid>
              <a:tr h="54389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Lessons : </a:t>
                      </a:r>
                      <a:r>
                        <a:rPr lang="da-DK" sz="2000" b="1" dirty="0" smtClean="0"/>
                        <a:t>Influencing Policies and strategies</a:t>
                      </a:r>
                      <a:endParaRPr lang="en-US" sz="1800" dirty="0"/>
                    </a:p>
                  </a:txBody>
                  <a:tcPr/>
                </a:tc>
              </a:tr>
              <a:tr h="13492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BRACED had some success in engaging with </a:t>
                      </a:r>
                      <a:r>
                        <a:rPr lang="en-US" sz="1800" dirty="0" err="1" smtClean="0">
                          <a:solidFill>
                            <a:srgbClr val="FF0000"/>
                          </a:solidFill>
                        </a:rPr>
                        <a:t>decentralisation</a:t>
                      </a:r>
                      <a:r>
                        <a:rPr lang="en-US" sz="1800" dirty="0" smtClean="0">
                          <a:solidFill>
                            <a:srgbClr val="FF0000"/>
                          </a:solidFill>
                        </a:rPr>
                        <a:t> and the local planning process</a:t>
                      </a:r>
                      <a:r>
                        <a:rPr lang="en-US" sz="1800" dirty="0" smtClean="0"/>
                        <a:t>, but this has not been systematically integrated into longer term plans beyond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The top down nature of government means that even though the government is trying to </a:t>
                      </a:r>
                      <a:r>
                        <a:rPr lang="en-US" sz="1800" dirty="0" err="1" smtClean="0"/>
                        <a:t>decentralise</a:t>
                      </a:r>
                      <a:r>
                        <a:rPr lang="en-US" sz="1800" dirty="0" smtClean="0"/>
                        <a:t> decisions on resources are </a:t>
                      </a:r>
                      <a:r>
                        <a:rPr lang="en-US" sz="1800" dirty="0" err="1" smtClean="0"/>
                        <a:t>normaly</a:t>
                      </a:r>
                      <a:r>
                        <a:rPr lang="en-US" sz="1800" dirty="0" smtClean="0"/>
                        <a:t> </a:t>
                      </a:r>
                      <a:r>
                        <a:rPr lang="en-US" sz="1800" dirty="0" smtClean="0"/>
                        <a:t>made at the higher levels </a:t>
                      </a:r>
                    </a:p>
                  </a:txBody>
                  <a:tcPr/>
                </a:tc>
              </a:tr>
              <a:tr h="6622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t>Policy to practice: DRR and Climate Change policies and initiatives being</a:t>
                      </a:r>
                      <a:r>
                        <a:rPr lang="en-US" sz="1800" baseline="0" dirty="0" smtClean="0"/>
                        <a:t> developed but</a:t>
                      </a:r>
                      <a:r>
                        <a:rPr lang="en-US" sz="1800" dirty="0" smtClean="0"/>
                        <a:t> the </a:t>
                      </a:r>
                      <a:r>
                        <a:rPr lang="en-US" sz="1800" dirty="0" smtClean="0">
                          <a:solidFill>
                            <a:srgbClr val="FF0000"/>
                          </a:solidFill>
                        </a:rPr>
                        <a:t>knowledge and awareness of national policies on the ground is weak </a:t>
                      </a:r>
                      <a:r>
                        <a:rPr lang="en-US" sz="1800" dirty="0" smtClean="0"/>
                        <a:t>and –</a:t>
                      </a:r>
                      <a:r>
                        <a:rPr lang="en-US" sz="1800" baseline="0" dirty="0" smtClean="0"/>
                        <a:t> limited </a:t>
                      </a:r>
                      <a:r>
                        <a:rPr lang="en-US" sz="1800" dirty="0" smtClean="0"/>
                        <a:t>implementation</a:t>
                      </a:r>
                      <a:r>
                        <a:rPr lang="en-US" sz="1800" baseline="0" dirty="0" smtClean="0"/>
                        <a:t> of</a:t>
                      </a:r>
                      <a:r>
                        <a:rPr lang="en-US" sz="1800" dirty="0" smtClean="0"/>
                        <a:t>  policies by the subnational level authorities.</a:t>
                      </a:r>
                    </a:p>
                  </a:txBody>
                  <a:tcPr/>
                </a:tc>
              </a:tr>
              <a:tr h="134923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Implementation of recommendations provided in research and through TDMP, TEMP and wider research under BRACED have been weak </a:t>
                      </a:r>
                      <a:endParaRPr lang="en-US" sz="1800" dirty="0" smtClean="0"/>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Government </a:t>
                      </a:r>
                      <a:r>
                        <a:rPr lang="en-US" sz="1800" dirty="0" smtClean="0"/>
                        <a:t>official showed interested in reports </a:t>
                      </a:r>
                      <a:r>
                        <a:rPr lang="en-US" sz="1800" dirty="0" smtClean="0"/>
                        <a:t>and expressed </a:t>
                      </a:r>
                      <a:r>
                        <a:rPr lang="en-US" sz="1800" dirty="0" smtClean="0"/>
                        <a:t>interest in integrating recommended activities into regional planning processes.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lack of mandate and political will in local departments to implement such plans and a lack of capacity and resources</a:t>
                      </a:r>
                    </a:p>
                  </a:txBody>
                  <a:tcPr/>
                </a:tc>
              </a:tr>
              <a:tr h="10962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a-DK" sz="1800" dirty="0" smtClean="0">
                          <a:solidFill>
                            <a:srgbClr val="FF0000"/>
                          </a:solidFill>
                        </a:rPr>
                        <a:t>Significant</a:t>
                      </a:r>
                      <a:r>
                        <a:rPr lang="da-DK" sz="1800" baseline="0" dirty="0" smtClean="0">
                          <a:solidFill>
                            <a:srgbClr val="FF0000"/>
                          </a:solidFill>
                        </a:rPr>
                        <a:t> transition of government staff</a:t>
                      </a:r>
                      <a:r>
                        <a:rPr lang="da-DK" sz="1800" dirty="0" smtClean="0">
                          <a:solidFill>
                            <a:srgbClr val="FF0000"/>
                          </a:solidFill>
                        </a:rPr>
                        <a:t> was</a:t>
                      </a:r>
                      <a:r>
                        <a:rPr lang="en-US" sz="1800" dirty="0" smtClean="0">
                          <a:solidFill>
                            <a:srgbClr val="FF0000"/>
                          </a:solidFill>
                        </a:rPr>
                        <a:t> a serious challenge </a:t>
                      </a:r>
                      <a:r>
                        <a:rPr lang="en-US" sz="1800" dirty="0" smtClean="0"/>
                        <a:t>to institutionalization</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It is</a:t>
                      </a:r>
                      <a:r>
                        <a:rPr lang="en-US" sz="1800" dirty="0" smtClean="0"/>
                        <a:t> challenging to build lasting relationships and networks in some townships</a:t>
                      </a:r>
                      <a:r>
                        <a:rPr lang="da-DK" sz="1800" dirty="0" smtClean="0"/>
                        <a:t>, </a:t>
                      </a:r>
                      <a:r>
                        <a:rPr lang="en-US" sz="1800" dirty="0" smtClean="0"/>
                        <a:t>to take ownership and longer term management of project activities</a:t>
                      </a:r>
                      <a:r>
                        <a:rPr lang="en-US" sz="1050" dirty="0" smtClean="0"/>
                        <a:t>.</a:t>
                      </a:r>
                    </a:p>
                    <a:p>
                      <a:pPr algn="just"/>
                      <a:endParaRPr lang="en-US" sz="1800" dirty="0"/>
                    </a:p>
                  </a:txBody>
                  <a:tcPr/>
                </a:tc>
              </a:tr>
              <a:tr h="139087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smtClean="0">
                          <a:solidFill>
                            <a:srgbClr val="FF0000"/>
                          </a:solidFill>
                        </a:rPr>
                        <a:t>Detailed technical information from local level project implementation doesn’t always feed up into national level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national level consultation and engagement required to inform national decision makers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however</a:t>
                      </a:r>
                      <a:r>
                        <a:rPr lang="en-GB" sz="1800" baseline="0" dirty="0" smtClean="0"/>
                        <a:t> not just one off workshops needs strategic follow ups </a:t>
                      </a:r>
                      <a:endParaRPr lang="en-GB" sz="2000" baseline="0" dirty="0" smtClean="0"/>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smtClean="0">
                          <a:solidFill>
                            <a:schemeClr val="dk1"/>
                          </a:solidFill>
                          <a:effectLst/>
                          <a:latin typeface="+mn-lt"/>
                          <a:ea typeface="+mn-ea"/>
                          <a:cs typeface="+mn-cs"/>
                        </a:rPr>
                        <a:t>Strength </a:t>
                      </a:r>
                      <a:r>
                        <a:rPr lang="en-US" sz="1800" kern="1200" dirty="0" smtClean="0">
                          <a:solidFill>
                            <a:schemeClr val="dk1"/>
                          </a:solidFill>
                          <a:effectLst/>
                          <a:latin typeface="+mn-lt"/>
                          <a:ea typeface="+mn-ea"/>
                          <a:cs typeface="+mn-cs"/>
                        </a:rPr>
                        <a:t>in numbers to deliver advocacy messages and when representing in national forums and meeting</a:t>
                      </a:r>
                      <a:r>
                        <a:rPr lang="en-US" sz="1800" kern="1200" baseline="0" dirty="0" smtClean="0">
                          <a:solidFill>
                            <a:schemeClr val="dk1"/>
                          </a:solidFill>
                          <a:effectLst/>
                          <a:latin typeface="+mn-lt"/>
                          <a:ea typeface="+mn-ea"/>
                          <a:cs typeface="+mn-cs"/>
                        </a:rPr>
                        <a:t> </a:t>
                      </a:r>
                      <a:r>
                        <a:rPr lang="en-US" sz="1800" kern="1200" baseline="0" dirty="0" err="1" smtClean="0">
                          <a:solidFill>
                            <a:schemeClr val="dk1"/>
                          </a:solidFill>
                          <a:effectLst/>
                          <a:latin typeface="+mn-lt"/>
                          <a:ea typeface="+mn-ea"/>
                          <a:cs typeface="+mn-cs"/>
                        </a:rPr>
                        <a:t>eg</a:t>
                      </a:r>
                      <a:r>
                        <a:rPr lang="en-US" sz="1800" kern="1200" baseline="0" dirty="0" smtClean="0">
                          <a:solidFill>
                            <a:schemeClr val="dk1"/>
                          </a:solidFill>
                          <a:effectLst/>
                          <a:latin typeface="+mn-lt"/>
                          <a:ea typeface="+mn-ea"/>
                          <a:cs typeface="+mn-cs"/>
                        </a:rPr>
                        <a:t> National Joint Learning workshop with MCCA, MCCR and BRACED</a:t>
                      </a:r>
                      <a:endParaRPr lang="en-US" sz="18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011096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791306"/>
          </a:xfrm>
        </p:spPr>
        <p:txBody>
          <a:bodyPr>
            <a:normAutofit/>
          </a:bodyPr>
          <a:lstStyle/>
          <a:p>
            <a:r>
              <a:rPr lang="da-DK" dirty="0"/>
              <a:t> </a:t>
            </a:r>
            <a:endParaRPr lang="en-US" dirty="0"/>
          </a:p>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749043600"/>
              </p:ext>
            </p:extLst>
          </p:nvPr>
        </p:nvGraphicFramePr>
        <p:xfrm>
          <a:off x="0" y="1"/>
          <a:ext cx="12192000" cy="7346541"/>
        </p:xfrm>
        <a:graphic>
          <a:graphicData uri="http://schemas.openxmlformats.org/drawingml/2006/table">
            <a:tbl>
              <a:tblPr firstRow="1" bandRow="1">
                <a:tableStyleId>{5C22544A-7EE6-4342-B048-85BDC9FD1C3A}</a:tableStyleId>
              </a:tblPr>
              <a:tblGrid>
                <a:gridCol w="12192000"/>
              </a:tblGrid>
              <a:tr h="7119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Lessons :</a:t>
                      </a:r>
                      <a:r>
                        <a:rPr lang="da-DK" sz="2000" b="1" dirty="0" smtClean="0"/>
                        <a:t>Climate and Disaster Coordination and communicating resilience</a:t>
                      </a:r>
                      <a:endParaRPr lang="en-US" sz="2000" dirty="0"/>
                    </a:p>
                  </a:txBody>
                  <a:tcPr/>
                </a:tc>
              </a:tr>
              <a:tr h="1400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Need to foster better coordination between DRR and CC coordination mechanisms</a:t>
                      </a:r>
                      <a:r>
                        <a:rPr lang="en-US" sz="1800" dirty="0" smtClean="0"/>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multiple strategies and policies being developed in parallel related to DRR and climate change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critical that platforms and </a:t>
                      </a:r>
                      <a:r>
                        <a:rPr lang="en-US" sz="1800" dirty="0" smtClean="0">
                          <a:solidFill>
                            <a:srgbClr val="FF0000"/>
                          </a:solidFill>
                        </a:rPr>
                        <a:t>mechanisms are designed to improve coordination between departments and implementation </a:t>
                      </a:r>
                      <a:r>
                        <a:rPr lang="en-US" sz="1800" dirty="0" smtClean="0"/>
                        <a:t>plans to avoid duplication of activities and plans and support streamlining of financing mechanisms for implementation</a:t>
                      </a:r>
                      <a:r>
                        <a:rPr lang="da-DK" sz="1800" dirty="0" smtClean="0"/>
                        <a:t>.</a:t>
                      </a:r>
                      <a:endParaRPr lang="en-US" sz="1800" dirty="0" smtClean="0"/>
                    </a:p>
                  </a:txBody>
                  <a:tcPr/>
                </a:tc>
              </a:tr>
              <a:tr h="1138086">
                <a:tc>
                  <a:txBody>
                    <a:bodyPr/>
                    <a:lstStyle/>
                    <a:p>
                      <a:pPr algn="just"/>
                      <a:r>
                        <a:rPr lang="en-US" sz="1800" dirty="0" smtClean="0">
                          <a:solidFill>
                            <a:srgbClr val="FF0000"/>
                          </a:solidFill>
                        </a:rPr>
                        <a:t>Weather related information can be easily accessed through social media </a:t>
                      </a:r>
                      <a:r>
                        <a:rPr lang="en-US" sz="1800" dirty="0" smtClean="0"/>
                        <a:t>especially Facebook as was demonstrated during the 2015 floods, </a:t>
                      </a:r>
                      <a:endParaRPr lang="en-US" sz="1800" dirty="0" smtClean="0"/>
                    </a:p>
                    <a:p>
                      <a:pPr marL="742950" lvl="1" indent="-285750" algn="just">
                        <a:buFont typeface="Arial" panose="020B0604020202020204" pitchFamily="34" charset="0"/>
                        <a:buChar char="•"/>
                      </a:pPr>
                      <a:r>
                        <a:rPr lang="en-US" sz="1800" dirty="0" smtClean="0"/>
                        <a:t>Government </a:t>
                      </a:r>
                      <a:r>
                        <a:rPr lang="en-US" sz="1800" dirty="0" smtClean="0"/>
                        <a:t>Departments </a:t>
                      </a:r>
                      <a:r>
                        <a:rPr lang="en-US" sz="1800" dirty="0" smtClean="0"/>
                        <a:t>disseminating through </a:t>
                      </a:r>
                      <a:r>
                        <a:rPr lang="en-US" sz="1800" dirty="0" smtClean="0"/>
                        <a:t>different channels such as TV/Radio broadcasts, but also, through social media and technical working groups. </a:t>
                      </a:r>
                    </a:p>
                    <a:p>
                      <a:pPr marL="800100" lvl="1" indent="-342900" algn="just">
                        <a:buFont typeface="Arial" panose="020B0604020202020204" pitchFamily="34" charset="0"/>
                        <a:buChar char="•"/>
                      </a:pPr>
                      <a:r>
                        <a:rPr lang="en-US" sz="1800" dirty="0" smtClean="0"/>
                        <a:t>However, availability </a:t>
                      </a:r>
                      <a:r>
                        <a:rPr lang="en-US" sz="1800" dirty="0" smtClean="0"/>
                        <a:t>of climate information (longer term forecasts) is still limited especially at a local level.</a:t>
                      </a:r>
                    </a:p>
                  </a:txBody>
                  <a:tcPr/>
                </a:tc>
              </a:tr>
              <a:tr h="140072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t>To ensure the risk information is translated to action, the </a:t>
                      </a:r>
                      <a:r>
                        <a:rPr lang="en-US" sz="1800" dirty="0" smtClean="0">
                          <a:solidFill>
                            <a:srgbClr val="FF0000"/>
                          </a:solidFill>
                        </a:rPr>
                        <a:t>technical information need to be understood by the different stakeholders.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different capacity needs </a:t>
                      </a:r>
                      <a:r>
                        <a:rPr lang="en-US" sz="1800" dirty="0" smtClean="0"/>
                        <a:t>for </a:t>
                      </a:r>
                      <a:r>
                        <a:rPr lang="en-US" sz="1800" dirty="0" smtClean="0"/>
                        <a:t>translating </a:t>
                      </a:r>
                      <a:r>
                        <a:rPr lang="en-US" sz="1800" dirty="0" smtClean="0"/>
                        <a:t>information at different </a:t>
                      </a:r>
                      <a:r>
                        <a:rPr lang="en-US" sz="1800" dirty="0" smtClean="0"/>
                        <a:t>level from national to subnational and at community level.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Local language critical for application of risk information</a:t>
                      </a:r>
                      <a:endParaRPr lang="en-US" sz="1800" dirty="0"/>
                    </a:p>
                  </a:txBody>
                  <a:tcPr/>
                </a:tc>
              </a:tr>
              <a:tr h="87545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Crucial</a:t>
                      </a:r>
                      <a:r>
                        <a:rPr lang="en-US" sz="1800" baseline="0" dirty="0" smtClean="0">
                          <a:solidFill>
                            <a:srgbClr val="FF0000"/>
                          </a:solidFill>
                        </a:rPr>
                        <a:t> to develop </a:t>
                      </a:r>
                      <a:r>
                        <a:rPr lang="en-US" sz="1800" dirty="0" smtClean="0">
                          <a:solidFill>
                            <a:srgbClr val="FF0000"/>
                          </a:solidFill>
                        </a:rPr>
                        <a:t>capacity</a:t>
                      </a:r>
                      <a:r>
                        <a:rPr lang="en-US" sz="1800" baseline="0" dirty="0" smtClean="0">
                          <a:solidFill>
                            <a:srgbClr val="FF0000"/>
                          </a:solidFill>
                        </a:rPr>
                        <a:t> of </a:t>
                      </a:r>
                      <a:r>
                        <a:rPr lang="en-US" sz="1800" dirty="0" smtClean="0">
                          <a:solidFill>
                            <a:srgbClr val="FF0000"/>
                          </a:solidFill>
                        </a:rPr>
                        <a:t>stakeholders </a:t>
                      </a:r>
                      <a:r>
                        <a:rPr lang="en-US" sz="1800" baseline="0" dirty="0" smtClean="0">
                          <a:solidFill>
                            <a:srgbClr val="FF0000"/>
                          </a:solidFill>
                        </a:rPr>
                        <a:t>who connect the different levels </a:t>
                      </a:r>
                      <a:r>
                        <a:rPr lang="en-US" sz="1800" baseline="0" dirty="0" smtClean="0"/>
                        <a:t>such as</a:t>
                      </a:r>
                      <a:r>
                        <a:rPr lang="en-US" sz="1800" dirty="0" smtClean="0"/>
                        <a:t> community leaders,</a:t>
                      </a:r>
                      <a:r>
                        <a:rPr lang="en-US" sz="1800" baseline="0" dirty="0" smtClean="0"/>
                        <a:t> </a:t>
                      </a:r>
                      <a:r>
                        <a:rPr lang="en-US" sz="1800" dirty="0" smtClean="0"/>
                        <a:t>regional officials,</a:t>
                      </a:r>
                      <a:r>
                        <a:rPr lang="en-US" sz="1800" baseline="0" dirty="0" smtClean="0"/>
                        <a:t> </a:t>
                      </a:r>
                      <a:r>
                        <a:rPr lang="en-US" sz="1800" dirty="0" smtClean="0"/>
                        <a:t>media personnel and private sector service providers who can help towards interpreting and disseminating the risk information to at risk communities.</a:t>
                      </a:r>
                    </a:p>
                  </a:txBody>
                  <a:tcPr/>
                </a:tc>
              </a:tr>
              <a:tr h="133105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Working with media is essential to multiply messages </a:t>
                      </a:r>
                      <a:r>
                        <a:rPr lang="en-US" sz="1800" dirty="0" smtClean="0"/>
                        <a:t>across the country and across audiences.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Television, radio and written press all serve different purposes; Using mass media approach is effective to support the government policy and gives audiences important useful information so they can take action by themselves.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smtClean="0"/>
                    </a:p>
                  </a:txBody>
                  <a:tcPr/>
                </a:tc>
              </a:tr>
            </a:tbl>
          </a:graphicData>
        </a:graphic>
      </p:graphicFrame>
    </p:spTree>
    <p:extLst>
      <p:ext uri="{BB962C8B-B14F-4D97-AF65-F5344CB8AC3E}">
        <p14:creationId xmlns:p14="http://schemas.microsoft.com/office/powerpoint/2010/main" val="2132889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7320" y="631733"/>
            <a:ext cx="1522511" cy="830997"/>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en-GB" sz="1600" b="1" dirty="0" smtClean="0">
                <a:solidFill>
                  <a:schemeClr val="bg1"/>
                </a:solidFill>
              </a:rPr>
              <a:t>Refining </a:t>
            </a:r>
            <a:r>
              <a:rPr lang="en-GB" sz="1600" b="1" dirty="0">
                <a:solidFill>
                  <a:schemeClr val="bg1"/>
                </a:solidFill>
              </a:rPr>
              <a:t>a resilience framework</a:t>
            </a:r>
            <a:endParaRPr lang="en-US" sz="1600" b="1" dirty="0">
              <a:solidFill>
                <a:schemeClr val="bg1"/>
              </a:solidFill>
            </a:endParaRPr>
          </a:p>
        </p:txBody>
      </p:sp>
      <p:sp>
        <p:nvSpPr>
          <p:cNvPr id="6" name="TextBox 5"/>
          <p:cNvSpPr txBox="1"/>
          <p:nvPr/>
        </p:nvSpPr>
        <p:spPr>
          <a:xfrm>
            <a:off x="2347650" y="0"/>
            <a:ext cx="2841567" cy="2308324"/>
          </a:xfrm>
          <a:prstGeom prst="rect">
            <a:avLst/>
          </a:prstGeom>
          <a:solidFill>
            <a:srgbClr val="00B050"/>
          </a:solidFill>
        </p:spPr>
        <p:txBody>
          <a:bodyPr wrap="square" rtlCol="0">
            <a:spAutoFit/>
          </a:bodyPr>
          <a:lstStyle/>
          <a:p>
            <a:r>
              <a:rPr lang="en-GB" sz="1600" dirty="0">
                <a:solidFill>
                  <a:srgbClr val="FF0000"/>
                </a:solidFill>
              </a:rPr>
              <a:t>A single project or even consortium is unlikely to be able to address all the dimension and attributes of resilience</a:t>
            </a:r>
            <a:r>
              <a:rPr lang="en-GB" sz="1600" dirty="0">
                <a:solidFill>
                  <a:schemeClr val="bg1"/>
                </a:solidFill>
              </a:rPr>
              <a:t>. </a:t>
            </a:r>
            <a:r>
              <a:rPr lang="en-GB" sz="1600" dirty="0" smtClean="0">
                <a:solidFill>
                  <a:schemeClr val="bg1"/>
                </a:solidFill>
              </a:rPr>
              <a:t>set </a:t>
            </a:r>
            <a:r>
              <a:rPr lang="en-GB" sz="1600" dirty="0">
                <a:solidFill>
                  <a:schemeClr val="bg1"/>
                </a:solidFill>
              </a:rPr>
              <a:t>parameters around resilience to highlight what can realistically be achieved within a single </a:t>
            </a:r>
            <a:r>
              <a:rPr lang="en-GB" sz="1600" dirty="0" smtClean="0">
                <a:solidFill>
                  <a:schemeClr val="bg1"/>
                </a:solidFill>
              </a:rPr>
              <a:t>programme</a:t>
            </a:r>
            <a:endParaRPr lang="en-US" sz="1600" dirty="0">
              <a:solidFill>
                <a:schemeClr val="bg1"/>
              </a:solidFill>
            </a:endParaRPr>
          </a:p>
        </p:txBody>
      </p:sp>
      <p:sp>
        <p:nvSpPr>
          <p:cNvPr id="7" name="TextBox 6"/>
          <p:cNvSpPr txBox="1"/>
          <p:nvPr/>
        </p:nvSpPr>
        <p:spPr>
          <a:xfrm>
            <a:off x="5293127" y="16181"/>
            <a:ext cx="3291840" cy="2062103"/>
          </a:xfrm>
          <a:prstGeom prst="rect">
            <a:avLst/>
          </a:prstGeom>
          <a:solidFill>
            <a:srgbClr val="00B050"/>
          </a:solidFill>
        </p:spPr>
        <p:txBody>
          <a:bodyPr wrap="square" rtlCol="0">
            <a:spAutoFit/>
          </a:bodyPr>
          <a:lstStyle/>
          <a:p>
            <a:r>
              <a:rPr lang="en-US" sz="1600" dirty="0">
                <a:solidFill>
                  <a:schemeClr val="bg1"/>
                </a:solidFill>
              </a:rPr>
              <a:t>Whilst standalone resilience projects allow a deep analysis and understanding of the contextual factors of resilience in each community, resilience and </a:t>
            </a:r>
            <a:r>
              <a:rPr lang="en-US" sz="1600" dirty="0">
                <a:solidFill>
                  <a:srgbClr val="FF0000"/>
                </a:solidFill>
              </a:rPr>
              <a:t>risk information also needs to be integrated into all regular development programming </a:t>
            </a:r>
          </a:p>
        </p:txBody>
      </p:sp>
      <p:sp>
        <p:nvSpPr>
          <p:cNvPr id="8" name="TextBox 7"/>
          <p:cNvSpPr txBox="1"/>
          <p:nvPr/>
        </p:nvSpPr>
        <p:spPr>
          <a:xfrm>
            <a:off x="8688878" y="16181"/>
            <a:ext cx="3503123" cy="1077218"/>
          </a:xfrm>
          <a:prstGeom prst="rect">
            <a:avLst/>
          </a:prstGeom>
          <a:solidFill>
            <a:srgbClr val="00B050"/>
          </a:solidFill>
        </p:spPr>
        <p:txBody>
          <a:bodyPr wrap="square" rtlCol="0">
            <a:spAutoFit/>
          </a:bodyPr>
          <a:lstStyle/>
          <a:p>
            <a:r>
              <a:rPr lang="en-US" sz="1600" dirty="0">
                <a:solidFill>
                  <a:schemeClr val="bg1"/>
                </a:solidFill>
              </a:rPr>
              <a:t>key sectors such as health, education and rural development to ensure that all programming is risk informed and aware of likely risks and opportunities </a:t>
            </a:r>
          </a:p>
        </p:txBody>
      </p:sp>
      <p:sp>
        <p:nvSpPr>
          <p:cNvPr id="19" name="TextBox 18"/>
          <p:cNvSpPr txBox="1"/>
          <p:nvPr/>
        </p:nvSpPr>
        <p:spPr>
          <a:xfrm>
            <a:off x="565265" y="2505993"/>
            <a:ext cx="1574566" cy="1077218"/>
          </a:xfrm>
          <a:prstGeom prst="rect">
            <a:avLst/>
          </a:prstGeom>
          <a:solidFill>
            <a:srgbClr val="7030A0"/>
          </a:solidFill>
        </p:spPr>
        <p:txBody>
          <a:bodyPr wrap="square" rtlCol="0">
            <a:spAutoFit/>
          </a:bodyPr>
          <a:lstStyle/>
          <a:p>
            <a:r>
              <a:rPr lang="en-US" sz="1600" b="1" dirty="0" smtClean="0">
                <a:solidFill>
                  <a:schemeClr val="bg1"/>
                </a:solidFill>
              </a:rPr>
              <a:t>Working </a:t>
            </a:r>
            <a:r>
              <a:rPr lang="en-US" sz="1600" b="1" dirty="0">
                <a:solidFill>
                  <a:schemeClr val="bg1"/>
                </a:solidFill>
              </a:rPr>
              <a:t>with government and wider partners:</a:t>
            </a:r>
            <a:endParaRPr lang="en-US" sz="1600" dirty="0">
              <a:solidFill>
                <a:schemeClr val="bg1"/>
              </a:solidFill>
            </a:endParaRPr>
          </a:p>
        </p:txBody>
      </p:sp>
      <p:sp>
        <p:nvSpPr>
          <p:cNvPr id="20" name="TextBox 19"/>
          <p:cNvSpPr txBox="1"/>
          <p:nvPr/>
        </p:nvSpPr>
        <p:spPr>
          <a:xfrm>
            <a:off x="2342638" y="2505993"/>
            <a:ext cx="2471741" cy="1569660"/>
          </a:xfrm>
          <a:prstGeom prst="rect">
            <a:avLst/>
          </a:prstGeom>
          <a:solidFill>
            <a:srgbClr val="7030A0"/>
          </a:solidFill>
        </p:spPr>
        <p:txBody>
          <a:bodyPr wrap="square" rtlCol="0">
            <a:spAutoFit/>
          </a:bodyPr>
          <a:lstStyle/>
          <a:p>
            <a:pPr lvl="0"/>
            <a:r>
              <a:rPr lang="en-US" sz="1600" dirty="0">
                <a:solidFill>
                  <a:schemeClr val="bg1"/>
                </a:solidFill>
              </a:rPr>
              <a:t>New projects should find </a:t>
            </a:r>
            <a:r>
              <a:rPr lang="en-US" sz="1600" dirty="0">
                <a:solidFill>
                  <a:srgbClr val="FF0000"/>
                </a:solidFill>
              </a:rPr>
              <a:t>clear entry points in formal government planning </a:t>
            </a:r>
            <a:r>
              <a:rPr lang="en-US" sz="1600" dirty="0">
                <a:solidFill>
                  <a:schemeClr val="bg1"/>
                </a:solidFill>
              </a:rPr>
              <a:t>processes including the scheduling for annual budgeting exercises. </a:t>
            </a:r>
          </a:p>
        </p:txBody>
      </p:sp>
      <p:sp>
        <p:nvSpPr>
          <p:cNvPr id="21" name="TextBox 20"/>
          <p:cNvSpPr txBox="1"/>
          <p:nvPr/>
        </p:nvSpPr>
        <p:spPr>
          <a:xfrm>
            <a:off x="7495426" y="2548535"/>
            <a:ext cx="2259574" cy="1569660"/>
          </a:xfrm>
          <a:prstGeom prst="rect">
            <a:avLst/>
          </a:prstGeom>
          <a:solidFill>
            <a:srgbClr val="7030A0"/>
          </a:solidFill>
        </p:spPr>
        <p:txBody>
          <a:bodyPr wrap="square" rtlCol="0">
            <a:spAutoFit/>
          </a:bodyPr>
          <a:lstStyle/>
          <a:p>
            <a:pPr lvl="0"/>
            <a:r>
              <a:rPr lang="en-US" sz="1600" dirty="0">
                <a:solidFill>
                  <a:schemeClr val="bg1"/>
                </a:solidFill>
              </a:rPr>
              <a:t>Increased dialogues and </a:t>
            </a:r>
            <a:r>
              <a:rPr lang="en-US" sz="1600" dirty="0">
                <a:solidFill>
                  <a:srgbClr val="FF0000"/>
                </a:solidFill>
              </a:rPr>
              <a:t>sharing between communities and local institutions </a:t>
            </a:r>
            <a:r>
              <a:rPr lang="en-US" sz="1600" dirty="0">
                <a:solidFill>
                  <a:schemeClr val="bg1"/>
                </a:solidFill>
              </a:rPr>
              <a:t>both Government and private sector service </a:t>
            </a:r>
            <a:r>
              <a:rPr lang="en-US" sz="1600" dirty="0" smtClean="0">
                <a:solidFill>
                  <a:schemeClr val="bg1"/>
                </a:solidFill>
              </a:rPr>
              <a:t>providers</a:t>
            </a:r>
            <a:endParaRPr lang="en-US" sz="1600" dirty="0">
              <a:solidFill>
                <a:schemeClr val="bg1"/>
              </a:solidFill>
            </a:endParaRPr>
          </a:p>
        </p:txBody>
      </p:sp>
      <p:sp>
        <p:nvSpPr>
          <p:cNvPr id="22" name="TextBox 21"/>
          <p:cNvSpPr txBox="1"/>
          <p:nvPr/>
        </p:nvSpPr>
        <p:spPr>
          <a:xfrm>
            <a:off x="9895719" y="2415244"/>
            <a:ext cx="2126680" cy="1815882"/>
          </a:xfrm>
          <a:prstGeom prst="rect">
            <a:avLst/>
          </a:prstGeom>
          <a:solidFill>
            <a:srgbClr val="7030A0"/>
          </a:solidFill>
        </p:spPr>
        <p:txBody>
          <a:bodyPr wrap="square" rtlCol="0">
            <a:spAutoFit/>
          </a:bodyPr>
          <a:lstStyle/>
          <a:p>
            <a:r>
              <a:rPr lang="en-US" sz="1600" dirty="0" smtClean="0">
                <a:solidFill>
                  <a:schemeClr val="bg1"/>
                </a:solidFill>
              </a:rPr>
              <a:t>New </a:t>
            </a:r>
            <a:r>
              <a:rPr lang="en-US" sz="1600" dirty="0">
                <a:solidFill>
                  <a:schemeClr val="bg1"/>
                </a:solidFill>
              </a:rPr>
              <a:t>projects should increasingly target </a:t>
            </a:r>
            <a:r>
              <a:rPr lang="en-US" sz="1600" dirty="0">
                <a:solidFill>
                  <a:srgbClr val="FF0000"/>
                </a:solidFill>
              </a:rPr>
              <a:t>state level institutions to ensure budget </a:t>
            </a:r>
            <a:r>
              <a:rPr lang="en-US" sz="1600" dirty="0">
                <a:solidFill>
                  <a:schemeClr val="bg1"/>
                </a:solidFill>
              </a:rPr>
              <a:t>allocations reflected a greater focus on resilience.</a:t>
            </a:r>
          </a:p>
        </p:txBody>
      </p:sp>
      <p:sp>
        <p:nvSpPr>
          <p:cNvPr id="23" name="TextBox 22"/>
          <p:cNvSpPr txBox="1"/>
          <p:nvPr/>
        </p:nvSpPr>
        <p:spPr>
          <a:xfrm>
            <a:off x="4919032" y="2530904"/>
            <a:ext cx="2471741" cy="1077218"/>
          </a:xfrm>
          <a:prstGeom prst="rect">
            <a:avLst/>
          </a:prstGeom>
          <a:solidFill>
            <a:srgbClr val="7030A0"/>
          </a:solidFill>
        </p:spPr>
        <p:txBody>
          <a:bodyPr wrap="square" rtlCol="0">
            <a:spAutoFit/>
          </a:bodyPr>
          <a:lstStyle/>
          <a:p>
            <a:pPr lvl="0"/>
            <a:r>
              <a:rPr lang="en-US" sz="1600" dirty="0" smtClean="0">
                <a:solidFill>
                  <a:schemeClr val="bg1"/>
                </a:solidFill>
              </a:rPr>
              <a:t>Government </a:t>
            </a:r>
            <a:r>
              <a:rPr lang="en-US" sz="1600" dirty="0">
                <a:solidFill>
                  <a:schemeClr val="bg1"/>
                </a:solidFill>
              </a:rPr>
              <a:t>departments should be engaged and informed </a:t>
            </a:r>
            <a:r>
              <a:rPr lang="en-US" sz="1600" dirty="0" smtClean="0">
                <a:solidFill>
                  <a:schemeClr val="bg1"/>
                </a:solidFill>
              </a:rPr>
              <a:t>from </a:t>
            </a:r>
            <a:r>
              <a:rPr lang="en-US" sz="1600" dirty="0">
                <a:solidFill>
                  <a:schemeClr val="bg1"/>
                </a:solidFill>
              </a:rPr>
              <a:t>the </a:t>
            </a:r>
            <a:r>
              <a:rPr lang="en-US" sz="1600" dirty="0" smtClean="0">
                <a:solidFill>
                  <a:schemeClr val="bg1"/>
                </a:solidFill>
              </a:rPr>
              <a:t>project inception</a:t>
            </a:r>
            <a:endParaRPr lang="en-US" sz="1600" dirty="0">
              <a:solidFill>
                <a:schemeClr val="bg1"/>
              </a:solidFill>
            </a:endParaRPr>
          </a:p>
        </p:txBody>
      </p:sp>
      <p:sp>
        <p:nvSpPr>
          <p:cNvPr id="24" name="TextBox 23"/>
          <p:cNvSpPr txBox="1"/>
          <p:nvPr/>
        </p:nvSpPr>
        <p:spPr>
          <a:xfrm>
            <a:off x="565265" y="4274090"/>
            <a:ext cx="1556218" cy="584775"/>
          </a:xfrm>
          <a:prstGeom prst="rect">
            <a:avLst/>
          </a:prstGeom>
          <a:solidFill>
            <a:srgbClr val="FFC000"/>
          </a:solidFill>
        </p:spPr>
        <p:txBody>
          <a:bodyPr wrap="square" rtlCol="0">
            <a:spAutoFit/>
          </a:bodyPr>
          <a:lstStyle/>
          <a:p>
            <a:r>
              <a:rPr lang="en-US" sz="1600" b="1" dirty="0" smtClean="0">
                <a:solidFill>
                  <a:schemeClr val="bg1"/>
                </a:solidFill>
              </a:rPr>
              <a:t>Working </a:t>
            </a:r>
            <a:r>
              <a:rPr lang="en-US" sz="1600" b="1" dirty="0">
                <a:solidFill>
                  <a:schemeClr val="bg1"/>
                </a:solidFill>
              </a:rPr>
              <a:t>in </a:t>
            </a:r>
            <a:r>
              <a:rPr lang="en-US" sz="1600" b="1" dirty="0" smtClean="0">
                <a:solidFill>
                  <a:schemeClr val="bg1"/>
                </a:solidFill>
              </a:rPr>
              <a:t>Consortia</a:t>
            </a:r>
            <a:endParaRPr lang="en-US" sz="1600" dirty="0">
              <a:solidFill>
                <a:schemeClr val="bg1"/>
              </a:solidFill>
            </a:endParaRPr>
          </a:p>
        </p:txBody>
      </p:sp>
      <p:sp>
        <p:nvSpPr>
          <p:cNvPr id="25" name="TextBox 24"/>
          <p:cNvSpPr txBox="1"/>
          <p:nvPr/>
        </p:nvSpPr>
        <p:spPr>
          <a:xfrm>
            <a:off x="2312910" y="4298233"/>
            <a:ext cx="2641887" cy="1815882"/>
          </a:xfrm>
          <a:prstGeom prst="rect">
            <a:avLst/>
          </a:prstGeom>
          <a:solidFill>
            <a:srgbClr val="FFC000"/>
          </a:solidFill>
        </p:spPr>
        <p:txBody>
          <a:bodyPr wrap="square" rtlCol="0">
            <a:spAutoFit/>
          </a:bodyPr>
          <a:lstStyle/>
          <a:p>
            <a:r>
              <a:rPr lang="en-US" sz="1600" dirty="0"/>
              <a:t>A 3 year project time period is extremely short. </a:t>
            </a:r>
            <a:r>
              <a:rPr lang="en-US" sz="1600" dirty="0" smtClean="0"/>
              <a:t>Takes tome to be fully </a:t>
            </a:r>
            <a:r>
              <a:rPr lang="en-US" sz="1600" dirty="0"/>
              <a:t>coherent and functioning as a unit</a:t>
            </a:r>
            <a:r>
              <a:rPr lang="en-US" sz="1600" dirty="0" smtClean="0"/>
              <a:t>. </a:t>
            </a:r>
            <a:r>
              <a:rPr lang="en-US" sz="1600" dirty="0" smtClean="0">
                <a:solidFill>
                  <a:srgbClr val="FF0000"/>
                </a:solidFill>
              </a:rPr>
              <a:t>Min 4-5 </a:t>
            </a:r>
            <a:r>
              <a:rPr lang="en-US" sz="1600" dirty="0" err="1" smtClean="0">
                <a:solidFill>
                  <a:srgbClr val="FF0000"/>
                </a:solidFill>
              </a:rPr>
              <a:t>yrs</a:t>
            </a:r>
            <a:r>
              <a:rPr lang="en-US" sz="1600" dirty="0" smtClean="0">
                <a:solidFill>
                  <a:srgbClr val="FF0000"/>
                </a:solidFill>
              </a:rPr>
              <a:t> project period recommended </a:t>
            </a:r>
            <a:r>
              <a:rPr lang="en-US" sz="1600" dirty="0">
                <a:solidFill>
                  <a:srgbClr val="FF0000"/>
                </a:solidFill>
              </a:rPr>
              <a:t>to initiate any </a:t>
            </a:r>
            <a:r>
              <a:rPr lang="en-US" sz="1600" dirty="0" smtClean="0">
                <a:solidFill>
                  <a:srgbClr val="FF0000"/>
                </a:solidFill>
              </a:rPr>
              <a:t>consortium</a:t>
            </a:r>
            <a:endParaRPr lang="en-US" sz="1600" dirty="0">
              <a:solidFill>
                <a:srgbClr val="FF0000"/>
              </a:solidFill>
            </a:endParaRPr>
          </a:p>
        </p:txBody>
      </p:sp>
      <p:sp>
        <p:nvSpPr>
          <p:cNvPr id="26" name="TextBox 25"/>
          <p:cNvSpPr txBox="1"/>
          <p:nvPr/>
        </p:nvSpPr>
        <p:spPr>
          <a:xfrm>
            <a:off x="5095216" y="3961827"/>
            <a:ext cx="2069869" cy="1323439"/>
          </a:xfrm>
          <a:prstGeom prst="rect">
            <a:avLst/>
          </a:prstGeom>
          <a:solidFill>
            <a:srgbClr val="FFC000"/>
          </a:solidFill>
        </p:spPr>
        <p:txBody>
          <a:bodyPr wrap="square" rtlCol="0">
            <a:spAutoFit/>
          </a:bodyPr>
          <a:lstStyle/>
          <a:p>
            <a:pPr lvl="0"/>
            <a:r>
              <a:rPr lang="en-US" sz="1600" dirty="0">
                <a:solidFill>
                  <a:srgbClr val="FF0000"/>
                </a:solidFill>
              </a:rPr>
              <a:t>Monitoring, reporting and financial management systems </a:t>
            </a:r>
            <a:r>
              <a:rPr lang="en-US" sz="1600" dirty="0"/>
              <a:t>need to be in place from the </a:t>
            </a:r>
            <a:r>
              <a:rPr lang="en-US" sz="1600" dirty="0" smtClean="0"/>
              <a:t>start</a:t>
            </a:r>
            <a:endParaRPr lang="en-US" sz="1600" dirty="0"/>
          </a:p>
        </p:txBody>
      </p:sp>
      <p:sp>
        <p:nvSpPr>
          <p:cNvPr id="27" name="TextBox 26"/>
          <p:cNvSpPr txBox="1"/>
          <p:nvPr/>
        </p:nvSpPr>
        <p:spPr>
          <a:xfrm>
            <a:off x="7258499" y="4346786"/>
            <a:ext cx="2200449" cy="2308324"/>
          </a:xfrm>
          <a:prstGeom prst="rect">
            <a:avLst/>
          </a:prstGeom>
          <a:solidFill>
            <a:srgbClr val="FFC000"/>
          </a:solidFill>
        </p:spPr>
        <p:txBody>
          <a:bodyPr wrap="square" rtlCol="0">
            <a:spAutoFit/>
          </a:bodyPr>
          <a:lstStyle/>
          <a:p>
            <a:pPr lvl="0"/>
            <a:r>
              <a:rPr lang="en-US" sz="1600" dirty="0">
                <a:solidFill>
                  <a:srgbClr val="FF0000"/>
                </a:solidFill>
              </a:rPr>
              <a:t>A clear vision and shared goals and objectives </a:t>
            </a:r>
            <a:r>
              <a:rPr lang="en-US" sz="1600" dirty="0"/>
              <a:t>need to be established from the inception of a consortium project and activities and </a:t>
            </a:r>
            <a:r>
              <a:rPr lang="en-US" sz="1600" dirty="0" smtClean="0"/>
              <a:t>appropriate roles assigned</a:t>
            </a:r>
            <a:endParaRPr lang="en-US" sz="1600" dirty="0"/>
          </a:p>
        </p:txBody>
      </p:sp>
      <p:sp>
        <p:nvSpPr>
          <p:cNvPr id="28" name="TextBox 27"/>
          <p:cNvSpPr txBox="1"/>
          <p:nvPr/>
        </p:nvSpPr>
        <p:spPr>
          <a:xfrm>
            <a:off x="9586725" y="4397860"/>
            <a:ext cx="2399608" cy="2308324"/>
          </a:xfrm>
          <a:prstGeom prst="rect">
            <a:avLst/>
          </a:prstGeom>
          <a:solidFill>
            <a:srgbClr val="FFC000"/>
          </a:solidFill>
        </p:spPr>
        <p:txBody>
          <a:bodyPr wrap="square" rtlCol="0">
            <a:spAutoFit/>
          </a:bodyPr>
          <a:lstStyle/>
          <a:p>
            <a:pPr lvl="0"/>
            <a:r>
              <a:rPr lang="en-US" sz="1600" dirty="0">
                <a:solidFill>
                  <a:srgbClr val="FF0000"/>
                </a:solidFill>
              </a:rPr>
              <a:t>A comprehensive knowledge management systems </a:t>
            </a:r>
            <a:r>
              <a:rPr lang="en-US" sz="1600" dirty="0"/>
              <a:t>and mechanism for capturing and integrating lessons into new programming is required to improve institutional memory of </a:t>
            </a:r>
            <a:r>
              <a:rPr lang="en-US" sz="1600" dirty="0" smtClean="0"/>
              <a:t>consortium </a:t>
            </a:r>
            <a:r>
              <a:rPr lang="en-US" sz="1600" dirty="0"/>
              <a:t>projects.</a:t>
            </a:r>
          </a:p>
        </p:txBody>
      </p:sp>
      <p:sp>
        <p:nvSpPr>
          <p:cNvPr id="29" name="TextBox 28"/>
          <p:cNvSpPr txBox="1"/>
          <p:nvPr/>
        </p:nvSpPr>
        <p:spPr>
          <a:xfrm>
            <a:off x="5102261" y="5348851"/>
            <a:ext cx="2092349" cy="1323439"/>
          </a:xfrm>
          <a:prstGeom prst="rect">
            <a:avLst/>
          </a:prstGeom>
          <a:solidFill>
            <a:srgbClr val="FFC000"/>
          </a:solidFill>
        </p:spPr>
        <p:txBody>
          <a:bodyPr wrap="square" rtlCol="0">
            <a:spAutoFit/>
          </a:bodyPr>
          <a:lstStyle/>
          <a:p>
            <a:r>
              <a:rPr lang="en-US" sz="1600" dirty="0"/>
              <a:t>C</a:t>
            </a:r>
            <a:r>
              <a:rPr lang="en-US" sz="1600" dirty="0" smtClean="0"/>
              <a:t>arefully </a:t>
            </a:r>
            <a:r>
              <a:rPr lang="en-US" sz="1600" dirty="0"/>
              <a:t>planned start up phase should build internal capacity </a:t>
            </a:r>
            <a:r>
              <a:rPr lang="en-US" sz="1600" dirty="0" smtClean="0"/>
              <a:t>and scheduling </a:t>
            </a:r>
            <a:r>
              <a:rPr lang="en-US" sz="1600" dirty="0"/>
              <a:t>between </a:t>
            </a:r>
            <a:r>
              <a:rPr lang="en-US" sz="1600" dirty="0" smtClean="0"/>
              <a:t>partners</a:t>
            </a:r>
            <a:endParaRPr lang="en-US" sz="1600" dirty="0"/>
          </a:p>
        </p:txBody>
      </p:sp>
      <p:sp>
        <p:nvSpPr>
          <p:cNvPr id="30" name="TextBox 29"/>
          <p:cNvSpPr txBox="1"/>
          <p:nvPr/>
        </p:nvSpPr>
        <p:spPr>
          <a:xfrm>
            <a:off x="0" y="16180"/>
            <a:ext cx="513410" cy="6841819"/>
          </a:xfrm>
          <a:prstGeom prst="rect">
            <a:avLst/>
          </a:prstGeom>
          <a:solidFill>
            <a:srgbClr val="FF0000"/>
          </a:solidFill>
        </p:spPr>
        <p:txBody>
          <a:bodyPr vert="wordArtVert" wrap="square" rtlCol="0">
            <a:spAutoFit/>
          </a:bodyPr>
          <a:lstStyle/>
          <a:p>
            <a:pPr algn="ctr"/>
            <a:r>
              <a:rPr lang="en-GB" b="1" dirty="0" smtClean="0"/>
              <a:t>Recommendations</a:t>
            </a:r>
            <a:endParaRPr lang="en-US" b="1" dirty="0"/>
          </a:p>
        </p:txBody>
      </p:sp>
      <p:sp>
        <p:nvSpPr>
          <p:cNvPr id="18" name="TextBox 17"/>
          <p:cNvSpPr txBox="1"/>
          <p:nvPr/>
        </p:nvSpPr>
        <p:spPr>
          <a:xfrm>
            <a:off x="9859653" y="1288941"/>
            <a:ext cx="2198813" cy="1077218"/>
          </a:xfrm>
          <a:prstGeom prst="rect">
            <a:avLst/>
          </a:prstGeom>
          <a:solidFill>
            <a:srgbClr val="7030A0"/>
          </a:solidFill>
        </p:spPr>
        <p:txBody>
          <a:bodyPr wrap="square" rtlCol="0">
            <a:spAutoFit/>
          </a:bodyPr>
          <a:lstStyle/>
          <a:p>
            <a:pPr lvl="0"/>
            <a:r>
              <a:rPr lang="en-US" sz="1600" dirty="0" smtClean="0">
                <a:solidFill>
                  <a:schemeClr val="bg1"/>
                </a:solidFill>
              </a:rPr>
              <a:t>Combined advocacy through DRRWG + other networks to government</a:t>
            </a:r>
            <a:endParaRPr lang="en-US" sz="1600" dirty="0">
              <a:solidFill>
                <a:schemeClr val="bg1"/>
              </a:solidFill>
            </a:endParaRPr>
          </a:p>
        </p:txBody>
      </p:sp>
    </p:spTree>
    <p:extLst>
      <p:ext uri="{BB962C8B-B14F-4D97-AF65-F5344CB8AC3E}">
        <p14:creationId xmlns:p14="http://schemas.microsoft.com/office/powerpoint/2010/main" val="1161572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Discussion and Q&amp;A</a:t>
            </a:r>
            <a:endParaRPr lang="en-US" dirty="0"/>
          </a:p>
        </p:txBody>
      </p:sp>
      <p:sp>
        <p:nvSpPr>
          <p:cNvPr id="4" name="Content Placeholder 3"/>
          <p:cNvSpPr>
            <a:spLocks noGrp="1"/>
          </p:cNvSpPr>
          <p:nvPr>
            <p:ph idx="1"/>
          </p:nvPr>
        </p:nvSpPr>
        <p:spPr/>
        <p:txBody>
          <a:bodyPr/>
          <a:lstStyle/>
          <a:p>
            <a:r>
              <a:rPr lang="en-GB" dirty="0" smtClean="0"/>
              <a:t>What plans do you have for future Resilience planning?</a:t>
            </a:r>
          </a:p>
          <a:p>
            <a:r>
              <a:rPr lang="en-GB" dirty="0" smtClean="0"/>
              <a:t>How can we sustain and apply the knowledge and evidence generated through BRACED?</a:t>
            </a:r>
          </a:p>
          <a:p>
            <a:r>
              <a:rPr lang="en-GB" dirty="0" smtClean="0"/>
              <a:t>Who Else should we be working with to apply our recommendations?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06" y="5338543"/>
            <a:ext cx="1414895" cy="1303326"/>
          </a:xfrm>
          <a:prstGeom prst="rect">
            <a:avLst/>
          </a:prstGeom>
        </p:spPr>
      </p:pic>
    </p:spTree>
    <p:extLst>
      <p:ext uri="{BB962C8B-B14F-4D97-AF65-F5344CB8AC3E}">
        <p14:creationId xmlns:p14="http://schemas.microsoft.com/office/powerpoint/2010/main" val="987544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584" y="281604"/>
            <a:ext cx="10515600" cy="1108833"/>
          </a:xfrm>
        </p:spPr>
        <p:txBody>
          <a:bodyPr/>
          <a:lstStyle/>
          <a:p>
            <a:r>
              <a:rPr lang="en-GB" b="1" dirty="0" smtClean="0">
                <a:solidFill>
                  <a:srgbClr val="7030A0"/>
                </a:solidFill>
              </a:rPr>
              <a:t>Contacts and Resource persons</a:t>
            </a:r>
            <a:endParaRPr lang="en-US" b="1" dirty="0">
              <a:solidFill>
                <a:srgbClr val="7030A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9510603"/>
              </p:ext>
            </p:extLst>
          </p:nvPr>
        </p:nvGraphicFramePr>
        <p:xfrm>
          <a:off x="537949" y="1390437"/>
          <a:ext cx="7840287" cy="4199832"/>
        </p:xfrm>
        <a:graphic>
          <a:graphicData uri="http://schemas.openxmlformats.org/drawingml/2006/table">
            <a:tbl>
              <a:tblPr firstRow="1" bandRow="1">
                <a:tableStyleId>{5C22544A-7EE6-4342-B048-85BDC9FD1C3A}</a:tableStyleId>
              </a:tblPr>
              <a:tblGrid>
                <a:gridCol w="1404570"/>
                <a:gridCol w="6435717"/>
              </a:tblGrid>
              <a:tr h="601035">
                <a:tc>
                  <a:txBody>
                    <a:bodyPr/>
                    <a:lstStyle/>
                    <a:p>
                      <a:r>
                        <a:rPr lang="en-GB" dirty="0" smtClean="0"/>
                        <a:t>Agency</a:t>
                      </a:r>
                      <a:endParaRPr lang="en-US" dirty="0"/>
                    </a:p>
                  </a:txBody>
                  <a:tcPr/>
                </a:tc>
                <a:tc>
                  <a:txBody>
                    <a:bodyPr/>
                    <a:lstStyle/>
                    <a:p>
                      <a:r>
                        <a:rPr lang="en-GB" dirty="0" smtClean="0"/>
                        <a:t>Contact</a:t>
                      </a:r>
                      <a:endParaRPr lang="en-US" dirty="0"/>
                    </a:p>
                  </a:txBody>
                  <a:tcPr/>
                </a:tc>
              </a:tr>
              <a:tr h="551230">
                <a:tc>
                  <a:txBody>
                    <a:bodyPr/>
                    <a:lstStyle/>
                    <a:p>
                      <a:r>
                        <a:rPr lang="en-GB" dirty="0" smtClean="0"/>
                        <a:t>AA</a:t>
                      </a:r>
                      <a:endParaRPr lang="en-US" dirty="0"/>
                    </a:p>
                  </a:txBody>
                  <a:tcPr/>
                </a:tc>
                <a:tc>
                  <a:txBody>
                    <a:bodyPr/>
                    <a:lstStyle/>
                    <a:p>
                      <a:r>
                        <a:rPr lang="en-GB" dirty="0" smtClean="0"/>
                        <a:t>Khin</a:t>
                      </a:r>
                      <a:r>
                        <a:rPr lang="en-GB" baseline="0" dirty="0" smtClean="0"/>
                        <a:t> Win Kyi: </a:t>
                      </a:r>
                      <a:r>
                        <a:rPr lang="en-GB" baseline="0" dirty="0" smtClean="0">
                          <a:hlinkClick r:id="rId2"/>
                        </a:rPr>
                        <a:t>Khinwin.Kyi@actionaid.org</a:t>
                      </a:r>
                      <a:r>
                        <a:rPr lang="en-GB" baseline="0" dirty="0" smtClean="0"/>
                        <a:t> </a:t>
                      </a:r>
                      <a:endParaRPr lang="en-US" dirty="0"/>
                    </a:p>
                  </a:txBody>
                  <a:tcPr/>
                </a:tc>
              </a:tr>
              <a:tr h="601035">
                <a:tc>
                  <a:txBody>
                    <a:bodyPr/>
                    <a:lstStyle/>
                    <a:p>
                      <a:r>
                        <a:rPr lang="en-GB" dirty="0" smtClean="0"/>
                        <a:t>BBC MA</a:t>
                      </a:r>
                      <a:endParaRPr lang="en-US" dirty="0"/>
                    </a:p>
                  </a:txBody>
                  <a:tcPr/>
                </a:tc>
                <a:tc>
                  <a:txBody>
                    <a:bodyPr/>
                    <a:lstStyle/>
                    <a:p>
                      <a:r>
                        <a:rPr lang="en-GB" dirty="0" smtClean="0">
                          <a:solidFill>
                            <a:schemeClr val="tx1"/>
                          </a:solidFill>
                        </a:rPr>
                        <a:t>Rachael </a:t>
                      </a:r>
                      <a:r>
                        <a:rPr lang="en-GB" dirty="0" err="1" smtClean="0">
                          <a:solidFill>
                            <a:schemeClr val="tx1"/>
                          </a:solidFill>
                        </a:rPr>
                        <a:t>Mcguimn</a:t>
                      </a:r>
                      <a:r>
                        <a:rPr lang="en-GB" dirty="0" smtClean="0">
                          <a:solidFill>
                            <a:schemeClr val="tx1"/>
                          </a:solidFill>
                          <a:hlinkClick r:id="rId3"/>
                        </a:rPr>
                        <a:t>:</a:t>
                      </a:r>
                      <a:r>
                        <a:rPr lang="en-GB" dirty="0" smtClean="0">
                          <a:solidFill>
                            <a:schemeClr val="tx1"/>
                          </a:solidFill>
                        </a:rPr>
                        <a:t>  </a:t>
                      </a:r>
                      <a:r>
                        <a:rPr lang="en-GB" baseline="0" dirty="0" smtClean="0">
                          <a:solidFill>
                            <a:schemeClr val="tx1"/>
                          </a:solidFill>
                        </a:rPr>
                        <a:t> </a:t>
                      </a:r>
                      <a:r>
                        <a:rPr lang="en-GB" baseline="0" dirty="0" smtClean="0">
                          <a:solidFill>
                            <a:schemeClr val="tx1"/>
                          </a:solidFill>
                          <a:hlinkClick r:id="rId4"/>
                        </a:rPr>
                        <a:t>rachael.mcguin@mm.bbcmediaaction.org</a:t>
                      </a:r>
                      <a:r>
                        <a:rPr lang="en-GB" baseline="0" dirty="0" smtClean="0">
                          <a:solidFill>
                            <a:schemeClr val="tx1"/>
                          </a:solidFill>
                        </a:rPr>
                        <a:t> </a:t>
                      </a:r>
                      <a:endParaRPr lang="en-US" dirty="0">
                        <a:solidFill>
                          <a:schemeClr val="tx1"/>
                        </a:solidFill>
                      </a:endParaRPr>
                    </a:p>
                  </a:txBody>
                  <a:tcPr/>
                </a:tc>
              </a:tr>
              <a:tr h="601035">
                <a:tc>
                  <a:txBody>
                    <a:bodyPr/>
                    <a:lstStyle/>
                    <a:p>
                      <a:r>
                        <a:rPr lang="en-GB" dirty="0" smtClean="0"/>
                        <a:t>UN Habitat</a:t>
                      </a:r>
                      <a:endParaRPr lang="en-US" dirty="0"/>
                    </a:p>
                  </a:txBody>
                  <a:tcPr/>
                </a:tc>
                <a:tc>
                  <a:txBody>
                    <a:bodyPr/>
                    <a:lstStyle/>
                    <a:p>
                      <a:r>
                        <a:rPr lang="en-GB" dirty="0" smtClean="0"/>
                        <a:t>Shashank </a:t>
                      </a:r>
                      <a:r>
                        <a:rPr lang="en-GB" dirty="0" err="1" smtClean="0"/>
                        <a:t>Misra</a:t>
                      </a:r>
                      <a:r>
                        <a:rPr lang="en-GB" dirty="0" smtClean="0"/>
                        <a:t>: </a:t>
                      </a:r>
                      <a:r>
                        <a:rPr lang="en-GB" dirty="0" smtClean="0">
                          <a:hlinkClick r:id="rId5"/>
                        </a:rPr>
                        <a:t>shashank.unhabitat@gmail.com</a:t>
                      </a:r>
                      <a:r>
                        <a:rPr lang="en-GB" dirty="0" smtClean="0"/>
                        <a:t> </a:t>
                      </a:r>
                      <a:endParaRPr lang="en-US" dirty="0"/>
                    </a:p>
                  </a:txBody>
                  <a:tcPr/>
                </a:tc>
              </a:tr>
              <a:tr h="643427">
                <a:tc>
                  <a:txBody>
                    <a:bodyPr/>
                    <a:lstStyle/>
                    <a:p>
                      <a:r>
                        <a:rPr lang="en-GB" dirty="0" smtClean="0"/>
                        <a:t>Plan International</a:t>
                      </a:r>
                      <a:endParaRPr lang="en-US" dirty="0"/>
                    </a:p>
                  </a:txBody>
                  <a:tcPr/>
                </a:tc>
                <a:tc>
                  <a:txBody>
                    <a:bodyPr/>
                    <a:lstStyle/>
                    <a:p>
                      <a:r>
                        <a:rPr lang="en-US" dirty="0" smtClean="0"/>
                        <a:t>Khual Tawna: </a:t>
                      </a:r>
                      <a:r>
                        <a:rPr lang="en-US" baseline="0" dirty="0" smtClean="0">
                          <a:hlinkClick r:id="rId6"/>
                        </a:rPr>
                        <a:t> </a:t>
                      </a:r>
                      <a:r>
                        <a:rPr lang="en-US" dirty="0" smtClean="0">
                          <a:hlinkClick r:id="rId6"/>
                        </a:rPr>
                        <a:t>Khual.Tawna@plan-international.org</a:t>
                      </a:r>
                      <a:endParaRPr lang="en-US" dirty="0"/>
                    </a:p>
                  </a:txBody>
                  <a:tcPr/>
                </a:tc>
              </a:tr>
              <a:tr h="601035">
                <a:tc>
                  <a:txBody>
                    <a:bodyPr/>
                    <a:lstStyle/>
                    <a:p>
                      <a:r>
                        <a:rPr lang="en-GB" dirty="0" smtClean="0"/>
                        <a:t>MEI</a:t>
                      </a:r>
                      <a:endParaRPr lang="en-US" dirty="0"/>
                    </a:p>
                  </a:txBody>
                  <a:tcPr/>
                </a:tc>
                <a:tc>
                  <a:txBody>
                    <a:bodyPr/>
                    <a:lstStyle/>
                    <a:p>
                      <a:r>
                        <a:rPr lang="en-GB" dirty="0" smtClean="0"/>
                        <a:t>Ngwe</a:t>
                      </a:r>
                      <a:r>
                        <a:rPr lang="en-GB" baseline="0" dirty="0" smtClean="0"/>
                        <a:t> Moe: </a:t>
                      </a:r>
                      <a:r>
                        <a:rPr lang="en-GB" baseline="0" dirty="0" smtClean="0">
                          <a:hlinkClick r:id="rId7"/>
                        </a:rPr>
                        <a:t>ngwemoe@enviromyanmar.net</a:t>
                      </a:r>
                      <a:r>
                        <a:rPr lang="en-GB" baseline="0" dirty="0" smtClean="0"/>
                        <a:t> </a:t>
                      </a:r>
                      <a:endParaRPr lang="en-US" dirty="0"/>
                    </a:p>
                  </a:txBody>
                  <a:tcPr/>
                </a:tc>
              </a:tr>
              <a:tr h="601035">
                <a:tc>
                  <a:txBody>
                    <a:bodyPr/>
                    <a:lstStyle/>
                    <a:p>
                      <a:r>
                        <a:rPr lang="en-GB" dirty="0" smtClean="0"/>
                        <a:t>World Vision</a:t>
                      </a:r>
                      <a:endParaRPr lang="en-US" dirty="0"/>
                    </a:p>
                  </a:txBody>
                  <a:tcPr/>
                </a:tc>
                <a:tc>
                  <a:txBody>
                    <a:bodyPr/>
                    <a:lstStyle/>
                    <a:p>
                      <a:r>
                        <a:rPr lang="en-GB" dirty="0" smtClean="0"/>
                        <a:t>Doris Oo: </a:t>
                      </a:r>
                      <a:r>
                        <a:rPr lang="en-GB" dirty="0" smtClean="0">
                          <a:hlinkClick r:id="rId8"/>
                        </a:rPr>
                        <a:t>doris_oo@wvi.org</a:t>
                      </a:r>
                      <a:r>
                        <a:rPr lang="en-GB" dirty="0" smtClean="0"/>
                        <a:t> </a:t>
                      </a:r>
                      <a:endParaRPr lang="en-US" dirty="0"/>
                    </a:p>
                  </a:txBody>
                  <a:tcPr/>
                </a:tc>
              </a:tr>
            </a:tbl>
          </a:graphicData>
        </a:graphic>
      </p:graphicFrame>
    </p:spTree>
    <p:extLst>
      <p:ext uri="{BB962C8B-B14F-4D97-AF65-F5344CB8AC3E}">
        <p14:creationId xmlns:p14="http://schemas.microsoft.com/office/powerpoint/2010/main" val="41421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0"/>
          <a:ext cx="11920449" cy="6381220"/>
        </p:xfrm>
        <a:graphic>
          <a:graphicData uri="http://schemas.openxmlformats.org/drawingml/2006/table">
            <a:tbl>
              <a:tblPr firstRow="1" firstCol="1" bandRow="1">
                <a:tableStyleId>{5C22544A-7EE6-4342-B048-85BDC9FD1C3A}</a:tableStyleId>
              </a:tblPr>
              <a:tblGrid>
                <a:gridCol w="1812174"/>
                <a:gridCol w="7581207"/>
                <a:gridCol w="2527068"/>
              </a:tblGrid>
              <a:tr h="332179">
                <a:tc>
                  <a:txBody>
                    <a:bodyPr/>
                    <a:lstStyle/>
                    <a:p>
                      <a:pPr marL="0" marR="0">
                        <a:spcBef>
                          <a:spcPts val="0"/>
                        </a:spcBef>
                        <a:spcAft>
                          <a:spcPts val="0"/>
                        </a:spcAft>
                      </a:pPr>
                      <a:r>
                        <a:rPr lang="en-GB" sz="1400" dirty="0">
                          <a:effectLst/>
                        </a:rPr>
                        <a:t>Agency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GB" sz="1400">
                          <a:effectLst/>
                        </a:rPr>
                        <a:t>Research/Documents/Reports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GB" sz="1400">
                          <a:effectLst/>
                        </a:rPr>
                        <a:t>Links where to find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r>
              <a:tr h="1850709">
                <a:tc>
                  <a:txBody>
                    <a:bodyPr/>
                    <a:lstStyle/>
                    <a:p>
                      <a:pPr marL="0" marR="0">
                        <a:spcBef>
                          <a:spcPts val="0"/>
                        </a:spcBef>
                        <a:spcAft>
                          <a:spcPts val="0"/>
                        </a:spcAft>
                      </a:pPr>
                      <a:r>
                        <a:rPr lang="en-GB" sz="1400">
                          <a:effectLst/>
                        </a:rPr>
                        <a:t>ACU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285750" marR="0" indent="-285750" algn="just">
                        <a:spcBef>
                          <a:spcPts val="0"/>
                        </a:spcBef>
                        <a:spcAft>
                          <a:spcPts val="0"/>
                        </a:spcAft>
                        <a:buFont typeface="Arial" panose="020B0604020202020204" pitchFamily="34" charset="0"/>
                        <a:buChar char="•"/>
                      </a:pPr>
                      <a:r>
                        <a:rPr lang="en-GB" sz="1400" dirty="0">
                          <a:effectLst/>
                        </a:rPr>
                        <a:t>Decentralised Risk Informed planning In Myanmar</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Best Practice Manual</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Mid Term review results summary</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BRACED Community resilience assessment and action planning handbook</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Bassline study, Mid line survey and end line survey</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Mid term Review and end line evaluation</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LAYING THE FOUNDATIONS FOR MEASURING RESILIENCE</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RESILIENCE  MEASUREMENT-MEL APPROACHES  IN PRACTICE</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THE 3AS: TRACKING RESILIENCE ACROSS BRACED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GB" sz="1400">
                          <a:effectLst/>
                        </a:rPr>
                        <a:t>ACU/Plan International – shared in DRRWG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r>
              <a:tr h="798811">
                <a:tc>
                  <a:txBody>
                    <a:bodyPr/>
                    <a:lstStyle/>
                    <a:p>
                      <a:pPr marL="0" marR="0">
                        <a:spcBef>
                          <a:spcPts val="0"/>
                        </a:spcBef>
                        <a:spcAft>
                          <a:spcPts val="0"/>
                        </a:spcAft>
                      </a:pPr>
                      <a:r>
                        <a:rPr lang="en-GB" sz="1400">
                          <a:effectLst/>
                        </a:rPr>
                        <a:t>BBCMA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285750" marR="0" indent="-285750" algn="just">
                        <a:spcBef>
                          <a:spcPts val="0"/>
                        </a:spcBef>
                        <a:spcAft>
                          <a:spcPts val="0"/>
                        </a:spcAft>
                        <a:buFont typeface="Arial" panose="020B0604020202020204" pitchFamily="34" charset="0"/>
                        <a:buChar char="•"/>
                      </a:pPr>
                      <a:r>
                        <a:rPr lang="en-GB" sz="1400">
                          <a:effectLst/>
                        </a:rPr>
                        <a:t>Climate Asia Survey</a:t>
                      </a:r>
                      <a:endParaRPr lang="en-US" sz="2400">
                        <a:effectLst/>
                      </a:endParaRPr>
                    </a:p>
                    <a:p>
                      <a:pPr marL="285750" marR="0" indent="-285750" algn="just">
                        <a:spcBef>
                          <a:spcPts val="0"/>
                        </a:spcBef>
                        <a:spcAft>
                          <a:spcPts val="0"/>
                        </a:spcAft>
                        <a:buFont typeface="Arial" panose="020B0604020202020204" pitchFamily="34" charset="0"/>
                        <a:buChar char="•"/>
                      </a:pPr>
                      <a:r>
                        <a:rPr lang="en-GB" sz="1400">
                          <a:effectLst/>
                        </a:rPr>
                        <a:t>PSA’s – please liist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sz="1800">
                        <a:effectLst/>
                        <a:latin typeface="Times New Roman" panose="02020603050405020304" pitchFamily="18" charset="0"/>
                      </a:endParaRPr>
                    </a:p>
                  </a:txBody>
                  <a:tcPr/>
                </a:tc>
              </a:tr>
              <a:tr h="711811">
                <a:tc>
                  <a:txBody>
                    <a:bodyPr/>
                    <a:lstStyle/>
                    <a:p>
                      <a:pPr marL="0" marR="0">
                        <a:spcBef>
                          <a:spcPts val="0"/>
                        </a:spcBef>
                        <a:spcAft>
                          <a:spcPts val="0"/>
                        </a:spcAft>
                      </a:pPr>
                      <a:r>
                        <a:rPr lang="en-GB" sz="1400">
                          <a:effectLst/>
                        </a:rPr>
                        <a:t>AA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gn="just">
                        <a:spcBef>
                          <a:spcPts val="0"/>
                        </a:spcBef>
                        <a:spcAft>
                          <a:spcPts val="0"/>
                        </a:spcAft>
                        <a:buFont typeface="Arial" panose="020B0604020202020204" pitchFamily="34" charset="0"/>
                        <a:buChar char="•"/>
                        <a:tabLst>
                          <a:tab pos="457200" algn="l"/>
                        </a:tabLst>
                      </a:pPr>
                      <a:r>
                        <a:rPr lang="en-GB" sz="1400" dirty="0">
                          <a:effectLst/>
                        </a:rPr>
                        <a:t>Self Help Group formulations</a:t>
                      </a:r>
                      <a:endParaRPr lang="en-US" sz="2400" dirty="0">
                        <a:effectLst/>
                      </a:endParaRPr>
                    </a:p>
                    <a:p>
                      <a:pPr marL="342900" marR="0" lvl="0" indent="-342900" algn="just">
                        <a:spcBef>
                          <a:spcPts val="0"/>
                        </a:spcBef>
                        <a:spcAft>
                          <a:spcPts val="0"/>
                        </a:spcAft>
                        <a:buFont typeface="Arial" panose="020B0604020202020204" pitchFamily="34" charset="0"/>
                        <a:buChar char="•"/>
                        <a:tabLst>
                          <a:tab pos="457200" algn="l"/>
                        </a:tabLst>
                      </a:pPr>
                      <a:r>
                        <a:rPr lang="en-GB" sz="1400" dirty="0">
                          <a:effectLst/>
                        </a:rPr>
                        <a:t>Gender empowerment study</a:t>
                      </a:r>
                      <a:endParaRPr lang="en-US" sz="2400" dirty="0">
                        <a:effectLst/>
                      </a:endParaRPr>
                    </a:p>
                    <a:p>
                      <a:pPr marL="342900" marR="0" lvl="0" indent="-342900" algn="just">
                        <a:spcBef>
                          <a:spcPts val="0"/>
                        </a:spcBef>
                        <a:spcAft>
                          <a:spcPts val="0"/>
                        </a:spcAft>
                        <a:buFont typeface="Arial" panose="020B0604020202020204" pitchFamily="34" charset="0"/>
                        <a:buChar char="•"/>
                        <a:tabLst>
                          <a:tab pos="457200" algn="l"/>
                        </a:tabLst>
                      </a:pPr>
                      <a:r>
                        <a:rPr lang="en-GB" sz="1400" dirty="0">
                          <a:effectLst/>
                        </a:rPr>
                        <a:t>Community resilience assessments for </a:t>
                      </a:r>
                      <a:r>
                        <a:rPr lang="en-GB" sz="1400" dirty="0" err="1">
                          <a:effectLst/>
                        </a:rPr>
                        <a:t>Labutta</a:t>
                      </a:r>
                      <a:r>
                        <a:rPr lang="en-GB" sz="1400" dirty="0">
                          <a:effectLst/>
                        </a:rPr>
                        <a:t>, </a:t>
                      </a:r>
                      <a:r>
                        <a:rPr lang="en-GB" sz="1400" dirty="0" err="1">
                          <a:effectLst/>
                        </a:rPr>
                        <a:t>Meiktila</a:t>
                      </a:r>
                      <a:r>
                        <a:rPr lang="en-GB" sz="1400" dirty="0">
                          <a:effectLst/>
                        </a:rPr>
                        <a:t> and </a:t>
                      </a:r>
                      <a:r>
                        <a:rPr lang="en-GB" sz="1400" dirty="0" err="1">
                          <a:effectLst/>
                        </a:rPr>
                        <a:t>Hpa</a:t>
                      </a:r>
                      <a:r>
                        <a:rPr lang="en-GB" sz="1400" dirty="0">
                          <a:effectLst/>
                        </a:rPr>
                        <a:t> An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sz="1800">
                        <a:effectLst/>
                        <a:latin typeface="Times New Roman" panose="02020603050405020304" pitchFamily="18" charset="0"/>
                      </a:endParaRPr>
                    </a:p>
                  </a:txBody>
                  <a:tcPr/>
                </a:tc>
              </a:tr>
              <a:tr h="718732">
                <a:tc>
                  <a:txBody>
                    <a:bodyPr/>
                    <a:lstStyle/>
                    <a:p>
                      <a:pPr marL="0" marR="0">
                        <a:spcBef>
                          <a:spcPts val="0"/>
                        </a:spcBef>
                        <a:spcAft>
                          <a:spcPts val="0"/>
                        </a:spcAft>
                      </a:pPr>
                      <a:r>
                        <a:rPr lang="en-GB" sz="1400">
                          <a:effectLst/>
                        </a:rPr>
                        <a:t>UNH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marR="0" lvl="0" indent="-342900" algn="just">
                        <a:spcBef>
                          <a:spcPts val="0"/>
                        </a:spcBef>
                        <a:spcAft>
                          <a:spcPts val="0"/>
                        </a:spcAft>
                        <a:buFont typeface="Arial" panose="020B0604020202020204" pitchFamily="34" charset="0"/>
                        <a:buChar char="•"/>
                        <a:tabLst>
                          <a:tab pos="184150" algn="l"/>
                        </a:tabLst>
                      </a:pPr>
                      <a:r>
                        <a:rPr lang="en-GB" sz="1400">
                          <a:effectLst/>
                        </a:rPr>
                        <a:t>8 Township Disaster Management Plans</a:t>
                      </a:r>
                      <a:endParaRPr lang="en-US" sz="2400">
                        <a:effectLst/>
                      </a:endParaRPr>
                    </a:p>
                    <a:p>
                      <a:pPr marL="342900" marR="0" lvl="0" indent="-342900" algn="just">
                        <a:spcBef>
                          <a:spcPts val="0"/>
                        </a:spcBef>
                        <a:spcAft>
                          <a:spcPts val="0"/>
                        </a:spcAft>
                        <a:buFont typeface="Arial" panose="020B0604020202020204" pitchFamily="34" charset="0"/>
                        <a:buChar char="•"/>
                        <a:tabLst>
                          <a:tab pos="184150" algn="l"/>
                        </a:tabLst>
                      </a:pPr>
                      <a:r>
                        <a:rPr lang="en-GB" sz="1400">
                          <a:effectLst/>
                        </a:rPr>
                        <a:t>Climate Profiles for 8 townships</a:t>
                      </a:r>
                      <a:endParaRPr lang="en-US" sz="2400">
                        <a:effectLst/>
                      </a:endParaRPr>
                    </a:p>
                    <a:p>
                      <a:pPr marL="342900" marR="0" lvl="0" indent="-342900" algn="just">
                        <a:spcBef>
                          <a:spcPts val="0"/>
                        </a:spcBef>
                        <a:spcAft>
                          <a:spcPts val="0"/>
                        </a:spcAft>
                        <a:buFont typeface="Arial" panose="020B0604020202020204" pitchFamily="34" charset="0"/>
                        <a:buChar char="•"/>
                        <a:tabLst>
                          <a:tab pos="184150" algn="l"/>
                        </a:tabLst>
                      </a:pPr>
                      <a:r>
                        <a:rPr lang="en-GB" sz="1400">
                          <a:effectLst/>
                        </a:rPr>
                        <a:t>Climate Information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sz="1800">
                        <a:effectLst/>
                        <a:latin typeface="Times New Roman" panose="02020603050405020304" pitchFamily="18" charset="0"/>
                      </a:endParaRPr>
                    </a:p>
                  </a:txBody>
                  <a:tcPr/>
                </a:tc>
              </a:tr>
              <a:tr h="711811">
                <a:tc>
                  <a:txBody>
                    <a:bodyPr/>
                    <a:lstStyle/>
                    <a:p>
                      <a:pPr marL="0" marR="0">
                        <a:spcBef>
                          <a:spcPts val="0"/>
                        </a:spcBef>
                        <a:spcAft>
                          <a:spcPts val="0"/>
                        </a:spcAft>
                      </a:pPr>
                      <a:r>
                        <a:rPr lang="en-GB" sz="1400">
                          <a:effectLst/>
                        </a:rPr>
                        <a:t>WV</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285750" marR="0" indent="-285750" algn="just">
                        <a:spcBef>
                          <a:spcPts val="0"/>
                        </a:spcBef>
                        <a:spcAft>
                          <a:spcPts val="0"/>
                        </a:spcAft>
                        <a:buFont typeface="Arial" panose="020B0604020202020204" pitchFamily="34" charset="0"/>
                        <a:buChar char="•"/>
                      </a:pPr>
                      <a:r>
                        <a:rPr lang="en-GB" sz="1400" dirty="0">
                          <a:effectLst/>
                        </a:rPr>
                        <a:t>VSLA manual</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CRAs for </a:t>
                      </a:r>
                      <a:r>
                        <a:rPr lang="en-GB" sz="1400" dirty="0" err="1">
                          <a:effectLst/>
                        </a:rPr>
                        <a:t>Mawlamyine</a:t>
                      </a:r>
                      <a:r>
                        <a:rPr lang="en-GB" sz="1400" dirty="0">
                          <a:effectLst/>
                        </a:rPr>
                        <a:t>, </a:t>
                      </a:r>
                      <a:r>
                        <a:rPr lang="en-GB" sz="1400" dirty="0" err="1">
                          <a:effectLst/>
                        </a:rPr>
                        <a:t>Kengtun</a:t>
                      </a:r>
                      <a:r>
                        <a:rPr lang="en-GB" sz="1400" dirty="0">
                          <a:effectLst/>
                        </a:rPr>
                        <a:t> and Dagon Seikan</a:t>
                      </a:r>
                      <a:endParaRPr lang="en-US" sz="2400" dirty="0">
                        <a:effectLst/>
                      </a:endParaRPr>
                    </a:p>
                    <a:p>
                      <a:pPr marL="285750" marR="0" indent="-285750" algn="just">
                        <a:spcBef>
                          <a:spcPts val="0"/>
                        </a:spcBef>
                        <a:spcAft>
                          <a:spcPts val="0"/>
                        </a:spcAft>
                        <a:buFont typeface="Arial" panose="020B0604020202020204" pitchFamily="34" charset="0"/>
                        <a:buChar char="•"/>
                      </a:pPr>
                      <a:r>
                        <a:rPr lang="en-GB" sz="1400" dirty="0">
                          <a:effectLst/>
                        </a:rPr>
                        <a:t>Microfinance </a:t>
                      </a:r>
                      <a:r>
                        <a:rPr lang="en-GB" sz="1400" dirty="0" smtClean="0">
                          <a:effectLst/>
                        </a:rPr>
                        <a:t>short</a:t>
                      </a:r>
                      <a:r>
                        <a:rPr lang="en-GB" sz="1400" baseline="0" dirty="0" smtClean="0">
                          <a:effectLst/>
                        </a:rPr>
                        <a:t> term outcome assessment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sz="1800">
                        <a:effectLst/>
                        <a:latin typeface="Times New Roman" panose="02020603050405020304" pitchFamily="18" charset="0"/>
                      </a:endParaRPr>
                    </a:p>
                  </a:txBody>
                  <a:tcPr/>
                </a:tc>
              </a:tr>
              <a:tr h="521995">
                <a:tc>
                  <a:txBody>
                    <a:bodyPr/>
                    <a:lstStyle/>
                    <a:p>
                      <a:pPr marL="0" marR="0">
                        <a:spcBef>
                          <a:spcPts val="0"/>
                        </a:spcBef>
                        <a:spcAft>
                          <a:spcPts val="0"/>
                        </a:spcAft>
                      </a:pPr>
                      <a:r>
                        <a:rPr lang="en-GB" sz="1400">
                          <a:effectLst/>
                        </a:rPr>
                        <a:t>Plan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285750" marR="0" indent="-285750" algn="just">
                        <a:spcBef>
                          <a:spcPts val="0"/>
                        </a:spcBef>
                        <a:spcAft>
                          <a:spcPts val="0"/>
                        </a:spcAft>
                        <a:buFont typeface="Arial" panose="020B0604020202020204" pitchFamily="34" charset="0"/>
                        <a:buChar char="•"/>
                      </a:pPr>
                      <a:r>
                        <a:rPr lang="en-GB" sz="1400">
                          <a:effectLst/>
                        </a:rPr>
                        <a:t>CRAs for Taungup and Kyaukphyu</a:t>
                      </a:r>
                      <a:endParaRPr lang="en-US" sz="2400">
                        <a:effectLst/>
                      </a:endParaRPr>
                    </a:p>
                    <a:p>
                      <a:pPr marL="285750" marR="0" indent="-285750" algn="just">
                        <a:spcBef>
                          <a:spcPts val="0"/>
                        </a:spcBef>
                        <a:spcAft>
                          <a:spcPts val="0"/>
                        </a:spcAft>
                        <a:buFont typeface="Arial" panose="020B0604020202020204" pitchFamily="34" charset="0"/>
                        <a:buChar char="•"/>
                      </a:pPr>
                      <a:r>
                        <a:rPr lang="en-US" sz="1400">
                          <a:effectLst/>
                        </a:rPr>
                        <a:t>Child centred resilience posters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sz="1800">
                        <a:effectLst/>
                        <a:latin typeface="Times New Roman" panose="02020603050405020304" pitchFamily="18" charset="0"/>
                      </a:endParaRPr>
                    </a:p>
                  </a:txBody>
                  <a:tcPr/>
                </a:tc>
              </a:tr>
              <a:tr h="521995">
                <a:tc>
                  <a:txBody>
                    <a:bodyPr/>
                    <a:lstStyle/>
                    <a:p>
                      <a:pPr marL="0" marR="0">
                        <a:spcBef>
                          <a:spcPts val="0"/>
                        </a:spcBef>
                        <a:spcAft>
                          <a:spcPts val="0"/>
                        </a:spcAft>
                      </a:pPr>
                      <a:r>
                        <a:rPr lang="en-GB" sz="1400" dirty="0">
                          <a:effectLst/>
                        </a:rPr>
                        <a:t>MEI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285750" marR="0" indent="-285750" algn="just">
                        <a:spcBef>
                          <a:spcPts val="0"/>
                        </a:spcBef>
                        <a:spcAft>
                          <a:spcPts val="0"/>
                        </a:spcAft>
                        <a:buFont typeface="Arial" panose="020B0604020202020204" pitchFamily="34" charset="0"/>
                        <a:buChar char="•"/>
                      </a:pPr>
                      <a:r>
                        <a:rPr lang="en-GB" sz="1400" dirty="0">
                          <a:effectLst/>
                        </a:rPr>
                        <a:t>Township Environmental Assessments and Environmental action plans for 8 </a:t>
                      </a:r>
                      <a:r>
                        <a:rPr lang="en-GB" sz="1400" dirty="0" smtClean="0">
                          <a:effectLst/>
                        </a:rPr>
                        <a:t>townships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endParaRPr lang="en-US" sz="1800" dirty="0">
                        <a:effectLst/>
                        <a:latin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8413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endParaRPr lang="en-US"/>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3058921524"/>
              </p:ext>
            </p:extLst>
          </p:nvPr>
        </p:nvGraphicFramePr>
        <p:xfrm>
          <a:off x="838200" y="1825625"/>
          <a:ext cx="5181600" cy="2225040"/>
        </p:xfrm>
        <a:graphic>
          <a:graphicData uri="http://schemas.openxmlformats.org/drawingml/2006/table">
            <a:tbl>
              <a:tblPr firstRow="1" bandRow="1">
                <a:tableStyleId>{5C22544A-7EE6-4342-B048-85BDC9FD1C3A}</a:tableStyleId>
              </a:tblPr>
              <a:tblGrid>
                <a:gridCol w="2590800"/>
                <a:gridCol w="2590800"/>
              </a:tblGrid>
              <a:tr h="370840">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sp>
        <p:nvSpPr>
          <p:cNvPr id="23" name="Content Placeholder 22"/>
          <p:cNvSpPr>
            <a:spLocks noGrp="1"/>
          </p:cNvSpPr>
          <p:nvPr>
            <p:ph sz="half" idx="2"/>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p:nvSpPr>
        <p:spPr>
          <a:xfrm>
            <a:off x="489934" y="3015055"/>
            <a:ext cx="11059732" cy="2554545"/>
          </a:xfrm>
          <a:prstGeom prst="rect">
            <a:avLst/>
          </a:prstGeom>
          <a:ln>
            <a:noFill/>
          </a:ln>
        </p:spPr>
        <p:txBody>
          <a:bodyPr wrap="square">
            <a:spAutoFit/>
          </a:bodyPr>
          <a:lstStyle/>
          <a:p>
            <a:pPr algn="ctr"/>
            <a:endParaRPr lang="en-GB" sz="4000" b="1" dirty="0" smtClean="0">
              <a:solidFill>
                <a:schemeClr val="bg1"/>
              </a:solidFill>
            </a:endParaRPr>
          </a:p>
          <a:p>
            <a:pPr algn="ctr"/>
            <a:r>
              <a:rPr lang="en-GB" sz="6000" b="1" dirty="0" smtClean="0">
                <a:solidFill>
                  <a:schemeClr val="bg1"/>
                </a:solidFill>
              </a:rPr>
              <a:t>Thank </a:t>
            </a:r>
            <a:r>
              <a:rPr lang="en-GB" sz="6000" b="1" dirty="0" smtClean="0">
                <a:solidFill>
                  <a:schemeClr val="bg1"/>
                </a:solidFill>
              </a:rPr>
              <a:t>you on Behalf of the BRACED Myanmar Alliance</a:t>
            </a:r>
            <a:endParaRPr lang="en-GB" sz="6000" b="1" dirty="0" smtClean="0">
              <a:solidFill>
                <a:schemeClr val="bg1"/>
              </a:solidFill>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793" y="219827"/>
            <a:ext cx="1248942" cy="1321907"/>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301" y="139574"/>
            <a:ext cx="1722940" cy="1587081"/>
          </a:xfrm>
          <a:prstGeom prst="rect">
            <a:avLst/>
          </a:prstGeom>
        </p:spPr>
      </p:pic>
    </p:spTree>
    <p:extLst>
      <p:ext uri="{BB962C8B-B14F-4D97-AF65-F5344CB8AC3E}">
        <p14:creationId xmlns:p14="http://schemas.microsoft.com/office/powerpoint/2010/main" val="1915119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97986" y="107576"/>
            <a:ext cx="11786437" cy="1464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dirty="0" smtClean="0"/>
              <a:t>Resilience is a mixture of </a:t>
            </a:r>
            <a:r>
              <a:rPr lang="en-US" sz="2000" b="1" dirty="0" smtClean="0">
                <a:solidFill>
                  <a:srgbClr val="FF0000"/>
                </a:solidFill>
              </a:rPr>
              <a:t>skills, capacities and resources </a:t>
            </a:r>
            <a:r>
              <a:rPr lang="en-US" sz="2000" dirty="0" smtClean="0"/>
              <a:t>to be able to </a:t>
            </a:r>
            <a:r>
              <a:rPr lang="en-US" sz="2000" b="1" dirty="0" smtClean="0">
                <a:solidFill>
                  <a:srgbClr val="FFC000"/>
                </a:solidFill>
              </a:rPr>
              <a:t>anticipate</a:t>
            </a:r>
            <a:r>
              <a:rPr lang="en-US" sz="2000" dirty="0" smtClean="0"/>
              <a:t> and </a:t>
            </a:r>
            <a:r>
              <a:rPr lang="en-US" sz="2000" b="1" dirty="0" smtClean="0">
                <a:solidFill>
                  <a:srgbClr val="FFC000"/>
                </a:solidFill>
              </a:rPr>
              <a:t>adapt</a:t>
            </a:r>
            <a:r>
              <a:rPr lang="en-US" sz="2000" dirty="0" smtClean="0"/>
              <a:t> to changing conditions and </a:t>
            </a:r>
            <a:r>
              <a:rPr lang="en-US" sz="2000" b="1" dirty="0" smtClean="0">
                <a:solidFill>
                  <a:srgbClr val="92D050"/>
                </a:solidFill>
              </a:rPr>
              <a:t>absorb</a:t>
            </a:r>
            <a:r>
              <a:rPr lang="en-US" sz="2000" dirty="0" smtClean="0"/>
              <a:t> shocks and stresses to be able to </a:t>
            </a:r>
            <a:r>
              <a:rPr lang="en-US" sz="2000" b="1" dirty="0" smtClean="0">
                <a:solidFill>
                  <a:srgbClr val="7030A0"/>
                </a:solidFill>
              </a:rPr>
              <a:t>achieve development plans and objectives.</a:t>
            </a:r>
            <a:endParaRPr lang="en-US" sz="2000" b="1" dirty="0">
              <a:solidFill>
                <a:srgbClr val="7030A0"/>
              </a:solidFill>
            </a:endParaRPr>
          </a:p>
        </p:txBody>
      </p:sp>
      <p:pic>
        <p:nvPicPr>
          <p:cNvPr id="2" name="Picture 1"/>
          <p:cNvPicPr>
            <a:picLocks noChangeAspect="1"/>
          </p:cNvPicPr>
          <p:nvPr/>
        </p:nvPicPr>
        <p:blipFill rotWithShape="1">
          <a:blip r:embed="rId3"/>
          <a:srcRect l="16585" t="22334" r="12218" b="4016"/>
          <a:stretch/>
        </p:blipFill>
        <p:spPr>
          <a:xfrm>
            <a:off x="0" y="746975"/>
            <a:ext cx="12192000" cy="6111025"/>
          </a:xfrm>
          <a:prstGeom prst="rect">
            <a:avLst/>
          </a:prstGeom>
        </p:spPr>
      </p:pic>
    </p:spTree>
    <p:extLst>
      <p:ext uri="{BB962C8B-B14F-4D97-AF65-F5344CB8AC3E}">
        <p14:creationId xmlns:p14="http://schemas.microsoft.com/office/powerpoint/2010/main" val="1036978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70385" t="8160" b="7902"/>
          <a:stretch/>
        </p:blipFill>
        <p:spPr>
          <a:xfrm>
            <a:off x="6499274" y="-1"/>
            <a:ext cx="5692726" cy="5593123"/>
          </a:xfrm>
          <a:prstGeom prst="rect">
            <a:avLst/>
          </a:prstGeom>
        </p:spPr>
      </p:pic>
      <p:sp>
        <p:nvSpPr>
          <p:cNvPr id="6" name="Title 5"/>
          <p:cNvSpPr>
            <a:spLocks noGrp="1"/>
          </p:cNvSpPr>
          <p:nvPr>
            <p:ph type="title"/>
          </p:nvPr>
        </p:nvSpPr>
        <p:spPr>
          <a:xfrm>
            <a:off x="345831" y="252585"/>
            <a:ext cx="6029211" cy="1069780"/>
          </a:xfrm>
        </p:spPr>
        <p:txBody>
          <a:bodyPr>
            <a:normAutofit fontScale="90000"/>
          </a:bodyPr>
          <a:lstStyle/>
          <a:p>
            <a:r>
              <a:rPr lang="en-GB" b="1" dirty="0" smtClean="0">
                <a:solidFill>
                  <a:srgbClr val="7030A0"/>
                </a:solidFill>
              </a:rPr>
              <a:t>BRACED Resilience Activities</a:t>
            </a:r>
            <a:endParaRPr lang="en-US" b="1" dirty="0">
              <a:solidFill>
                <a:srgbClr val="7030A0"/>
              </a:solidFill>
            </a:endParaRPr>
          </a:p>
        </p:txBody>
      </p:sp>
      <p:sp>
        <p:nvSpPr>
          <p:cNvPr id="7" name="Content Placeholder 6"/>
          <p:cNvSpPr>
            <a:spLocks noGrp="1"/>
          </p:cNvSpPr>
          <p:nvPr>
            <p:ph sz="half" idx="1"/>
          </p:nvPr>
        </p:nvSpPr>
        <p:spPr>
          <a:xfrm>
            <a:off x="162409" y="1146221"/>
            <a:ext cx="5927774" cy="1867436"/>
          </a:xfrm>
        </p:spPr>
        <p:txBody>
          <a:bodyPr>
            <a:normAutofit fontScale="92500" lnSpcReduction="10000"/>
          </a:bodyPr>
          <a:lstStyle/>
          <a:p>
            <a:pPr marL="0" indent="0">
              <a:buNone/>
            </a:pPr>
            <a:r>
              <a:rPr lang="en-GB" dirty="0" smtClean="0"/>
              <a:t>Community Resilience Assessment and action planning across different climatic and geographic </a:t>
            </a:r>
            <a:r>
              <a:rPr lang="en-GB" dirty="0"/>
              <a:t>zones (155 villages)</a:t>
            </a:r>
          </a:p>
          <a:p>
            <a:pPr marL="0" indent="0">
              <a:buNone/>
            </a:pPr>
            <a:r>
              <a:rPr lang="en-GB" dirty="0" smtClean="0"/>
              <a:t>addressing a variety of different shocks and stresses</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409" y="5655907"/>
            <a:ext cx="1131320" cy="104211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9274" y="5593123"/>
            <a:ext cx="5692726" cy="1264877"/>
          </a:xfrm>
          <a:prstGeom prst="rect">
            <a:avLst/>
          </a:prstGeom>
        </p:spPr>
      </p:pic>
      <p:pic>
        <p:nvPicPr>
          <p:cNvPr id="11" name="Picture 10"/>
          <p:cNvPicPr>
            <a:picLocks noChangeAspect="1"/>
          </p:cNvPicPr>
          <p:nvPr/>
        </p:nvPicPr>
        <p:blipFill rotWithShape="1">
          <a:blip r:embed="rId5"/>
          <a:srcRect l="30633" t="1658" r="29966" b="2431"/>
          <a:stretch/>
        </p:blipFill>
        <p:spPr>
          <a:xfrm>
            <a:off x="2060620" y="2678806"/>
            <a:ext cx="3507343" cy="4111545"/>
          </a:xfrm>
          <a:prstGeom prst="rect">
            <a:avLst/>
          </a:prstGeom>
        </p:spPr>
      </p:pic>
    </p:spTree>
    <p:extLst>
      <p:ext uri="{BB962C8B-B14F-4D97-AF65-F5344CB8AC3E}">
        <p14:creationId xmlns:p14="http://schemas.microsoft.com/office/powerpoint/2010/main" val="2798720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6378" y="216130"/>
            <a:ext cx="2892830" cy="6317673"/>
          </a:xfrm>
          <a:prstGeom prst="rect">
            <a:avLst/>
          </a:prstGeom>
          <a:no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232756" y="1124122"/>
            <a:ext cx="2637217" cy="1778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OUTPUT 1, Communities skills, knowledge and capacities to uptake resilience activities and practices.</a:t>
            </a:r>
            <a:endParaRPr lang="en-US" dirty="0"/>
          </a:p>
        </p:txBody>
      </p:sp>
      <p:sp>
        <p:nvSpPr>
          <p:cNvPr id="6" name="Rounded Rectangle 5"/>
          <p:cNvSpPr/>
          <p:nvPr/>
        </p:nvSpPr>
        <p:spPr>
          <a:xfrm>
            <a:off x="3143945" y="1131571"/>
            <a:ext cx="2326176" cy="137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 Resilience Assessments, action plans development </a:t>
            </a:r>
          </a:p>
        </p:txBody>
      </p:sp>
      <p:sp>
        <p:nvSpPr>
          <p:cNvPr id="7" name="Rounded Rectangle 6"/>
          <p:cNvSpPr/>
          <p:nvPr/>
        </p:nvSpPr>
        <p:spPr>
          <a:xfrm>
            <a:off x="5553249" y="1168714"/>
            <a:ext cx="2193868" cy="137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Financial services: SHGs/Microfinance/VSLAs</a:t>
            </a:r>
          </a:p>
        </p:txBody>
      </p:sp>
      <p:sp>
        <p:nvSpPr>
          <p:cNvPr id="8" name="Rounded Rectangle 7"/>
          <p:cNvSpPr/>
          <p:nvPr/>
        </p:nvSpPr>
        <p:spPr>
          <a:xfrm>
            <a:off x="7811199" y="1123778"/>
            <a:ext cx="2274221" cy="137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Inclusion: Women's </a:t>
            </a:r>
            <a:r>
              <a:rPr lang="en-US" sz="2000" dirty="0"/>
              <a:t>empowerment</a:t>
            </a:r>
            <a:r>
              <a:rPr lang="en-US" dirty="0"/>
              <a:t> + Child centered resilience</a:t>
            </a:r>
          </a:p>
        </p:txBody>
      </p:sp>
      <p:sp>
        <p:nvSpPr>
          <p:cNvPr id="9" name="Rounded Rectangle 8"/>
          <p:cNvSpPr/>
          <p:nvPr/>
        </p:nvSpPr>
        <p:spPr>
          <a:xfrm>
            <a:off x="241763" y="3238152"/>
            <a:ext cx="2576946" cy="141420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b="1" dirty="0" smtClean="0"/>
              <a:t>Output 2: Institutional </a:t>
            </a:r>
            <a:r>
              <a:rPr lang="en-GB" b="1" dirty="0"/>
              <a:t>support at Township level</a:t>
            </a:r>
            <a:endParaRPr lang="en-US" dirty="0"/>
          </a:p>
        </p:txBody>
      </p:sp>
      <p:sp>
        <p:nvSpPr>
          <p:cNvPr id="10" name="Rounded Rectangle 9"/>
          <p:cNvSpPr/>
          <p:nvPr/>
        </p:nvSpPr>
        <p:spPr>
          <a:xfrm>
            <a:off x="3210791" y="3238152"/>
            <a:ext cx="2097579" cy="13799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Township planning for Resilience including </a:t>
            </a:r>
            <a:r>
              <a:rPr lang="en-US" dirty="0" smtClean="0"/>
              <a:t>TDMPs +TEMPS</a:t>
            </a:r>
            <a:endParaRPr lang="en-US" dirty="0"/>
          </a:p>
        </p:txBody>
      </p:sp>
      <p:sp>
        <p:nvSpPr>
          <p:cNvPr id="11" name="Rounded Rectangle 10"/>
          <p:cNvSpPr/>
          <p:nvPr/>
        </p:nvSpPr>
        <p:spPr>
          <a:xfrm>
            <a:off x="5447605" y="3238151"/>
            <a:ext cx="2894216" cy="137991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Fostering networks and sharing between government, communities and projects</a:t>
            </a:r>
          </a:p>
        </p:txBody>
      </p:sp>
      <p:sp>
        <p:nvSpPr>
          <p:cNvPr id="12" name="Rounded Rectangle 11"/>
          <p:cNvSpPr/>
          <p:nvPr/>
        </p:nvSpPr>
        <p:spPr>
          <a:xfrm>
            <a:off x="10224655" y="1131569"/>
            <a:ext cx="1795893" cy="1379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Communicating resilience and risk information </a:t>
            </a:r>
          </a:p>
        </p:txBody>
      </p:sp>
      <p:sp>
        <p:nvSpPr>
          <p:cNvPr id="13" name="Rounded Rectangle 12"/>
          <p:cNvSpPr/>
          <p:nvPr/>
        </p:nvSpPr>
        <p:spPr>
          <a:xfrm>
            <a:off x="284713" y="5067994"/>
            <a:ext cx="2585260" cy="137991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chemeClr val="bg1"/>
                </a:solidFill>
              </a:rPr>
              <a:t>OUTPUT 3: Knowledge development, Governance and advocacy nationally</a:t>
            </a:r>
            <a:endParaRPr lang="en-US" dirty="0">
              <a:solidFill>
                <a:schemeClr val="bg1"/>
              </a:solidFill>
            </a:endParaRPr>
          </a:p>
        </p:txBody>
      </p:sp>
      <p:sp>
        <p:nvSpPr>
          <p:cNvPr id="14" name="Rounded Rectangle 13"/>
          <p:cNvSpPr/>
          <p:nvPr/>
        </p:nvSpPr>
        <p:spPr>
          <a:xfrm>
            <a:off x="8532320" y="3238150"/>
            <a:ext cx="3056314" cy="137991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Access to scientific CC and weather information and transfer of Capacity and skills development </a:t>
            </a:r>
          </a:p>
        </p:txBody>
      </p:sp>
      <p:sp>
        <p:nvSpPr>
          <p:cNvPr id="15" name="Rounded Rectangle 14"/>
          <p:cNvSpPr/>
          <p:nvPr/>
        </p:nvSpPr>
        <p:spPr>
          <a:xfrm>
            <a:off x="3177543" y="5065223"/>
            <a:ext cx="2491047" cy="137991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Research, learning and consolidating evidence </a:t>
            </a:r>
            <a:endParaRPr lang="en-US" dirty="0"/>
          </a:p>
        </p:txBody>
      </p:sp>
      <p:sp>
        <p:nvSpPr>
          <p:cNvPr id="16" name="Rounded Rectangle 15"/>
          <p:cNvSpPr/>
          <p:nvPr/>
        </p:nvSpPr>
        <p:spPr>
          <a:xfrm>
            <a:off x="5883331" y="5065223"/>
            <a:ext cx="4166755" cy="137991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Advocacy and sharing events to encourage uptake of BRACED resilience approaches and activities into policy strategies and wider projects.</a:t>
            </a:r>
          </a:p>
        </p:txBody>
      </p:sp>
      <p:sp>
        <p:nvSpPr>
          <p:cNvPr id="17" name="Pentagon 16"/>
          <p:cNvSpPr/>
          <p:nvPr/>
        </p:nvSpPr>
        <p:spPr>
          <a:xfrm>
            <a:off x="3223261" y="391909"/>
            <a:ext cx="8790015" cy="465512"/>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dirty="0" smtClean="0">
                <a:ln w="6600">
                  <a:solidFill>
                    <a:schemeClr val="accent2"/>
                  </a:solidFill>
                  <a:prstDash val="solid"/>
                </a:ln>
                <a:solidFill>
                  <a:srgbClr val="FFFFFF"/>
                </a:solidFill>
                <a:effectLst>
                  <a:outerShdw dist="38100" dir="2700000" algn="tl" rotWithShape="0">
                    <a:schemeClr val="accent2"/>
                  </a:outerShdw>
                </a:effectLst>
              </a:rPr>
              <a:t>WORK PACKAGES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8" name="Rectangle 17"/>
          <p:cNvSpPr/>
          <p:nvPr/>
        </p:nvSpPr>
        <p:spPr>
          <a:xfrm>
            <a:off x="293027" y="383856"/>
            <a:ext cx="2576946" cy="51919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b="1" dirty="0" smtClean="0">
                <a:ln w="6600">
                  <a:solidFill>
                    <a:schemeClr val="accent2"/>
                  </a:solidFill>
                  <a:prstDash val="solid"/>
                </a:ln>
                <a:solidFill>
                  <a:srgbClr val="FFFFFF"/>
                </a:solidFill>
                <a:effectLst>
                  <a:outerShdw dist="38100" dir="2700000" algn="tl" rotWithShape="0">
                    <a:schemeClr val="accent2"/>
                  </a:outerShdw>
                </a:effectLst>
              </a:rPr>
              <a:t>Outputs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61324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730" y="-2305"/>
            <a:ext cx="3658573" cy="24502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30" y="4419522"/>
            <a:ext cx="3681623" cy="2438478"/>
          </a:xfrm>
          <a:prstGeom prst="rect">
            <a:avLst/>
          </a:prstGeom>
        </p:spPr>
      </p:pic>
      <p:sp>
        <p:nvSpPr>
          <p:cNvPr id="9" name="Right Arrow 8"/>
          <p:cNvSpPr/>
          <p:nvPr/>
        </p:nvSpPr>
        <p:spPr>
          <a:xfrm rot="10800000">
            <a:off x="3681623" y="6139879"/>
            <a:ext cx="4771293" cy="591671"/>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0376" y="4434789"/>
            <a:ext cx="3658573" cy="2423211"/>
          </a:xfrm>
          <a:prstGeom prst="rect">
            <a:avLst/>
          </a:prstGeom>
        </p:spPr>
      </p:pic>
      <p:sp>
        <p:nvSpPr>
          <p:cNvPr id="10" name="Right Arrow 9"/>
          <p:cNvSpPr/>
          <p:nvPr/>
        </p:nvSpPr>
        <p:spPr>
          <a:xfrm rot="5400000">
            <a:off x="10257660" y="3155028"/>
            <a:ext cx="1986823" cy="591671"/>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10376" y="9487"/>
            <a:ext cx="3681624" cy="2438478"/>
          </a:xfrm>
          <a:prstGeom prst="rect">
            <a:avLst/>
          </a:prstGeom>
        </p:spPr>
      </p:pic>
      <p:sp>
        <p:nvSpPr>
          <p:cNvPr id="8" name="Right Arrow 7"/>
          <p:cNvSpPr/>
          <p:nvPr/>
        </p:nvSpPr>
        <p:spPr>
          <a:xfrm>
            <a:off x="3710353" y="201279"/>
            <a:ext cx="4828753" cy="591671"/>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25021672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Box 1"/>
          <p:cNvSpPr txBox="1"/>
          <p:nvPr/>
        </p:nvSpPr>
        <p:spPr>
          <a:xfrm>
            <a:off x="0" y="2912254"/>
            <a:ext cx="2482241" cy="1077218"/>
          </a:xfrm>
          <a:prstGeom prst="rect">
            <a:avLst/>
          </a:prstGeom>
          <a:noFill/>
        </p:spPr>
        <p:txBody>
          <a:bodyPr wrap="square" rtlCol="0">
            <a:spAutoFit/>
          </a:bodyPr>
          <a:lstStyle/>
          <a:p>
            <a:r>
              <a:rPr lang="en-US" sz="3200" b="1" dirty="0" smtClean="0">
                <a:solidFill>
                  <a:srgbClr val="7030A0"/>
                </a:solidFill>
              </a:rPr>
              <a:t>BRACED Key Outputs:</a:t>
            </a:r>
            <a:endParaRPr lang="en-US" sz="3200" b="1" dirty="0">
              <a:solidFill>
                <a:srgbClr val="7030A0"/>
              </a:solidFill>
            </a:endParaRPr>
          </a:p>
        </p:txBody>
      </p:sp>
    </p:spTree>
    <p:extLst>
      <p:ext uri="{BB962C8B-B14F-4D97-AF65-F5344CB8AC3E}">
        <p14:creationId xmlns:p14="http://schemas.microsoft.com/office/powerpoint/2010/main" val="4053054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55" y="6142581"/>
            <a:ext cx="2466975" cy="755443"/>
          </a:xfrm>
          <a:prstGeom prst="rect">
            <a:avLst/>
          </a:prstGeom>
          <a:noFill/>
          <a:ln w="9525">
            <a:noFill/>
            <a:miter lim="800000"/>
            <a:headEnd/>
            <a:tailEnd/>
          </a:ln>
        </p:spPr>
      </p:pic>
      <p:sp>
        <p:nvSpPr>
          <p:cNvPr id="4" name="Title 3"/>
          <p:cNvSpPr>
            <a:spLocks noGrp="1"/>
          </p:cNvSpPr>
          <p:nvPr>
            <p:ph type="title"/>
          </p:nvPr>
        </p:nvSpPr>
        <p:spPr>
          <a:xfrm>
            <a:off x="144329" y="-137152"/>
            <a:ext cx="10515600" cy="974279"/>
          </a:xfrm>
        </p:spPr>
        <p:txBody>
          <a:bodyPr>
            <a:normAutofit/>
          </a:bodyPr>
          <a:lstStyle/>
          <a:p>
            <a:r>
              <a:rPr lang="en-US" sz="4000" b="1" dirty="0" smtClean="0">
                <a:solidFill>
                  <a:srgbClr val="7030A0"/>
                </a:solidFill>
              </a:rPr>
              <a:t>BRACED projects - </a:t>
            </a:r>
            <a:r>
              <a:rPr lang="en-US" sz="4000" b="1" dirty="0" err="1" smtClean="0">
                <a:solidFill>
                  <a:srgbClr val="7030A0"/>
                </a:solidFill>
              </a:rPr>
              <a:t>Mawlamyine</a:t>
            </a:r>
            <a:endParaRPr lang="en-US" sz="4000" b="1" dirty="0">
              <a:solidFill>
                <a:srgbClr val="7030A0"/>
              </a:solidFill>
            </a:endParaRPr>
          </a:p>
        </p:txBody>
      </p:sp>
      <p:sp>
        <p:nvSpPr>
          <p:cNvPr id="5" name="Text Placeholder 4"/>
          <p:cNvSpPr>
            <a:spLocks noGrp="1"/>
          </p:cNvSpPr>
          <p:nvPr>
            <p:ph type="body" idx="1"/>
          </p:nvPr>
        </p:nvSpPr>
        <p:spPr>
          <a:xfrm>
            <a:off x="141668" y="1681163"/>
            <a:ext cx="12050332" cy="823912"/>
          </a:xfrm>
        </p:spPr>
        <p:txBody>
          <a:bodyPr>
            <a:normAutofit/>
          </a:bodyPr>
          <a:lstStyle/>
          <a:p>
            <a:r>
              <a:rPr lang="en-US" sz="2000" dirty="0" smtClean="0">
                <a:solidFill>
                  <a:srgbClr val="00B050"/>
                </a:solidFill>
              </a:rPr>
              <a:t>Resilience Solutions: </a:t>
            </a:r>
            <a:r>
              <a:rPr lang="en-US" sz="2000" b="0" dirty="0" smtClean="0">
                <a:solidFill>
                  <a:srgbClr val="00B050"/>
                </a:solidFill>
              </a:rPr>
              <a:t>Water pond protection, Canoes, Grass cutter, Community services: VSLA’s, Microfinance, Establishment of CBOs, carpenters training, mobile fire fighting equipment</a:t>
            </a:r>
            <a:endParaRPr lang="en-US" sz="2000" b="0" dirty="0">
              <a:solidFill>
                <a:srgbClr val="00B050"/>
              </a:solidFill>
            </a:endParaRPr>
          </a:p>
        </p:txBody>
      </p:sp>
      <p:pic>
        <p:nvPicPr>
          <p:cNvPr id="11" name="Content Placeholder 10"/>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41668" y="2488250"/>
            <a:ext cx="4642632" cy="3694781"/>
          </a:xfrm>
        </p:spPr>
      </p:pic>
      <p:pic>
        <p:nvPicPr>
          <p:cNvPr id="12" name="Content Placeholder 11"/>
          <p:cNvPicPr>
            <a:picLocks noGrp="1" noChangeAspect="1"/>
          </p:cNvPicPr>
          <p:nvPr>
            <p:ph sz="quarter" idx="4"/>
          </p:nvPr>
        </p:nvPicPr>
        <p:blipFill>
          <a:blip r:embed="rId5" cstate="email">
            <a:extLst>
              <a:ext uri="{28A0092B-C50C-407E-A947-70E740481C1C}">
                <a14:useLocalDpi xmlns:a14="http://schemas.microsoft.com/office/drawing/2010/main"/>
              </a:ext>
            </a:extLst>
          </a:blip>
          <a:stretch>
            <a:fillRect/>
          </a:stretch>
        </p:blipFill>
        <p:spPr>
          <a:xfrm>
            <a:off x="4784301" y="2471425"/>
            <a:ext cx="4642632" cy="3711607"/>
          </a:xfrm>
        </p:spPr>
      </p:pic>
      <p:sp>
        <p:nvSpPr>
          <p:cNvPr id="13" name="TextBox 12"/>
          <p:cNvSpPr txBox="1"/>
          <p:nvPr/>
        </p:nvSpPr>
        <p:spPr>
          <a:xfrm>
            <a:off x="141668" y="740769"/>
            <a:ext cx="11024315" cy="1015663"/>
          </a:xfrm>
          <a:prstGeom prst="rect">
            <a:avLst/>
          </a:prstGeom>
          <a:noFill/>
        </p:spPr>
        <p:txBody>
          <a:bodyPr wrap="square" rtlCol="0">
            <a:spAutoFit/>
          </a:bodyPr>
          <a:lstStyle/>
          <a:p>
            <a:r>
              <a:rPr lang="en-US" sz="2000" b="1" dirty="0" smtClean="0">
                <a:solidFill>
                  <a:srgbClr val="FF0000"/>
                </a:solidFill>
              </a:rPr>
              <a:t>Experienced Hazards</a:t>
            </a:r>
            <a:r>
              <a:rPr lang="en-US" sz="2000" dirty="0" smtClean="0">
                <a:solidFill>
                  <a:srgbClr val="FF0000"/>
                </a:solidFill>
              </a:rPr>
              <a:t>: Annual flooding leading to disruption of community services (Water/food/health/education services), Increase in snake bite, Increase incidents of fire in the dry season and water scarcity/water pond pollution</a:t>
            </a:r>
            <a:endParaRPr lang="en-US" sz="2000" dirty="0">
              <a:solidFill>
                <a:srgbClr val="FF0000"/>
              </a:solidFill>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26932" y="2471425"/>
            <a:ext cx="2642855" cy="3711608"/>
          </a:xfrm>
          <a:prstGeom prst="rect">
            <a:avLst/>
          </a:prstGeom>
        </p:spPr>
      </p:pic>
    </p:spTree>
    <p:extLst>
      <p:ext uri="{BB962C8B-B14F-4D97-AF65-F5344CB8AC3E}">
        <p14:creationId xmlns:p14="http://schemas.microsoft.com/office/powerpoint/2010/main" val="100878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49" y="0"/>
            <a:ext cx="10515600" cy="2852737"/>
          </a:xfrm>
        </p:spPr>
        <p:txBody>
          <a:bodyPr/>
          <a:lstStyle/>
          <a:p>
            <a:pPr algn="ctr"/>
            <a:r>
              <a:rPr lang="en-GB" b="1" dirty="0" smtClean="0">
                <a:solidFill>
                  <a:srgbClr val="7030A0"/>
                </a:solidFill>
              </a:rPr>
              <a:t>Results Evidence and Learning</a:t>
            </a:r>
            <a:endParaRPr lang="en-US" b="1" dirty="0">
              <a:solidFill>
                <a:srgbClr val="7030A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402" y="251154"/>
            <a:ext cx="1414895" cy="1303326"/>
          </a:xfrm>
          <a:prstGeom prst="rect">
            <a:avLst/>
          </a:prstGeom>
        </p:spPr>
      </p:pic>
    </p:spTree>
    <p:extLst>
      <p:ext uri="{BB962C8B-B14F-4D97-AF65-F5344CB8AC3E}">
        <p14:creationId xmlns:p14="http://schemas.microsoft.com/office/powerpoint/2010/main" val="73742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en-US" sz="5000" b="1" dirty="0" smtClean="0">
                <a:solidFill>
                  <a:srgbClr val="7030A0"/>
                </a:solidFill>
                <a:latin typeface="+mj-lt"/>
              </a:rPr>
              <a:t>Levels of evidence – BRACED Myanmar</a:t>
            </a:r>
            <a:endParaRPr lang="en-US" sz="5000" b="1" dirty="0">
              <a:solidFill>
                <a:srgbClr val="7030A0"/>
              </a:solidFill>
              <a:latin typeface="+mj-lt"/>
            </a:endParaRPr>
          </a:p>
        </p:txBody>
      </p:sp>
      <p:grpSp>
        <p:nvGrpSpPr>
          <p:cNvPr id="2" name="Group 4"/>
          <p:cNvGrpSpPr>
            <a:grpSpLocks noChangeAspect="1"/>
          </p:cNvGrpSpPr>
          <p:nvPr>
            <p:custDataLst>
              <p:tags r:id="rId2"/>
            </p:custDataLst>
          </p:nvPr>
        </p:nvGrpSpPr>
        <p:grpSpPr bwMode="auto">
          <a:xfrm>
            <a:off x="4495800" y="1600200"/>
            <a:ext cx="3143250" cy="4522788"/>
            <a:chOff x="1930" y="2958"/>
            <a:chExt cx="4950" cy="7122"/>
          </a:xfrm>
        </p:grpSpPr>
        <p:sp>
          <p:nvSpPr>
            <p:cNvPr id="106501" name="AutoShape 5"/>
            <p:cNvSpPr>
              <a:spLocks noChangeAspect="1" noChangeArrowheads="1"/>
            </p:cNvSpPr>
            <p:nvPr/>
          </p:nvSpPr>
          <p:spPr bwMode="auto">
            <a:xfrm>
              <a:off x="1930" y="2958"/>
              <a:ext cx="4950" cy="7122"/>
            </a:xfrm>
            <a:prstGeom prst="rect">
              <a:avLst/>
            </a:prstGeom>
            <a:noFill/>
            <a:ln w="9525">
              <a:noFill/>
              <a:miter lim="800000"/>
              <a:headEnd/>
              <a:tailEnd/>
            </a:ln>
          </p:spPr>
          <p:txBody>
            <a:bodyPr/>
            <a:lstStyle/>
            <a:p>
              <a:endParaRPr lang="en-US"/>
            </a:p>
          </p:txBody>
        </p:sp>
        <p:sp>
          <p:nvSpPr>
            <p:cNvPr id="106502" name="AutoShape 6"/>
            <p:cNvSpPr>
              <a:spLocks noChangeArrowheads="1"/>
            </p:cNvSpPr>
            <p:nvPr>
              <p:custDataLst>
                <p:tags r:id="rId3"/>
              </p:custDataLst>
            </p:nvPr>
          </p:nvSpPr>
          <p:spPr bwMode="auto">
            <a:xfrm>
              <a:off x="1930" y="3240"/>
              <a:ext cx="4680" cy="68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0C0C0"/>
            </a:solidFill>
            <a:ln w="9525">
              <a:solidFill>
                <a:srgbClr val="000000"/>
              </a:solidFill>
              <a:miter lim="800000"/>
              <a:headEnd/>
              <a:tailEnd/>
            </a:ln>
          </p:spPr>
          <p:txBody>
            <a:bodyPr/>
            <a:lstStyle/>
            <a:p>
              <a:endParaRPr lang="en-US"/>
            </a:p>
          </p:txBody>
        </p:sp>
        <p:sp>
          <p:nvSpPr>
            <p:cNvPr id="106503" name="Line 7"/>
            <p:cNvSpPr>
              <a:spLocks noChangeShapeType="1"/>
            </p:cNvSpPr>
            <p:nvPr/>
          </p:nvSpPr>
          <p:spPr bwMode="auto">
            <a:xfrm>
              <a:off x="2200" y="4679"/>
              <a:ext cx="4200" cy="1"/>
            </a:xfrm>
            <a:prstGeom prst="line">
              <a:avLst/>
            </a:prstGeom>
            <a:noFill/>
            <a:ln w="9525">
              <a:solidFill>
                <a:srgbClr val="000000"/>
              </a:solidFill>
              <a:round/>
              <a:headEnd/>
              <a:tailEnd/>
            </a:ln>
          </p:spPr>
          <p:txBody>
            <a:bodyPr/>
            <a:lstStyle/>
            <a:p>
              <a:endParaRPr lang="en-US"/>
            </a:p>
          </p:txBody>
        </p:sp>
        <p:sp>
          <p:nvSpPr>
            <p:cNvPr id="106504" name="Line 8"/>
            <p:cNvSpPr>
              <a:spLocks noChangeShapeType="1"/>
            </p:cNvSpPr>
            <p:nvPr/>
          </p:nvSpPr>
          <p:spPr bwMode="auto">
            <a:xfrm>
              <a:off x="2410" y="6120"/>
              <a:ext cx="3720" cy="1"/>
            </a:xfrm>
            <a:prstGeom prst="line">
              <a:avLst/>
            </a:prstGeom>
            <a:noFill/>
            <a:ln w="9525">
              <a:solidFill>
                <a:srgbClr val="000000"/>
              </a:solidFill>
              <a:round/>
              <a:headEnd/>
              <a:tailEnd/>
            </a:ln>
          </p:spPr>
          <p:txBody>
            <a:bodyPr/>
            <a:lstStyle/>
            <a:p>
              <a:endParaRPr lang="en-US"/>
            </a:p>
          </p:txBody>
        </p:sp>
        <p:sp>
          <p:nvSpPr>
            <p:cNvPr id="106505" name="Line 9"/>
            <p:cNvSpPr>
              <a:spLocks noChangeShapeType="1"/>
            </p:cNvSpPr>
            <p:nvPr/>
          </p:nvSpPr>
          <p:spPr bwMode="auto">
            <a:xfrm>
              <a:off x="2650" y="7200"/>
              <a:ext cx="3240" cy="1"/>
            </a:xfrm>
            <a:prstGeom prst="line">
              <a:avLst/>
            </a:prstGeom>
            <a:noFill/>
            <a:ln w="9525">
              <a:solidFill>
                <a:srgbClr val="000000"/>
              </a:solidFill>
              <a:round/>
              <a:headEnd/>
              <a:tailEnd/>
            </a:ln>
          </p:spPr>
          <p:txBody>
            <a:bodyPr/>
            <a:lstStyle/>
            <a:p>
              <a:endParaRPr lang="en-US"/>
            </a:p>
          </p:txBody>
        </p:sp>
        <p:sp>
          <p:nvSpPr>
            <p:cNvPr id="106506" name="Text Box 10"/>
            <p:cNvSpPr txBox="1">
              <a:spLocks noChangeArrowheads="1"/>
            </p:cNvSpPr>
            <p:nvPr/>
          </p:nvSpPr>
          <p:spPr bwMode="auto">
            <a:xfrm>
              <a:off x="2290" y="3498"/>
              <a:ext cx="3970" cy="968"/>
            </a:xfrm>
            <a:prstGeom prst="rect">
              <a:avLst/>
            </a:prstGeom>
            <a:solidFill>
              <a:srgbClr val="C0C0C0"/>
            </a:solidFill>
            <a:ln w="9525">
              <a:noFill/>
              <a:miter lim="800000"/>
              <a:headEnd/>
              <a:tailEnd/>
            </a:ln>
          </p:spPr>
          <p:txBody>
            <a:bodyPr/>
            <a:lstStyle/>
            <a:p>
              <a:pPr algn="ctr"/>
              <a:r>
                <a:rPr lang="en-US" sz="1400" b="1" dirty="0"/>
                <a:t>Blind randomized case </a:t>
              </a:r>
            </a:p>
            <a:p>
              <a:pPr algn="ctr"/>
              <a:r>
                <a:rPr lang="en-US" sz="1400" b="1" dirty="0"/>
                <a:t>control trials</a:t>
              </a:r>
            </a:p>
            <a:p>
              <a:pPr algn="ctr"/>
              <a:r>
                <a:rPr lang="en-US" sz="1400" dirty="0"/>
                <a:t>Evidence ++++++</a:t>
              </a:r>
            </a:p>
            <a:p>
              <a:pPr algn="ctr"/>
              <a:r>
                <a:rPr lang="en-US" sz="1000" dirty="0"/>
                <a:t> </a:t>
              </a:r>
            </a:p>
            <a:p>
              <a:endParaRPr lang="en-US" dirty="0"/>
            </a:p>
          </p:txBody>
        </p:sp>
        <p:sp>
          <p:nvSpPr>
            <p:cNvPr id="106507" name="Text Box 11"/>
            <p:cNvSpPr txBox="1">
              <a:spLocks noChangeArrowheads="1"/>
            </p:cNvSpPr>
            <p:nvPr/>
          </p:nvSpPr>
          <p:spPr bwMode="auto">
            <a:xfrm>
              <a:off x="2650" y="4826"/>
              <a:ext cx="3270" cy="1080"/>
            </a:xfrm>
            <a:prstGeom prst="rect">
              <a:avLst/>
            </a:prstGeom>
            <a:solidFill>
              <a:srgbClr val="C0C0C0"/>
            </a:solidFill>
            <a:ln w="9525">
              <a:noFill/>
              <a:miter lim="800000"/>
              <a:headEnd/>
              <a:tailEnd/>
            </a:ln>
          </p:spPr>
          <p:txBody>
            <a:bodyPr/>
            <a:lstStyle/>
            <a:p>
              <a:pPr algn="ctr"/>
              <a:r>
                <a:rPr lang="en-US" sz="1400" b="1" dirty="0"/>
                <a:t>Randomized case control trials</a:t>
              </a:r>
            </a:p>
            <a:p>
              <a:pPr algn="ctr"/>
              <a:r>
                <a:rPr lang="en-US" sz="1400" dirty="0"/>
                <a:t>Evidence +++++</a:t>
              </a:r>
            </a:p>
            <a:p>
              <a:pPr algn="ctr"/>
              <a:endParaRPr lang="en-US" sz="1400" dirty="0"/>
            </a:p>
            <a:p>
              <a:endParaRPr lang="en-US" sz="1400" dirty="0"/>
            </a:p>
          </p:txBody>
        </p:sp>
        <p:sp>
          <p:nvSpPr>
            <p:cNvPr id="106508" name="Text Box 12"/>
            <p:cNvSpPr txBox="1">
              <a:spLocks noChangeArrowheads="1"/>
            </p:cNvSpPr>
            <p:nvPr/>
          </p:nvSpPr>
          <p:spPr bwMode="auto">
            <a:xfrm>
              <a:off x="2890" y="6120"/>
              <a:ext cx="2880" cy="900"/>
            </a:xfrm>
            <a:prstGeom prst="rect">
              <a:avLst/>
            </a:prstGeom>
            <a:solidFill>
              <a:srgbClr val="C0C0C0"/>
            </a:solidFill>
            <a:ln w="9525">
              <a:noFill/>
              <a:miter lim="800000"/>
              <a:headEnd/>
              <a:tailEnd/>
            </a:ln>
          </p:spPr>
          <p:txBody>
            <a:bodyPr/>
            <a:lstStyle/>
            <a:p>
              <a:pPr algn="ctr"/>
              <a:r>
                <a:rPr lang="en-US" sz="1400" b="1" dirty="0"/>
                <a:t>Randomized survey</a:t>
              </a:r>
            </a:p>
            <a:p>
              <a:pPr algn="ctr"/>
              <a:r>
                <a:rPr lang="en-US" sz="1400" dirty="0"/>
                <a:t>Evidence +++</a:t>
              </a:r>
            </a:p>
            <a:p>
              <a:pPr algn="ctr"/>
              <a:endParaRPr lang="en-US" dirty="0"/>
            </a:p>
          </p:txBody>
        </p:sp>
        <p:sp>
          <p:nvSpPr>
            <p:cNvPr id="106509" name="Text Box 13"/>
            <p:cNvSpPr txBox="1">
              <a:spLocks noChangeArrowheads="1"/>
            </p:cNvSpPr>
            <p:nvPr/>
          </p:nvSpPr>
          <p:spPr bwMode="auto">
            <a:xfrm>
              <a:off x="3130" y="7278"/>
              <a:ext cx="2280" cy="1080"/>
            </a:xfrm>
            <a:prstGeom prst="rect">
              <a:avLst/>
            </a:prstGeom>
            <a:solidFill>
              <a:srgbClr val="C0C0C0"/>
            </a:solidFill>
            <a:ln w="9525">
              <a:noFill/>
              <a:miter lim="800000"/>
              <a:headEnd/>
              <a:tailEnd/>
            </a:ln>
          </p:spPr>
          <p:txBody>
            <a:bodyPr/>
            <a:lstStyle/>
            <a:p>
              <a:pPr algn="ctr"/>
              <a:r>
                <a:rPr lang="en-US" sz="1400" b="1" dirty="0"/>
                <a:t>Selected interviews</a:t>
              </a:r>
            </a:p>
            <a:p>
              <a:pPr algn="ctr"/>
              <a:r>
                <a:rPr lang="en-US" sz="1400" dirty="0"/>
                <a:t>Evidence +</a:t>
              </a:r>
            </a:p>
            <a:p>
              <a:pPr algn="ctr"/>
              <a:endParaRPr lang="en-US" dirty="0"/>
            </a:p>
          </p:txBody>
        </p:sp>
        <p:sp>
          <p:nvSpPr>
            <p:cNvPr id="106510" name="Line 14"/>
            <p:cNvSpPr>
              <a:spLocks noChangeShapeType="1"/>
            </p:cNvSpPr>
            <p:nvPr/>
          </p:nvSpPr>
          <p:spPr bwMode="auto">
            <a:xfrm>
              <a:off x="2890" y="8606"/>
              <a:ext cx="2760" cy="1"/>
            </a:xfrm>
            <a:prstGeom prst="line">
              <a:avLst/>
            </a:prstGeom>
            <a:noFill/>
            <a:ln w="9525">
              <a:solidFill>
                <a:srgbClr val="000000"/>
              </a:solidFill>
              <a:round/>
              <a:headEnd/>
              <a:tailEnd/>
            </a:ln>
          </p:spPr>
          <p:txBody>
            <a:bodyPr/>
            <a:lstStyle/>
            <a:p>
              <a:endParaRPr lang="en-US"/>
            </a:p>
          </p:txBody>
        </p:sp>
        <p:sp>
          <p:nvSpPr>
            <p:cNvPr id="106511" name="Text Box 15"/>
            <p:cNvSpPr txBox="1">
              <a:spLocks noChangeArrowheads="1"/>
            </p:cNvSpPr>
            <p:nvPr>
              <p:custDataLst>
                <p:tags r:id="rId4"/>
              </p:custDataLst>
            </p:nvPr>
          </p:nvSpPr>
          <p:spPr bwMode="auto">
            <a:xfrm>
              <a:off x="3250" y="8718"/>
              <a:ext cx="2040" cy="900"/>
            </a:xfrm>
            <a:prstGeom prst="rect">
              <a:avLst/>
            </a:prstGeom>
            <a:solidFill>
              <a:srgbClr val="C0C0C0"/>
            </a:solidFill>
            <a:ln w="9525">
              <a:noFill/>
              <a:miter lim="800000"/>
              <a:headEnd/>
              <a:tailEnd/>
            </a:ln>
          </p:spPr>
          <p:txBody>
            <a:bodyPr/>
            <a:lstStyle/>
            <a:p>
              <a:pPr algn="ctr"/>
              <a:r>
                <a:rPr lang="en-US" sz="1400" b="1" dirty="0"/>
                <a:t>Anecdote</a:t>
              </a:r>
            </a:p>
            <a:p>
              <a:pPr algn="ctr"/>
              <a:r>
                <a:rPr lang="en-US" sz="1400" dirty="0"/>
                <a:t>Evidence –</a:t>
              </a:r>
            </a:p>
            <a:p>
              <a:pPr algn="ctr"/>
              <a:endParaRPr lang="en-US" dirty="0"/>
            </a:p>
          </p:txBody>
        </p:sp>
      </p:grpSp>
      <p:sp>
        <p:nvSpPr>
          <p:cNvPr id="106512" name="AutoShape 16"/>
          <p:cNvSpPr>
            <a:spLocks noChangeArrowheads="1"/>
          </p:cNvSpPr>
          <p:nvPr/>
        </p:nvSpPr>
        <p:spPr bwMode="auto">
          <a:xfrm>
            <a:off x="3962400" y="1752600"/>
            <a:ext cx="228600" cy="4343400"/>
          </a:xfrm>
          <a:prstGeom prst="upArrow">
            <a:avLst>
              <a:gd name="adj1" fmla="val 50000"/>
              <a:gd name="adj2" fmla="val 475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20" name="PPTShape_0"/>
          <p:cNvSpPr>
            <a:spLocks noChangeArrowheads="1"/>
          </p:cNvSpPr>
          <p:nvPr/>
        </p:nvSpPr>
        <p:spPr bwMode="auto">
          <a:xfrm rot="10800000">
            <a:off x="8001000" y="1752600"/>
            <a:ext cx="228600" cy="4343400"/>
          </a:xfrm>
          <a:prstGeom prst="upArrow">
            <a:avLst>
              <a:gd name="adj1" fmla="val 50000"/>
              <a:gd name="adj2" fmla="val 475000"/>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4" name="TextBox 3"/>
          <p:cNvSpPr txBox="1"/>
          <p:nvPr/>
        </p:nvSpPr>
        <p:spPr>
          <a:xfrm>
            <a:off x="897676" y="5389938"/>
            <a:ext cx="2034527" cy="307777"/>
          </a:xfrm>
          <a:prstGeom prst="rect">
            <a:avLst/>
          </a:prstGeom>
          <a:noFill/>
          <a:ln>
            <a:solidFill>
              <a:srgbClr val="00B050"/>
            </a:solidFill>
          </a:ln>
        </p:spPr>
        <p:txBody>
          <a:bodyPr wrap="square" rtlCol="0">
            <a:spAutoFit/>
          </a:bodyPr>
          <a:lstStyle/>
          <a:p>
            <a:r>
              <a:rPr lang="en-GB" sz="1400" dirty="0"/>
              <a:t>Anecdotal case studies</a:t>
            </a:r>
          </a:p>
        </p:txBody>
      </p:sp>
      <p:sp>
        <p:nvSpPr>
          <p:cNvPr id="22" name="TextBox 21"/>
          <p:cNvSpPr txBox="1"/>
          <p:nvPr/>
        </p:nvSpPr>
        <p:spPr>
          <a:xfrm>
            <a:off x="867176" y="4120128"/>
            <a:ext cx="2923773" cy="738664"/>
          </a:xfrm>
          <a:prstGeom prst="rect">
            <a:avLst/>
          </a:prstGeom>
          <a:noFill/>
          <a:ln>
            <a:solidFill>
              <a:srgbClr val="7030A0"/>
            </a:solidFill>
          </a:ln>
        </p:spPr>
        <p:txBody>
          <a:bodyPr wrap="square" rtlCol="0">
            <a:spAutoFit/>
          </a:bodyPr>
          <a:lstStyle/>
          <a:p>
            <a:r>
              <a:rPr lang="en-GB" sz="1400" dirty="0"/>
              <a:t>Thematic research – women's empowerment, microfinance impact study, decentralised governance</a:t>
            </a:r>
          </a:p>
        </p:txBody>
      </p:sp>
      <p:sp>
        <p:nvSpPr>
          <p:cNvPr id="5" name="TextBox 4"/>
          <p:cNvSpPr txBox="1"/>
          <p:nvPr/>
        </p:nvSpPr>
        <p:spPr>
          <a:xfrm>
            <a:off x="8401050" y="4663712"/>
            <a:ext cx="3078050" cy="523220"/>
          </a:xfrm>
          <a:prstGeom prst="rect">
            <a:avLst/>
          </a:prstGeom>
          <a:noFill/>
          <a:ln>
            <a:solidFill>
              <a:srgbClr val="7030A0"/>
            </a:solidFill>
          </a:ln>
        </p:spPr>
        <p:txBody>
          <a:bodyPr wrap="square" rtlCol="0">
            <a:spAutoFit/>
          </a:bodyPr>
          <a:lstStyle/>
          <a:p>
            <a:r>
              <a:rPr lang="en-GB" sz="1400" dirty="0"/>
              <a:t>Climate and weather information – Climate profiles, </a:t>
            </a:r>
            <a:endParaRPr lang="en-US" sz="1400" dirty="0"/>
          </a:p>
        </p:txBody>
      </p:sp>
      <p:sp>
        <p:nvSpPr>
          <p:cNvPr id="6" name="TextBox 5"/>
          <p:cNvSpPr txBox="1"/>
          <p:nvPr/>
        </p:nvSpPr>
        <p:spPr>
          <a:xfrm>
            <a:off x="8401050" y="3611831"/>
            <a:ext cx="3338241" cy="523220"/>
          </a:xfrm>
          <a:prstGeom prst="rect">
            <a:avLst/>
          </a:prstGeom>
          <a:noFill/>
          <a:ln>
            <a:solidFill>
              <a:srgbClr val="FF0000"/>
            </a:solidFill>
          </a:ln>
        </p:spPr>
        <p:txBody>
          <a:bodyPr wrap="square" rtlCol="0">
            <a:spAutoFit/>
          </a:bodyPr>
          <a:lstStyle/>
          <a:p>
            <a:r>
              <a:rPr lang="en-GB" sz="1400" dirty="0"/>
              <a:t>Baseline, midline and </a:t>
            </a:r>
            <a:r>
              <a:rPr lang="en-GB" sz="1400" dirty="0" smtClean="0"/>
              <a:t>end line </a:t>
            </a:r>
            <a:r>
              <a:rPr lang="en-GB" sz="1400" dirty="0"/>
              <a:t>HH Surveys and township/institutional scorecards</a:t>
            </a:r>
            <a:endParaRPr lang="en-US" sz="1400" dirty="0"/>
          </a:p>
        </p:txBody>
      </p:sp>
      <p:sp>
        <p:nvSpPr>
          <p:cNvPr id="8" name="TextBox 7"/>
          <p:cNvSpPr txBox="1"/>
          <p:nvPr/>
        </p:nvSpPr>
        <p:spPr>
          <a:xfrm>
            <a:off x="8401050" y="4268877"/>
            <a:ext cx="3498574" cy="307777"/>
          </a:xfrm>
          <a:prstGeom prst="rect">
            <a:avLst/>
          </a:prstGeom>
          <a:noFill/>
          <a:ln>
            <a:solidFill>
              <a:srgbClr val="7030A0"/>
            </a:solidFill>
          </a:ln>
        </p:spPr>
        <p:txBody>
          <a:bodyPr wrap="square" rtlCol="0">
            <a:spAutoFit/>
          </a:bodyPr>
          <a:lstStyle/>
          <a:p>
            <a:r>
              <a:rPr lang="en-GB" sz="1400" dirty="0" smtClean="0"/>
              <a:t>Qualitative mid and end line evaluations</a:t>
            </a:r>
            <a:endParaRPr lang="en-US" sz="1400" dirty="0"/>
          </a:p>
        </p:txBody>
      </p:sp>
      <p:sp>
        <p:nvSpPr>
          <p:cNvPr id="9" name="TextBox 8"/>
          <p:cNvSpPr txBox="1"/>
          <p:nvPr/>
        </p:nvSpPr>
        <p:spPr>
          <a:xfrm>
            <a:off x="838200" y="3707705"/>
            <a:ext cx="2512454" cy="307777"/>
          </a:xfrm>
          <a:prstGeom prst="rect">
            <a:avLst/>
          </a:prstGeom>
          <a:noFill/>
          <a:ln>
            <a:solidFill>
              <a:srgbClr val="FF0000"/>
            </a:solidFill>
          </a:ln>
        </p:spPr>
        <p:txBody>
          <a:bodyPr wrap="square" rtlCol="0">
            <a:spAutoFit/>
          </a:bodyPr>
          <a:lstStyle/>
          <a:p>
            <a:r>
              <a:rPr lang="en-GB" sz="1400" dirty="0" smtClean="0"/>
              <a:t>Climate Asia Survey</a:t>
            </a:r>
            <a:endParaRPr lang="en-US" sz="1400" dirty="0"/>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650" y="5815888"/>
            <a:ext cx="1131320" cy="1042112"/>
          </a:xfrm>
          <a:prstGeom prst="rect">
            <a:avLst/>
          </a:prstGeom>
        </p:spPr>
      </p:pic>
    </p:spTree>
    <p:custDataLst>
      <p:tags r:id="rId1"/>
    </p:custDataLst>
    <p:extLst>
      <p:ext uri="{BB962C8B-B14F-4D97-AF65-F5344CB8AC3E}">
        <p14:creationId xmlns:p14="http://schemas.microsoft.com/office/powerpoint/2010/main" val="18648458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a57bfa1-732c-48ce-a2ea-fce908bc06b5"/>
  <p:tag name="AUDIO_ID" val="334"/>
  <p:tag name="TIMELINE" val="23.50"/>
  <p:tag name="ELAPSEDTIME" val="67.10"/>
  <p:tag name="ARTICULATE_NAV_LEVEL" val="1"/>
  <p:tag name="ARTICULATE_SLIDE_PRESENTER_GUID" val="3b84ab63-4df4-4e38-9918-5763ca7d70b0"/>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DUPLICATEID" val="9854ee62ae334e6e981642e2f9361809"/>
</p:tagLst>
</file>

<file path=ppt/tags/tag4.xml><?xml version="1.0" encoding="utf-8"?>
<p:tagLst xmlns:a="http://schemas.openxmlformats.org/drawingml/2006/main" xmlns:r="http://schemas.openxmlformats.org/officeDocument/2006/relationships" xmlns:p="http://schemas.openxmlformats.org/presentationml/2006/main">
  <p:tag name="DUPLICATEID" val="96d05588814a4ab9a1370981d5672f8f"/>
</p:tagLst>
</file>

<file path=ppt/tags/tag5.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1" val="8226"/>
  <p:tag name="BULLET_2" val="8226"/>
  <p:tag name="BULLET_3" val="82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6225</TotalTime>
  <Words>2853</Words>
  <Application>Microsoft Office PowerPoint</Application>
  <PresentationFormat>Widescreen</PresentationFormat>
  <Paragraphs>350</Paragraphs>
  <Slides>28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Gothic</vt:lpstr>
      <vt:lpstr>Arial</vt:lpstr>
      <vt:lpstr>Calibri</vt:lpstr>
      <vt:lpstr>Calibri Light</vt:lpstr>
      <vt:lpstr>Cambria</vt:lpstr>
      <vt:lpstr>Rockwell</vt:lpstr>
      <vt:lpstr>Times New Roman</vt:lpstr>
      <vt:lpstr>Wingdings</vt:lpstr>
      <vt:lpstr>Office Theme</vt:lpstr>
      <vt:lpstr>PowerPoint Presentation</vt:lpstr>
      <vt:lpstr>Outline of De-Brief</vt:lpstr>
      <vt:lpstr>PowerPoint Presentation</vt:lpstr>
      <vt:lpstr>BRACED Resilience Activities</vt:lpstr>
      <vt:lpstr>PowerPoint Presentation</vt:lpstr>
      <vt:lpstr>PowerPoint Presentation</vt:lpstr>
      <vt:lpstr>BRACED projects - Mawlamyine</vt:lpstr>
      <vt:lpstr>Results Evidence and Learning</vt:lpstr>
      <vt:lpstr>Levels of evidence – BRACED Myanmar</vt:lpstr>
      <vt:lpstr>PowerPoint Presentation</vt:lpstr>
      <vt:lpstr>PowerPoint Presentation</vt:lpstr>
      <vt:lpstr>PowerPoint Presentation</vt:lpstr>
      <vt:lpstr>Resilience Measurement: Composite Index of resilience</vt:lpstr>
      <vt:lpstr>PowerPoint Presentation</vt:lpstr>
      <vt:lpstr>PowerPoint Presentation</vt:lpstr>
      <vt:lpstr>What types of Interventions have the Most Effect?</vt:lpstr>
      <vt:lpstr>Why did Low Intensity Households do so Badly?</vt:lpstr>
      <vt:lpstr>PowerPoint Presentation</vt:lpstr>
      <vt:lpstr>BRACED Lessons and Recommendations</vt:lpstr>
      <vt:lpstr>PowerPoint Presentation</vt:lpstr>
      <vt:lpstr>PowerPoint Presentation</vt:lpstr>
      <vt:lpstr>PowerPoint Presentation</vt:lpstr>
      <vt:lpstr>PowerPoint Presentation</vt:lpstr>
      <vt:lpstr>PowerPoint Presentation</vt:lpstr>
      <vt:lpstr>Discussion and Q&amp;A</vt:lpstr>
      <vt:lpstr>Contacts and Resource persons</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119</cp:revision>
  <dcterms:created xsi:type="dcterms:W3CDTF">2017-06-27T04:36:05Z</dcterms:created>
  <dcterms:modified xsi:type="dcterms:W3CDTF">2018-02-23T04:36:55Z</dcterms:modified>
</cp:coreProperties>
</file>