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288" r:id="rId4"/>
    <p:sldId id="276" r:id="rId5"/>
    <p:sldId id="289" r:id="rId6"/>
    <p:sldId id="290" r:id="rId7"/>
    <p:sldId id="292" r:id="rId8"/>
    <p:sldId id="295" r:id="rId9"/>
    <p:sldId id="296" r:id="rId10"/>
    <p:sldId id="277" r:id="rId11"/>
    <p:sldId id="284" r:id="rId12"/>
    <p:sldId id="293" r:id="rId13"/>
    <p:sldId id="285" r:id="rId14"/>
    <p:sldId id="294" r:id="rId15"/>
    <p:sldId id="287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650" autoAdjust="0"/>
  </p:normalViewPr>
  <p:slideViewPr>
    <p:cSldViewPr snapToGrid="0">
      <p:cViewPr varScale="1">
        <p:scale>
          <a:sx n="57" d="100"/>
          <a:sy n="57" d="100"/>
        </p:scale>
        <p:origin x="18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ABD95-E2CA-4405-B4D6-0F38489649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97842-28BD-4CEE-B902-EE2D0506CE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88EB-CB00-4463-B56A-49DEF328BC8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32F43-5084-474A-8E7D-FFF9C4395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9FCCE-F136-4707-AD7A-92421AB77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690CF-E027-4F63-93C4-DA85D19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D443-9F91-4974-AF5C-E0D39225FE76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02E9-C83E-494F-87A8-0B8726EFB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9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WHY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info on population,  services (what being done),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but little on needs, no cross sectoral analysis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Unresolved development need leads to critical needs in emergencies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SDGs – must meet the needs of the most vulnerable – leave no one behind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Who in Myanmar is vulnerable and where are they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5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4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4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Applied 13 characteristics -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TS to ONE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similar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43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in Myanmar available through the MIMU website</a:t>
            </a:r>
            <a:r>
              <a:rPr lang="en-US"/>
              <a:t>, includes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S/R information can mask the differences across townships</a:t>
            </a: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DESK REVIEW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2014-2016 – 2 main sources – Census and ACLED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Gaps in available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1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Assessment Report on Disaster Risk Reduction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3 most vulnerable countries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Climate change </a:t>
            </a:r>
          </a:p>
          <a:p>
            <a:r>
              <a:rPr lang="en-US" dirty="0"/>
              <a:t>- severe threat and severe impacts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/>
              <a:t>Can affect very large numbers of people (1.6 million IDPs in 2015 floods)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/>
              <a:t>Long term impacts</a:t>
            </a:r>
          </a:p>
          <a:p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9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Myanmar – longest running conflict - widespread displacement, contamination by unexploded ordnance, and violence against civilians in conflict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Armed Conflict Location and Event Data Project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(ACLED) dataset which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for disaggregated conflict analysis and crisis mapping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period - conflict in the northern and eastern parts of the country, and in Rakhine.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clashes/protests refer to event/days, as such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2-day clash/protest will be recorded as two events, one on each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b="1" dirty="0"/>
              <a:t>Protests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- National Education Bill; </a:t>
            </a:r>
          </a:p>
          <a:p>
            <a:pPr marL="171450" indent="-171450">
              <a:buFontTx/>
              <a:buChar char="-"/>
            </a:pPr>
            <a:r>
              <a:rPr lang="en-GB" dirty="0"/>
              <a:t>Mining, </a:t>
            </a:r>
            <a:r>
              <a:rPr lang="en-GB" dirty="0" err="1"/>
              <a:t>Envirt</a:t>
            </a:r>
            <a:r>
              <a:rPr lang="en-GB" dirty="0"/>
              <a:t> and Land Rights, </a:t>
            </a:r>
          </a:p>
          <a:p>
            <a:pPr marL="171450" indent="-171450">
              <a:buFontTx/>
              <a:buChar char="-"/>
            </a:pPr>
            <a:r>
              <a:rPr lang="en-GB" dirty="0"/>
              <a:t>Labour rights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estimated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644,000 internally displaced persons (IDPs) fled their homes in Myanmar due to conflict and communal violence in 2016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Most were in Rakhine, Kachin, Northern Shan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Some were displaced for shorter periods and were able to return</a:t>
            </a:r>
            <a:endParaRPr lang="en-US" sz="1200" b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IDPs - n</a:t>
            </a:r>
            <a:r>
              <a:rPr lang="en-GB" sz="1200" dirty="0"/>
              <a:t>egative impacts of displacement (IDPs, host communities)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Population and Housing Census data</a:t>
            </a:r>
          </a:p>
          <a:p>
            <a:r>
              <a:rPr lang="en-US" dirty="0"/>
              <a:t>Reports, </a:t>
            </a:r>
          </a:p>
          <a:p>
            <a:r>
              <a:rPr lang="en-US" dirty="0"/>
              <a:t>Government sector plans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areas with different vulnerabilities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Consider also WHERE investments are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larger urban centres offer opportunities for income and education 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urban centres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an important role in rural and regional development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poverty reduction and resilience</a:t>
            </a:r>
            <a:endParaRPr lang="en-GB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 areas also require private as well as public investment to address existing disparities.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for household- and community-level interventions in rural areas to ensure existing disparities are not exacerbated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6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LITERACY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in rural areas than urban areas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Persons living in urban areas are more literate (95%) than those in rural areas (87%),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Varies significantly across states and regions.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 in Yangon, Nay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Taw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 in Chin,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Shan with levels below 80 per cent. </a:t>
            </a:r>
          </a:p>
          <a:p>
            <a:pPr marL="0" lvl="0" indent="0">
              <a:buFontTx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3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School completion and dropout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2014 Census, 2010 IHLCS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 err="1"/>
              <a:t>Geog</a:t>
            </a:r>
            <a:r>
              <a:rPr lang="en-US" dirty="0"/>
              <a:t> differences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E Shan – low primary completion but those completing tend to go through middle school</a:t>
            </a:r>
          </a:p>
          <a:p>
            <a:pPr marL="171450" lvl="0" indent="-171450">
              <a:buFontTx/>
              <a:buChar char="-"/>
            </a:pPr>
            <a:r>
              <a:rPr lang="en-US" dirty="0" err="1"/>
              <a:t>Sagaing</a:t>
            </a:r>
            <a:r>
              <a:rPr lang="en-US" dirty="0"/>
              <a:t> – better primary school completion but less likely to complete middle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0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1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B4A980-8E40-4F83-8934-1FE5046A448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8182" y="2020712"/>
            <a:ext cx="9930918" cy="2274842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Vulnerability in Myanmar</a:t>
            </a:r>
            <a:br>
              <a:rPr lang="en-US" sz="3600" dirty="0"/>
            </a:br>
            <a:r>
              <a:rPr lang="en-US" sz="3200" dirty="0"/>
              <a:t>A Secondary Data Review of Needs, Coverage and Gaps </a:t>
            </a:r>
            <a:br>
              <a:rPr lang="en-US" sz="3200" dirty="0"/>
            </a:br>
            <a:br>
              <a:rPr lang="en-US" sz="3600" dirty="0"/>
            </a:br>
            <a:br>
              <a:rPr lang="en-US" sz="2800" dirty="0"/>
            </a:br>
            <a:r>
              <a:rPr lang="en-US" sz="2800" dirty="0"/>
              <a:t>November 2018 : IM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52BD4-A022-4962-9EDE-5FB626016F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5" y="748806"/>
            <a:ext cx="1438275" cy="127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E9BED-7F4E-4273-B348-FA3315EF86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76" y="684085"/>
            <a:ext cx="1145893" cy="88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F0FB6-78AE-4FD9-896F-84D0FFE685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44" y="4917154"/>
            <a:ext cx="4415155" cy="10325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0D4B21-9E5F-4611-A2A1-18312C2C62E0}"/>
              </a:ext>
            </a:extLst>
          </p:cNvPr>
          <p:cNvCxnSpPr>
            <a:cxnSpLocks/>
          </p:cNvCxnSpPr>
          <p:nvPr/>
        </p:nvCxnSpPr>
        <p:spPr>
          <a:xfrm>
            <a:off x="804055" y="3646025"/>
            <a:ext cx="992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2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76046" y="266217"/>
            <a:ext cx="2881222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Index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576420" y="19213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76046" y="3381555"/>
            <a:ext cx="3053750" cy="281090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indicators of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Analysis</a:t>
            </a:r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61D1E2-9B8C-4F28-8AE6-29F5F5B8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90056"/>
              </p:ext>
            </p:extLst>
          </p:nvPr>
        </p:nvGraphicFramePr>
        <p:xfrm>
          <a:off x="3157268" y="28887"/>
          <a:ext cx="9034733" cy="6862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59">
                  <a:extLst>
                    <a:ext uri="{9D8B030D-6E8A-4147-A177-3AD203B41FA5}">
                      <a16:colId xmlns:a16="http://schemas.microsoft.com/office/drawing/2014/main" val="3246138273"/>
                    </a:ext>
                  </a:extLst>
                </a:gridCol>
                <a:gridCol w="4512578">
                  <a:extLst>
                    <a:ext uri="{9D8B030D-6E8A-4147-A177-3AD203B41FA5}">
                      <a16:colId xmlns:a16="http://schemas.microsoft.com/office/drawing/2014/main" val="2760689726"/>
                    </a:ext>
                  </a:extLst>
                </a:gridCol>
                <a:gridCol w="3111796">
                  <a:extLst>
                    <a:ext uri="{9D8B030D-6E8A-4147-A177-3AD203B41FA5}">
                      <a16:colId xmlns:a16="http://schemas.microsoft.com/office/drawing/2014/main" val="1947784600"/>
                    </a:ext>
                  </a:extLst>
                </a:gridCol>
              </a:tblGrid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Major indicators of vulnerability considered in the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Vulnerability Index components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083570993"/>
                  </a:ext>
                </a:extLst>
              </a:tr>
              <a:tr h="105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Demographics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Old dependency ratio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disabilities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529149815"/>
                  </a:ext>
                </a:extLst>
              </a:tr>
              <a:tr h="127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Housing and Amenities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 or thatch roofing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bamboo, earth or wood walls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earth or bamboo floors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electricity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Number of Communications Devices per Household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Bamboo and thatch roofs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Rate of electrification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364955920"/>
                  </a:ext>
                </a:extLst>
              </a:tr>
              <a:tr h="136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men and women who are literate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no formal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a middle school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a high school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children not attending school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children who have never attended school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Female literacy rate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a middle school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170884958"/>
                  </a:ext>
                </a:extLst>
              </a:tr>
              <a:tr h="90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and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who use an improved drinking water source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safe sanitation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no toilet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safe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65187101"/>
                  </a:ext>
                </a:extLst>
              </a:tr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Labour and 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who are unpaid family workers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Labour force participation 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949085819"/>
                  </a:ext>
                </a:extLst>
              </a:tr>
              <a:tr h="102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and displacement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the chronically displaced population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clashes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incidents of violence against civilians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conflict fatalities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Index (indices of clashes</a:t>
                      </a:r>
                      <a:r>
                        <a:rPr lang="en-AU" sz="1600" dirty="0">
                          <a:effectLst/>
                        </a:rPr>
                        <a:t>, violence against civilians, fatalities and displacement)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31035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AB5391-434C-4CE1-BFDC-66B026DA1762}"/>
              </a:ext>
            </a:extLst>
          </p:cNvPr>
          <p:cNvGrpSpPr/>
          <p:nvPr/>
        </p:nvGrpSpPr>
        <p:grpSpPr>
          <a:xfrm>
            <a:off x="5635252" y="14513"/>
            <a:ext cx="6558317" cy="6981200"/>
            <a:chOff x="46967" y="0"/>
            <a:chExt cx="4828599" cy="51036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7D4618-89FD-4C07-9959-260AB17363AF}"/>
                </a:ext>
              </a:extLst>
            </p:cNvPr>
            <p:cNvGrpSpPr/>
            <p:nvPr/>
          </p:nvGrpSpPr>
          <p:grpSpPr>
            <a:xfrm>
              <a:off x="46967" y="0"/>
              <a:ext cx="4828599" cy="5103641"/>
              <a:chOff x="46967" y="0"/>
              <a:chExt cx="4828599" cy="5103641"/>
            </a:xfrm>
          </p:grpSpPr>
          <p:pic>
            <p:nvPicPr>
              <p:cNvPr id="14" name="Picture 13" descr="C:\Users\Shon\AppData\Local\Microsoft\Windows\INetCache\Content.Word\Vulnerability index.emf">
                <a:extLst>
                  <a:ext uri="{FF2B5EF4-FFF2-40B4-BE49-F238E27FC236}">
                    <a16:creationId xmlns:a16="http://schemas.microsoft.com/office/drawing/2014/main" id="{895EB37B-2706-4524-A919-07FBF936BEE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3"/>
              <a:stretch/>
            </p:blipFill>
            <p:spPr bwMode="auto">
              <a:xfrm>
                <a:off x="46967" y="0"/>
                <a:ext cx="2350008" cy="505700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 descr="C:\Users\Shon\AppData\Local\Microsoft\Windows\INetCache\Content.Word\approx_vuln_pop.emf">
                <a:extLst>
                  <a:ext uri="{FF2B5EF4-FFF2-40B4-BE49-F238E27FC236}">
                    <a16:creationId xmlns:a16="http://schemas.microsoft.com/office/drawing/2014/main" id="{10C7E510-FD00-4311-B018-DB6D184753F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1"/>
              <a:stretch/>
            </p:blipFill>
            <p:spPr bwMode="auto">
              <a:xfrm>
                <a:off x="2381321" y="36028"/>
                <a:ext cx="2494245" cy="50676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F2EFC79F-536D-49E0-B1A0-96B91E634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4810125"/>
              <a:ext cx="1162050" cy="236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Low</a:t>
              </a:r>
              <a:r>
                <a:rPr lang="en-GB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	         </a:t>
              </a:r>
              <a:r>
                <a:rPr lang="en-GB" sz="1000" b="1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High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by 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496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19246" y="1276198"/>
            <a:ext cx="10650354" cy="47919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Index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44% some form of vulnerability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materials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education/educational attainment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 sanitation, drinking water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exposure to conflict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Vulnerable persons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number - Shan and Ayeyarwady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lowest number – Yangon, Nay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Taw, Mandalay</a:t>
            </a:r>
          </a:p>
        </p:txBody>
      </p:sp>
    </p:spTree>
    <p:extLst>
      <p:ext uri="{BB962C8B-B14F-4D97-AF65-F5344CB8AC3E}">
        <p14:creationId xmlns:p14="http://schemas.microsoft.com/office/powerpoint/2010/main" val="248119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64996-1297-4174-B325-D1B5002D7E54}"/>
              </a:ext>
            </a:extLst>
          </p:cNvPr>
          <p:cNvGrpSpPr/>
          <p:nvPr/>
        </p:nvGrpSpPr>
        <p:grpSpPr>
          <a:xfrm>
            <a:off x="0" y="148856"/>
            <a:ext cx="12192000" cy="6709143"/>
            <a:chOff x="0" y="0"/>
            <a:chExt cx="9628505" cy="5670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B09761-013A-440E-959D-7710FE26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628505" cy="5670266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0066C51F-1A07-4711-9B17-2801165D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272" y="5319856"/>
              <a:ext cx="2594477" cy="3504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  <a:sym typeface="Wingdings" panose="05000000000000000000" pitchFamily="2" charset="2"/>
                </a:rPr>
                <a:t></a:t>
              </a: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increasing levels of vulnerability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63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2B765B-DD7A-45EF-9852-E485BE17B1D3}"/>
              </a:ext>
            </a:extLst>
          </p:cNvPr>
          <p:cNvGrpSpPr/>
          <p:nvPr/>
        </p:nvGrpSpPr>
        <p:grpSpPr>
          <a:xfrm>
            <a:off x="3005468" y="110940"/>
            <a:ext cx="9186532" cy="6747060"/>
            <a:chOff x="2748426" y="0"/>
            <a:chExt cx="9377918" cy="6858000"/>
          </a:xfrm>
        </p:grpSpPr>
        <p:pic>
          <p:nvPicPr>
            <p:cNvPr id="10" name="Picture 9" descr="C:\Users\Shon\AppData\Local\Microsoft\Windows\INetCache\Content.Word\Vulnerability with bands.emf">
              <a:extLst>
                <a:ext uri="{FF2B5EF4-FFF2-40B4-BE49-F238E27FC236}">
                  <a16:creationId xmlns:a16="http://schemas.microsoft.com/office/drawing/2014/main" id="{D7401D0A-A8E1-45F3-9121-FF13037ECB7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99"/>
            <a:stretch/>
          </p:blipFill>
          <p:spPr bwMode="auto">
            <a:xfrm>
              <a:off x="2748426" y="0"/>
              <a:ext cx="9377918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17B9B5-5BC9-42FA-B911-37C8EA197EE7}"/>
                </a:ext>
              </a:extLst>
            </p:cNvPr>
            <p:cNvSpPr/>
            <p:nvPr/>
          </p:nvSpPr>
          <p:spPr>
            <a:xfrm>
              <a:off x="3840480" y="445769"/>
              <a:ext cx="661483" cy="233172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79A66B-F6A1-4C7D-931D-57A5F887D610}"/>
                </a:ext>
              </a:extLst>
            </p:cNvPr>
            <p:cNvSpPr/>
            <p:nvPr/>
          </p:nvSpPr>
          <p:spPr>
            <a:xfrm>
              <a:off x="6183630" y="1493132"/>
              <a:ext cx="625472" cy="2009287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6AC1DA-3DCA-4904-A717-1380236D8950}"/>
                </a:ext>
              </a:extLst>
            </p:cNvPr>
            <p:cNvSpPr/>
            <p:nvPr/>
          </p:nvSpPr>
          <p:spPr>
            <a:xfrm>
              <a:off x="8544374" y="1691559"/>
              <a:ext cx="594360" cy="230894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83570-B93A-44F4-B803-4AB0772B50BA}"/>
                </a:ext>
              </a:extLst>
            </p:cNvPr>
            <p:cNvSpPr/>
            <p:nvPr/>
          </p:nvSpPr>
          <p:spPr>
            <a:xfrm>
              <a:off x="9683903" y="1905857"/>
              <a:ext cx="614008" cy="209464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98473" y="1543705"/>
            <a:ext cx="2806995" cy="170551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Vulnerable populations across Townships </a:t>
            </a:r>
          </a:p>
        </p:txBody>
      </p:sp>
      <p:pic>
        <p:nvPicPr>
          <p:cNvPr id="16" name="Picture 15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B0EC02EB-CEC1-423B-9E1B-E36AAB2C300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t="81083" r="27030" b="-1590"/>
          <a:stretch/>
        </p:blipFill>
        <p:spPr bwMode="auto">
          <a:xfrm>
            <a:off x="3659807" y="4167963"/>
            <a:ext cx="5399133" cy="20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A514DAD8-79B5-4859-B137-FAFC12D9E73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9" r="78972"/>
          <a:stretch/>
        </p:blipFill>
        <p:spPr bwMode="auto">
          <a:xfrm>
            <a:off x="10172447" y="119043"/>
            <a:ext cx="1842345" cy="125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41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Clustering to 8 Township Types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7"/>
            <a:ext cx="10650354" cy="496554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378452-98C6-4AA7-B769-F7E97F2480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87" y="990429"/>
          <a:ext cx="11797549" cy="5374476"/>
        </p:xfrm>
        <a:graphic>
          <a:graphicData uri="http://schemas.openxmlformats.org/drawingml/2006/table">
            <a:tbl>
              <a:tblPr firstRow="1" firstCol="1" bandRow="1"/>
              <a:tblGrid>
                <a:gridCol w="415716">
                  <a:extLst>
                    <a:ext uri="{9D8B030D-6E8A-4147-A177-3AD203B41FA5}">
                      <a16:colId xmlns:a16="http://schemas.microsoft.com/office/drawing/2014/main" val="2665986224"/>
                    </a:ext>
                  </a:extLst>
                </a:gridCol>
                <a:gridCol w="1903662">
                  <a:extLst>
                    <a:ext uri="{9D8B030D-6E8A-4147-A177-3AD203B41FA5}">
                      <a16:colId xmlns:a16="http://schemas.microsoft.com/office/drawing/2014/main" val="3977759609"/>
                    </a:ext>
                  </a:extLst>
                </a:gridCol>
                <a:gridCol w="606536">
                  <a:extLst>
                    <a:ext uri="{9D8B030D-6E8A-4147-A177-3AD203B41FA5}">
                      <a16:colId xmlns:a16="http://schemas.microsoft.com/office/drawing/2014/main" val="925085117"/>
                    </a:ext>
                  </a:extLst>
                </a:gridCol>
                <a:gridCol w="532328">
                  <a:extLst>
                    <a:ext uri="{9D8B030D-6E8A-4147-A177-3AD203B41FA5}">
                      <a16:colId xmlns:a16="http://schemas.microsoft.com/office/drawing/2014/main" val="192650095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63132555"/>
                    </a:ext>
                  </a:extLst>
                </a:gridCol>
                <a:gridCol w="798872">
                  <a:extLst>
                    <a:ext uri="{9D8B030D-6E8A-4147-A177-3AD203B41FA5}">
                      <a16:colId xmlns:a16="http://schemas.microsoft.com/office/drawing/2014/main" val="2291313673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991551456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282758780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3185138141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1917463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00075247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57460925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3421114996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2555103461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876640295"/>
                    </a:ext>
                  </a:extLst>
                </a:gridCol>
                <a:gridCol w="884438">
                  <a:extLst>
                    <a:ext uri="{9D8B030D-6E8A-4147-A177-3AD203B41FA5}">
                      <a16:colId xmlns:a16="http://schemas.microsoft.com/office/drawing/2014/main" val="584723348"/>
                    </a:ext>
                  </a:extLst>
                </a:gridCol>
              </a:tblGrid>
              <a:tr h="1053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 of Townships per 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 Dependency Ratio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None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At least Middle school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Absence of ID Total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 sanitation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Drinking water source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Conflict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Sub-Index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Floor type: Bamboo or Earth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Roof type: Thatch/ bamboo roofing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Urban Population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Electricity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 Vulnerable Population (no. of persons)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31218"/>
                  </a:ext>
                </a:extLst>
              </a:tr>
              <a:tr h="803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Extreme Outliers in development needs and/or exposure to conflict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59.06%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43.79%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42.01%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19.02%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2,733,320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99084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Conflict-affected areas with poor human development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67.35%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42.56%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35.68%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1,519,749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461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Hubs in conflict-affected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36.83%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74.79%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61.48%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1,402,254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1600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Very low access to services and basic infrastructure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33.43%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68.53%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14.97%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5,817,188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2836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townships with highest profits per capita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4,484,117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88849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areas with secondary cities and towns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92.78%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75.88%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87.26%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30.05%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4,957,216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070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Peri-urban and urban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38.91%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7.42%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89.18%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73.71%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21.90%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64.66%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734,867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9866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More affluent, densely populated city centres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97.74%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6.13%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4.11%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1,026,422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87404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46C68CF3-9965-4193-9421-4E2BE37F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235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6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194797"/>
            <a:ext cx="6703548" cy="551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Township typologies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97BF3-F62A-4A17-984F-19DFBD296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2246" r="55243" b="4395"/>
          <a:stretch/>
        </p:blipFill>
        <p:spPr>
          <a:xfrm>
            <a:off x="8807532" y="0"/>
            <a:ext cx="3384468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0B5818-6E8E-4174-AD08-9018074FCD1D}"/>
              </a:ext>
            </a:extLst>
          </p:cNvPr>
          <p:cNvSpPr/>
          <p:nvPr/>
        </p:nvSpPr>
        <p:spPr>
          <a:xfrm>
            <a:off x="0" y="746566"/>
            <a:ext cx="880753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1: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Extreme outliers in terms of development needs and/or exposure to conflict</a:t>
            </a: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2: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Conflict-affected areas with poor human development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3: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Hubs in conflict-affected areas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4: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Very low access to basic services and Infrastructure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5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Agricultural townships with the highest profits per capita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6: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Agricultural areas with secondary cities and towns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7: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Up-and-coming peri-urban and urban areas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8: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Affluent, densely populated city centres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8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9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Vulnerability?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5" y="1400537"/>
            <a:ext cx="11169223" cy="479191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single defining trait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diverse range of characteristics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Individuals, groups - different vulnerabilities at different times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Differs among townships even in a state/region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Need information at the lowest possible level to understand who is affected</a:t>
            </a:r>
          </a:p>
          <a:p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Main overlapping factors limiting equitable development and resilience building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Exposure to Climate and Hazard risks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Conflict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Under-investment, under-development and lack of strong social protection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6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40283"/>
            <a:ext cx="10264274" cy="740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DF9A72-75FB-4CC8-90E9-23417561A1CA}"/>
              </a:ext>
            </a:extLst>
          </p:cNvPr>
          <p:cNvSpPr txBox="1">
            <a:spLocks/>
          </p:cNvSpPr>
          <p:nvPr/>
        </p:nvSpPr>
        <p:spPr>
          <a:xfrm>
            <a:off x="447838" y="1031863"/>
            <a:ext cx="10802754" cy="542766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 review of available reports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of published national datasets for 2014-2016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- Census, administrative data, ACLED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Tools to compare vulnerability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Vulnerability Index &gt;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30 models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Township Clusters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– 13 characteristics  8 differing types of townships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review of methodology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Validation of results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Limitations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- not an absolute measure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Gaps in the Census and available data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poverty - proxy indicators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health, nutrition, hazard and climate risk – lack of publicly available data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Gender dimensions not explored in depth</a:t>
            </a:r>
            <a:endParaRPr lang="en-GB" sz="2200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6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33916" y="266217"/>
            <a:ext cx="803821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Risk and Vulnerability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233916" y="1006998"/>
            <a:ext cx="8038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0" y="1226917"/>
            <a:ext cx="11155680" cy="50462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One of 3 countries most vulnerable to extreme weather events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3% Myanmar’s annual GDP lost through disasters / natural hazards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400" dirty="0"/>
              <a:t> Affecting large numbers, especially the most vulnerable.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GB" sz="2400" dirty="0"/>
              <a:t>Long term impacts</a:t>
            </a:r>
          </a:p>
          <a:p>
            <a:endParaRPr lang="en-GB" sz="2400" i="1" dirty="0"/>
          </a:p>
          <a:p>
            <a:r>
              <a:rPr lang="en-GB" sz="2400" i="1" dirty="0"/>
              <a:t>BUT</a:t>
            </a:r>
            <a:r>
              <a:rPr lang="en-GB" sz="2400" dirty="0"/>
              <a:t> lack of information to track impact</a:t>
            </a:r>
          </a:p>
          <a:p>
            <a:pPr lvl="0"/>
            <a:endParaRPr lang="en-GB" sz="2400" dirty="0">
              <a:sym typeface="Wingdings" panose="05000000000000000000" pitchFamily="2" charset="2"/>
            </a:endParaRPr>
          </a:p>
          <a:p>
            <a:pPr lvl="0"/>
            <a:r>
              <a:rPr lang="en-GB" sz="2400" dirty="0">
                <a:sym typeface="Wingdings" panose="05000000000000000000" pitchFamily="2" charset="2"/>
              </a:rPr>
              <a:t>Need f</a:t>
            </a:r>
            <a:r>
              <a:rPr lang="en-GB" sz="2400" dirty="0"/>
              <a:t>urther research to identify climate risks and address the </a:t>
            </a:r>
          </a:p>
          <a:p>
            <a:pPr lvl="0"/>
            <a:r>
              <a:rPr lang="en-GB" sz="2400" dirty="0"/>
              <a:t>massive human and economic toll </a:t>
            </a:r>
            <a:endParaRPr lang="en-US" sz="2400" dirty="0"/>
          </a:p>
          <a:p>
            <a:pPr lvl="0"/>
            <a:endParaRPr lang="en-GB" i="1" dirty="0"/>
          </a:p>
          <a:p>
            <a:pPr lvl="0"/>
            <a:endParaRPr lang="en-GB" i="1" dirty="0"/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8D0C7-F62E-4299-921D-78FD4A12C27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r="24767" b="-876"/>
          <a:stretch/>
        </p:blipFill>
        <p:spPr bwMode="auto">
          <a:xfrm>
            <a:off x="8697433" y="27186"/>
            <a:ext cx="3494567" cy="68308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89DEC-325A-4761-838E-3FE304D7FBA2}"/>
              </a:ext>
            </a:extLst>
          </p:cNvPr>
          <p:cNvSpPr txBox="1">
            <a:spLocks/>
          </p:cNvSpPr>
          <p:nvPr/>
        </p:nvSpPr>
        <p:spPr>
          <a:xfrm>
            <a:off x="8697433" y="5656521"/>
            <a:ext cx="3568996" cy="119811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i="1" dirty="0"/>
          </a:p>
          <a:p>
            <a:r>
              <a:rPr lang="en-GB" i="1" dirty="0"/>
              <a:t>Significant flooding and cyclones (2008-2015)</a:t>
            </a:r>
            <a:endParaRPr lang="en-US" i="1" dirty="0"/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 and Vulnerability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7247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20133" y="1226916"/>
            <a:ext cx="8060267" cy="51738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2400" dirty="0"/>
              <a:t>1/4 Myanmar’s population – live or latent conflict (TAF,2016)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2400" dirty="0"/>
              <a:t>2015-2016 Active conflict (ACLED, government data)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538 day/clashes, 1095 fatalities - 13.5% non-combatants 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262 day/protests </a:t>
            </a:r>
          </a:p>
          <a:p>
            <a:pPr marL="4572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644,000 IDPs – some for shorter periods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Conflict affected TS in 2015-2016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2x children never attended school (20% vs 10%).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2x population with no educational attainment (35% vs 17%)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/>
              <a:t>Lower living and housing standards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GB" sz="2400" dirty="0"/>
              <a:t>ide variation in living conditions in conflict-affected areas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Conflict index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- clashes, violence against civilians, fatalities and displacement </a:t>
            </a:r>
            <a:endParaRPr lang="en-US" sz="2400" dirty="0"/>
          </a:p>
          <a:p>
            <a:pPr marL="114300" indent="0">
              <a:spcBef>
                <a:spcPts val="600"/>
              </a:spcBef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81203-65CA-46D5-882A-404EA312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5432"/>
          <a:stretch/>
        </p:blipFill>
        <p:spPr>
          <a:xfrm>
            <a:off x="9020388" y="-23898"/>
            <a:ext cx="3498423" cy="68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1190488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Underdevelopment/investment and Vulnerability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576420" y="1226916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6"/>
            <a:ext cx="10650354" cy="47919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  <a:r>
              <a:rPr lang="en-US" sz="3200" dirty="0"/>
              <a:t>Institutional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Aid and Civil society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Shelter and Housing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Water Resource Management and Sanitation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Health and Nutrition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Livelihoods and Household Consumption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Agriculture and Food Security</a:t>
            </a:r>
          </a:p>
          <a:p>
            <a:endParaRPr lang="en-GB" dirty="0"/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7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7"/>
            <a:ext cx="10650354" cy="5429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600" dirty="0"/>
              <a:t>89.5% of people over 15 are literate – disparities by age, gender, and geographic locations</a:t>
            </a:r>
          </a:p>
          <a:p>
            <a:pPr marL="0" indent="0">
              <a:spcBef>
                <a:spcPts val="600"/>
              </a:spcBef>
              <a:buNone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No Formal Educational Attainment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4.5 million persons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Remote and isolated areas, older people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Shan State - 18/19 TS</a:t>
            </a:r>
            <a:r>
              <a:rPr lang="en-US" sz="2600" dirty="0"/>
              <a:t>  with over half of children who never attended school</a:t>
            </a:r>
            <a:r>
              <a:rPr lang="en-GB" sz="2600" dirty="0"/>
              <a:t>.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GB" sz="2600" dirty="0"/>
              <a:t>	H</a:t>
            </a:r>
            <a:r>
              <a:rPr lang="en-US" sz="2600" dirty="0" err="1"/>
              <a:t>ighest</a:t>
            </a:r>
            <a:r>
              <a:rPr lang="en-US" sz="2600" dirty="0"/>
              <a:t> % - </a:t>
            </a:r>
            <a:r>
              <a:rPr lang="en-US" sz="2600" dirty="0" err="1"/>
              <a:t>Mongkhet</a:t>
            </a:r>
            <a:r>
              <a:rPr lang="en-US" sz="2600" dirty="0"/>
              <a:t> (</a:t>
            </a:r>
            <a:r>
              <a:rPr lang="en-GB" sz="2600" dirty="0"/>
              <a:t>85%)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GB" sz="2600" dirty="0"/>
              <a:t>	Highest numbers - </a:t>
            </a:r>
            <a:r>
              <a:rPr lang="en-GB" sz="2600" dirty="0" err="1"/>
              <a:t>Tangyan</a:t>
            </a:r>
            <a:r>
              <a:rPr lang="en-GB" sz="2600" dirty="0"/>
              <a:t> and </a:t>
            </a:r>
            <a:r>
              <a:rPr lang="en-GB" sz="2600" dirty="0" err="1"/>
              <a:t>Narphan</a:t>
            </a:r>
            <a:endParaRPr lang="en-GB" sz="2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Also TS in </a:t>
            </a:r>
            <a:r>
              <a:rPr lang="en-GB" sz="2600" dirty="0" err="1"/>
              <a:t>Kayin</a:t>
            </a:r>
            <a:r>
              <a:rPr lang="en-GB" sz="2600" dirty="0"/>
              <a:t>, Magway and Rakhine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93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8D76FE-2436-4947-A344-BA73AC86DCBA}"/>
              </a:ext>
            </a:extLst>
          </p:cNvPr>
          <p:cNvGrpSpPr/>
          <p:nvPr/>
        </p:nvGrpSpPr>
        <p:grpSpPr>
          <a:xfrm>
            <a:off x="6136126" y="1014857"/>
            <a:ext cx="6096000" cy="5799186"/>
            <a:chOff x="-484020" y="0"/>
            <a:chExt cx="5027498" cy="44992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E4B154-470A-443D-B6AA-DDE763EAF947}"/>
                </a:ext>
              </a:extLst>
            </p:cNvPr>
            <p:cNvGrpSpPr/>
            <p:nvPr/>
          </p:nvGrpSpPr>
          <p:grpSpPr>
            <a:xfrm>
              <a:off x="0" y="0"/>
              <a:ext cx="2275153" cy="3916959"/>
              <a:chOff x="0" y="0"/>
              <a:chExt cx="2275153" cy="391695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ACC927E-9724-41F7-8742-8DA592126C7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936" y="0"/>
                <a:ext cx="2013217" cy="3916959"/>
              </a:xfrm>
              <a:prstGeom prst="rect">
                <a:avLst/>
              </a:prstGeom>
            </p:spPr>
          </p:pic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12D6758F-0C9C-4A79-977F-9DDF7185A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800350"/>
                <a:ext cx="1114425" cy="752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% of Youth not completing Primary School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C40E88-DD7A-4E45-9203-42DBB49B9E8C}"/>
                </a:ext>
              </a:extLst>
            </p:cNvPr>
            <p:cNvGrpSpPr/>
            <p:nvPr/>
          </p:nvGrpSpPr>
          <p:grpSpPr>
            <a:xfrm>
              <a:off x="-484020" y="4224557"/>
              <a:ext cx="4903620" cy="274646"/>
              <a:chOff x="-664995" y="328832"/>
              <a:chExt cx="4903620" cy="274646"/>
            </a:xfrm>
          </p:grpSpPr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C026CAF8-E2BA-442F-A5AB-8431DC407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4995" y="328832"/>
                <a:ext cx="4903620" cy="2746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       Approximate economic corridors	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27691B-CED7-4F8E-8F8F-545EC550F372}"/>
                  </a:ext>
                </a:extLst>
              </p:cNvPr>
              <p:cNvSpPr/>
              <p:nvPr/>
            </p:nvSpPr>
            <p:spPr>
              <a:xfrm flipH="1" flipV="1">
                <a:off x="-664995" y="435866"/>
                <a:ext cx="353019" cy="6057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A082EE-9EAD-4A42-A734-4B93CB1AC39B}"/>
                </a:ext>
              </a:extLst>
            </p:cNvPr>
            <p:cNvGrpSpPr/>
            <p:nvPr/>
          </p:nvGrpSpPr>
          <p:grpSpPr>
            <a:xfrm>
              <a:off x="2187233" y="0"/>
              <a:ext cx="2356245" cy="3933825"/>
              <a:chOff x="-155917" y="0"/>
              <a:chExt cx="2356245" cy="39338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58CB32A-2067-47DA-8CF5-E1B82B75F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2"/>
              <a:stretch/>
            </p:blipFill>
            <p:spPr>
              <a:xfrm>
                <a:off x="133350" y="0"/>
                <a:ext cx="2066978" cy="3933825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B132894-D8E8-44CD-91D1-771A6DC79245}"/>
                  </a:ext>
                </a:extLst>
              </p:cNvPr>
              <p:cNvGrpSpPr/>
              <p:nvPr/>
            </p:nvGrpSpPr>
            <p:grpSpPr>
              <a:xfrm>
                <a:off x="618938" y="942979"/>
                <a:ext cx="1011667" cy="1568605"/>
                <a:chOff x="791121" y="1490962"/>
                <a:chExt cx="1561872" cy="240852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5F87904-24BC-49D7-ADD5-9AC660D247F7}"/>
                    </a:ext>
                  </a:extLst>
                </p:cNvPr>
                <p:cNvCxnSpPr/>
                <p:nvPr/>
              </p:nvCxnSpPr>
              <p:spPr>
                <a:xfrm flipV="1">
                  <a:off x="1010129" y="3652426"/>
                  <a:ext cx="713856" cy="76200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04F4A3F-49B5-4E56-B2EF-9BEFD27F87BC}"/>
                    </a:ext>
                  </a:extLst>
                </p:cNvPr>
                <p:cNvCxnSpPr/>
                <p:nvPr/>
              </p:nvCxnSpPr>
              <p:spPr>
                <a:xfrm>
                  <a:off x="1731004" y="3668917"/>
                  <a:ext cx="621989" cy="23056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70FB30F-0D05-46A7-A953-1900A418210D}"/>
                    </a:ext>
                  </a:extLst>
                </p:cNvPr>
                <p:cNvCxnSpPr/>
                <p:nvPr/>
              </p:nvCxnSpPr>
              <p:spPr>
                <a:xfrm flipH="1" flipV="1">
                  <a:off x="1495385" y="2078384"/>
                  <a:ext cx="114300" cy="157404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53AF7-A918-4C96-8EFE-21069BC4F09D}"/>
                    </a:ext>
                  </a:extLst>
                </p:cNvPr>
                <p:cNvCxnSpPr/>
                <p:nvPr/>
              </p:nvCxnSpPr>
              <p:spPr>
                <a:xfrm flipV="1">
                  <a:off x="2133602" y="1490962"/>
                  <a:ext cx="25398" cy="381001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E1496BF-6355-4E44-A879-A8EFC2E29E91}"/>
                    </a:ext>
                  </a:extLst>
                </p:cNvPr>
                <p:cNvCxnSpPr/>
                <p:nvPr/>
              </p:nvCxnSpPr>
              <p:spPr>
                <a:xfrm flipV="1">
                  <a:off x="1552535" y="1871962"/>
                  <a:ext cx="581065" cy="259876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9B91BC0-CD6D-4431-AF81-F662D2E02E23}"/>
                    </a:ext>
                  </a:extLst>
                </p:cNvPr>
                <p:cNvCxnSpPr/>
                <p:nvPr/>
              </p:nvCxnSpPr>
              <p:spPr>
                <a:xfrm>
                  <a:off x="858421" y="1976026"/>
                  <a:ext cx="636964" cy="15581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1476A34-BD86-48C6-AF0B-8CA0696B1DCA}"/>
                    </a:ext>
                  </a:extLst>
                </p:cNvPr>
                <p:cNvCxnSpPr/>
                <p:nvPr/>
              </p:nvCxnSpPr>
              <p:spPr>
                <a:xfrm flipV="1">
                  <a:off x="864862" y="1490962"/>
                  <a:ext cx="0" cy="485064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545A7D2-5F15-4620-998A-37F84D76505E}"/>
                    </a:ext>
                  </a:extLst>
                </p:cNvPr>
                <p:cNvCxnSpPr/>
                <p:nvPr/>
              </p:nvCxnSpPr>
              <p:spPr>
                <a:xfrm flipV="1">
                  <a:off x="791121" y="2433229"/>
                  <a:ext cx="704263" cy="64780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C0FFBFF-8F26-43D8-A14B-36DAFE10F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5917" y="2790584"/>
                <a:ext cx="1479892" cy="791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Number of Primary completers not completing Middle School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Completion and Dropout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6903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370114"/>
            <a:ext cx="10650354" cy="482234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School completion and dropout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95% of children – at least one grade primary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4/5 complete primary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2/5 finish middle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1/5 eventually pass the matriculation exam </a:t>
            </a:r>
          </a:p>
          <a:p>
            <a:pPr marL="0" indent="0"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Geographical differences</a:t>
            </a: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90D357-8046-432E-8659-32548A6D6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8" y="3790598"/>
            <a:ext cx="5517898" cy="30234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2297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2282</TotalTime>
  <Words>1693</Words>
  <Application>Microsoft Office PowerPoint</Application>
  <PresentationFormat>Widescreen</PresentationFormat>
  <Paragraphs>401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Cordia New</vt:lpstr>
      <vt:lpstr>Symbol</vt:lpstr>
      <vt:lpstr>Times New Roman</vt:lpstr>
      <vt:lpstr>Wingdings</vt:lpstr>
      <vt:lpstr>Retrospect</vt:lpstr>
      <vt:lpstr>      Vulnerability in Myanmar A Secondary Data Review of Needs, Coverage and Gaps    November 2018 : IM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MIMU-HARP Needs, Coverage and Gaps analysis</dc:title>
  <dc:creator>Shon</dc:creator>
  <cp:lastModifiedBy>MIMU</cp:lastModifiedBy>
  <cp:revision>95</cp:revision>
  <cp:lastPrinted>2018-11-07T08:16:56Z</cp:lastPrinted>
  <dcterms:created xsi:type="dcterms:W3CDTF">2017-03-07T07:49:53Z</dcterms:created>
  <dcterms:modified xsi:type="dcterms:W3CDTF">2018-11-07T11:39:57Z</dcterms:modified>
</cp:coreProperties>
</file>