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handoutMasterIdLst>
    <p:handoutMasterId r:id="rId54"/>
  </p:handoutMasterIdLst>
  <p:sldIdLst>
    <p:sldId id="361" r:id="rId2"/>
    <p:sldId id="351" r:id="rId3"/>
    <p:sldId id="433" r:id="rId4"/>
    <p:sldId id="377" r:id="rId5"/>
    <p:sldId id="380" r:id="rId6"/>
    <p:sldId id="408" r:id="rId7"/>
    <p:sldId id="410" r:id="rId8"/>
    <p:sldId id="441" r:id="rId9"/>
    <p:sldId id="378" r:id="rId10"/>
    <p:sldId id="435" r:id="rId11"/>
    <p:sldId id="411" r:id="rId12"/>
    <p:sldId id="412" r:id="rId13"/>
    <p:sldId id="413" r:id="rId14"/>
    <p:sldId id="382" r:id="rId15"/>
    <p:sldId id="383" r:id="rId16"/>
    <p:sldId id="414" r:id="rId17"/>
    <p:sldId id="385" r:id="rId18"/>
    <p:sldId id="386" r:id="rId19"/>
    <p:sldId id="387" r:id="rId20"/>
    <p:sldId id="425" r:id="rId21"/>
    <p:sldId id="394" r:id="rId22"/>
    <p:sldId id="436" r:id="rId23"/>
    <p:sldId id="427" r:id="rId24"/>
    <p:sldId id="390" r:id="rId25"/>
    <p:sldId id="396" r:id="rId26"/>
    <p:sldId id="426" r:id="rId27"/>
    <p:sldId id="437" r:id="rId28"/>
    <p:sldId id="417" r:id="rId29"/>
    <p:sldId id="392" r:id="rId30"/>
    <p:sldId id="397" r:id="rId31"/>
    <p:sldId id="393" r:id="rId32"/>
    <p:sldId id="428" r:id="rId33"/>
    <p:sldId id="415" r:id="rId34"/>
    <p:sldId id="416" r:id="rId35"/>
    <p:sldId id="419" r:id="rId36"/>
    <p:sldId id="421" r:id="rId37"/>
    <p:sldId id="422" r:id="rId38"/>
    <p:sldId id="423" r:id="rId39"/>
    <p:sldId id="424" r:id="rId40"/>
    <p:sldId id="429" r:id="rId41"/>
    <p:sldId id="420" r:id="rId42"/>
    <p:sldId id="430" r:id="rId43"/>
    <p:sldId id="438" r:id="rId44"/>
    <p:sldId id="439" r:id="rId45"/>
    <p:sldId id="440" r:id="rId46"/>
    <p:sldId id="405" r:id="rId47"/>
    <p:sldId id="404" r:id="rId48"/>
    <p:sldId id="442" r:id="rId49"/>
    <p:sldId id="443" r:id="rId50"/>
    <p:sldId id="444" r:id="rId51"/>
    <p:sldId id="407"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n Tun Win" initials="TT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CC"/>
    <a:srgbClr val="CCFFFF"/>
    <a:srgbClr val="0000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6585540443809"/>
          <c:y val="0.11321759259259259"/>
          <c:w val="0.86926747792889525"/>
          <c:h val="0.66402253597610639"/>
        </c:manualLayout>
      </c:layout>
      <c:barChart>
        <c:barDir val="col"/>
        <c:grouping val="clustered"/>
        <c:varyColors val="0"/>
        <c:ser>
          <c:idx val="0"/>
          <c:order val="0"/>
          <c:tx>
            <c:strRef>
              <c:f>Sheet1!$B$1</c:f>
              <c:strCache>
                <c:ptCount val="1"/>
                <c:pt idx="0">
                  <c:v>Union</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Sheet1!$A$2:$A$12</c:f>
              <c:strCache>
                <c:ptCount val="11"/>
                <c:pt idx="0">
                  <c:v>Managers</c:v>
                </c:pt>
                <c:pt idx="1">
                  <c:v>Professionals</c:v>
                </c:pt>
                <c:pt idx="2">
                  <c:v>Technicians and Associate Professionals</c:v>
                </c:pt>
                <c:pt idx="3">
                  <c:v>Clerical Support Workers</c:v>
                </c:pt>
                <c:pt idx="4">
                  <c:v>Services and Sales Workers</c:v>
                </c:pt>
                <c:pt idx="5">
                  <c:v>Skilled Agricultural Forestry and Fishery Workers</c:v>
                </c:pt>
                <c:pt idx="6">
                  <c:v>Craft and Related Trades Workers</c:v>
                </c:pt>
                <c:pt idx="7">
                  <c:v>Plant and Machine Operators and Assemblers</c:v>
                </c:pt>
                <c:pt idx="8">
                  <c:v>Elementary Occupations</c:v>
                </c:pt>
                <c:pt idx="9">
                  <c:v>Other</c:v>
                </c:pt>
                <c:pt idx="10">
                  <c:v>Not stated</c:v>
                </c:pt>
              </c:strCache>
            </c:strRef>
          </c:cat>
          <c:val>
            <c:numRef>
              <c:f>Sheet1!$B$2:$B$12</c:f>
              <c:numCache>
                <c:formatCode>0.0</c:formatCode>
                <c:ptCount val="11"/>
                <c:pt idx="0">
                  <c:v>0.6</c:v>
                </c:pt>
                <c:pt idx="1">
                  <c:v>2.4</c:v>
                </c:pt>
                <c:pt idx="2">
                  <c:v>1.8</c:v>
                </c:pt>
                <c:pt idx="3">
                  <c:v>2.2999999999999998</c:v>
                </c:pt>
                <c:pt idx="4">
                  <c:v>12.8</c:v>
                </c:pt>
                <c:pt idx="5">
                  <c:v>42.9</c:v>
                </c:pt>
                <c:pt idx="6">
                  <c:v>11.7</c:v>
                </c:pt>
                <c:pt idx="7">
                  <c:v>3.8</c:v>
                </c:pt>
                <c:pt idx="8">
                  <c:v>16</c:v>
                </c:pt>
                <c:pt idx="9">
                  <c:v>0.7</c:v>
                </c:pt>
                <c:pt idx="10">
                  <c:v>5</c:v>
                </c:pt>
              </c:numCache>
            </c:numRef>
          </c:val>
        </c:ser>
        <c:dLbls>
          <c:showLegendKey val="0"/>
          <c:showVal val="0"/>
          <c:showCatName val="0"/>
          <c:showSerName val="0"/>
          <c:showPercent val="0"/>
          <c:showBubbleSize val="0"/>
        </c:dLbls>
        <c:gapWidth val="150"/>
        <c:axId val="39398912"/>
        <c:axId val="78266368"/>
      </c:barChart>
      <c:catAx>
        <c:axId val="39398912"/>
        <c:scaling>
          <c:orientation val="minMax"/>
        </c:scaling>
        <c:delete val="0"/>
        <c:axPos val="b"/>
        <c:majorTickMark val="out"/>
        <c:minorTickMark val="none"/>
        <c:tickLblPos val="nextTo"/>
        <c:txPr>
          <a:bodyPr/>
          <a:lstStyle/>
          <a:p>
            <a:pPr>
              <a:defRPr sz="900"/>
            </a:pPr>
            <a:endParaRPr lang="en-US"/>
          </a:p>
        </c:txPr>
        <c:crossAx val="78266368"/>
        <c:crosses val="autoZero"/>
        <c:auto val="1"/>
        <c:lblAlgn val="ctr"/>
        <c:lblOffset val="100"/>
        <c:noMultiLvlLbl val="0"/>
      </c:catAx>
      <c:valAx>
        <c:axId val="78266368"/>
        <c:scaling>
          <c:orientation val="minMax"/>
        </c:scaling>
        <c:delete val="0"/>
        <c:axPos val="l"/>
        <c:majorGridlines/>
        <c:title>
          <c:tx>
            <c:rich>
              <a:bodyPr rot="-5400000" vert="horz"/>
              <a:lstStyle/>
              <a:p>
                <a:pPr>
                  <a:defRPr sz="1400"/>
                </a:pPr>
                <a:r>
                  <a:rPr lang="en-US" sz="1400" dirty="0" smtClean="0"/>
                  <a:t>Percentage</a:t>
                </a:r>
                <a:endParaRPr lang="en-US" sz="1400" dirty="0"/>
              </a:p>
            </c:rich>
          </c:tx>
          <c:layout/>
          <c:overlay val="0"/>
        </c:title>
        <c:numFmt formatCode="0.0" sourceLinked="1"/>
        <c:majorTickMark val="out"/>
        <c:minorTickMark val="none"/>
        <c:tickLblPos val="nextTo"/>
        <c:txPr>
          <a:bodyPr/>
          <a:lstStyle/>
          <a:p>
            <a:pPr>
              <a:defRPr sz="1400"/>
            </a:pPr>
            <a:endParaRPr lang="en-US"/>
          </a:p>
        </c:txPr>
        <c:crossAx val="3939891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04157666132448E-2"/>
          <c:y val="3.2249906261717289E-2"/>
          <c:w val="0.8675682769383557"/>
          <c:h val="0.72559651634454769"/>
        </c:manualLayout>
      </c:layout>
      <c:barChart>
        <c:barDir val="col"/>
        <c:grouping val="clustered"/>
        <c:varyColors val="0"/>
        <c:ser>
          <c:idx val="0"/>
          <c:order val="0"/>
          <c:tx>
            <c:strRef>
              <c:f>Sheet1!$A$2</c:f>
              <c:strCache>
                <c:ptCount val="1"/>
                <c:pt idx="0">
                  <c:v>Male</c:v>
                </c:pt>
              </c:strCache>
            </c:strRef>
          </c:tx>
          <c:invertIfNegative val="0"/>
          <c:dLbls>
            <c:dLbl>
              <c:idx val="0"/>
              <c:layout>
                <c:manualLayout>
                  <c:x val="-1.501501501501529E-3"/>
                  <c:y val="-2.3809523809524245E-3"/>
                </c:manualLayout>
              </c:layout>
              <c:showLegendKey val="0"/>
              <c:showVal val="1"/>
              <c:showCatName val="0"/>
              <c:showSerName val="0"/>
              <c:showPercent val="0"/>
              <c:showBubbleSize val="0"/>
            </c:dLbl>
            <c:dLbl>
              <c:idx val="1"/>
              <c:layout>
                <c:manualLayout>
                  <c:x val="-1.5015015015015015E-3"/>
                  <c:y val="-4.365028939892569E-17"/>
                </c:manualLayout>
              </c:layout>
              <c:showLegendKey val="0"/>
              <c:showVal val="1"/>
              <c:showCatName val="0"/>
              <c:showSerName val="0"/>
              <c:showPercent val="0"/>
              <c:showBubbleSize val="0"/>
            </c:dLbl>
            <c:dLbl>
              <c:idx val="6"/>
              <c:layout>
                <c:manualLayout>
                  <c:x val="-9.0090090090090089E-3"/>
                  <c:y val="2.3809523809523374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Sheet1!$B$1:$L$1</c:f>
              <c:strCache>
                <c:ptCount val="11"/>
                <c:pt idx="0">
                  <c:v>Managers</c:v>
                </c:pt>
                <c:pt idx="1">
                  <c:v>Professionals</c:v>
                </c:pt>
                <c:pt idx="2">
                  <c:v>Technicians and Associate Professionals</c:v>
                </c:pt>
                <c:pt idx="3">
                  <c:v>Clerical Support Workers</c:v>
                </c:pt>
                <c:pt idx="4">
                  <c:v>Services and Sales Workers</c:v>
                </c:pt>
                <c:pt idx="5">
                  <c:v>Skilled Agricultural Forestry and Fishery Workers</c:v>
                </c:pt>
                <c:pt idx="6">
                  <c:v>Craft and Related Trades Workers</c:v>
                </c:pt>
                <c:pt idx="7">
                  <c:v>Plant and Machine Operators and Assemblers</c:v>
                </c:pt>
                <c:pt idx="8">
                  <c:v>Elementary Occupations</c:v>
                </c:pt>
                <c:pt idx="9">
                  <c:v>Other</c:v>
                </c:pt>
                <c:pt idx="10">
                  <c:v>Not stated</c:v>
                </c:pt>
              </c:strCache>
            </c:strRef>
          </c:cat>
          <c:val>
            <c:numRef>
              <c:f>Sheet1!$B$2:$L$2</c:f>
              <c:numCache>
                <c:formatCode>0.0</c:formatCode>
                <c:ptCount val="11"/>
                <c:pt idx="0">
                  <c:v>0.6</c:v>
                </c:pt>
                <c:pt idx="1">
                  <c:v>1.1000000000000001</c:v>
                </c:pt>
                <c:pt idx="2">
                  <c:v>2</c:v>
                </c:pt>
                <c:pt idx="3">
                  <c:v>1.9</c:v>
                </c:pt>
                <c:pt idx="4">
                  <c:v>9.1</c:v>
                </c:pt>
                <c:pt idx="5">
                  <c:v>46.1</c:v>
                </c:pt>
                <c:pt idx="6">
                  <c:v>12.5</c:v>
                </c:pt>
                <c:pt idx="7">
                  <c:v>5.7</c:v>
                </c:pt>
                <c:pt idx="8">
                  <c:v>16.8</c:v>
                </c:pt>
                <c:pt idx="9">
                  <c:v>1.2</c:v>
                </c:pt>
                <c:pt idx="10">
                  <c:v>3</c:v>
                </c:pt>
              </c:numCache>
            </c:numRef>
          </c:val>
        </c:ser>
        <c:ser>
          <c:idx val="1"/>
          <c:order val="1"/>
          <c:tx>
            <c:strRef>
              <c:f>Sheet1!$A$3</c:f>
              <c:strCache>
                <c:ptCount val="1"/>
                <c:pt idx="0">
                  <c:v>Female</c:v>
                </c:pt>
              </c:strCache>
            </c:strRef>
          </c:tx>
          <c:invertIfNegative val="0"/>
          <c:dLbls>
            <c:dLbl>
              <c:idx val="0"/>
              <c:layout>
                <c:manualLayout>
                  <c:x val="1.5015015015015015E-3"/>
                  <c:y val="-4.7619047619047623E-3"/>
                </c:manualLayout>
              </c:layout>
              <c:showLegendKey val="0"/>
              <c:showVal val="1"/>
              <c:showCatName val="0"/>
              <c:showSerName val="0"/>
              <c:showPercent val="0"/>
              <c:showBubbleSize val="0"/>
            </c:dLbl>
            <c:dLbl>
              <c:idx val="2"/>
              <c:layout>
                <c:manualLayout>
                  <c:x val="3.0030030030029479E-3"/>
                  <c:y val="2.3809523809523812E-3"/>
                </c:manualLayout>
              </c:layout>
              <c:showLegendKey val="0"/>
              <c:showVal val="1"/>
              <c:showCatName val="0"/>
              <c:showSerName val="0"/>
              <c:showPercent val="0"/>
              <c:showBubbleSize val="0"/>
            </c:dLbl>
            <c:dLbl>
              <c:idx val="5"/>
              <c:layout>
                <c:manualLayout>
                  <c:x val="1.0510510510510511E-2"/>
                  <c:y val="-2.3809523809523812E-3"/>
                </c:manualLayout>
              </c:layout>
              <c:showLegendKey val="0"/>
              <c:showVal val="1"/>
              <c:showCatName val="0"/>
              <c:showSerName val="0"/>
              <c:showPercent val="0"/>
              <c:showBubbleSize val="0"/>
            </c:dLbl>
            <c:dLbl>
              <c:idx val="6"/>
              <c:layout>
                <c:manualLayout>
                  <c:x val="4.5045045045045045E-3"/>
                  <c:y val="2.3809523809523812E-3"/>
                </c:manualLayout>
              </c:layout>
              <c:showLegendKey val="0"/>
              <c:showVal val="1"/>
              <c:showCatName val="0"/>
              <c:showSerName val="0"/>
              <c:showPercent val="0"/>
              <c:showBubbleSize val="0"/>
            </c:dLbl>
            <c:dLbl>
              <c:idx val="8"/>
              <c:layout>
                <c:manualLayout>
                  <c:x val="1.3513513513513514E-2"/>
                  <c:y val="2.3809523809523812E-3"/>
                </c:manualLayout>
              </c:layout>
              <c:showLegendKey val="0"/>
              <c:showVal val="1"/>
              <c:showCatName val="0"/>
              <c:showSerName val="0"/>
              <c:showPercent val="0"/>
              <c:showBubbleSize val="0"/>
            </c:dLbl>
            <c:dLbl>
              <c:idx val="9"/>
              <c:layout>
                <c:manualLayout>
                  <c:x val="9.0090090090088996E-3"/>
                  <c:y val="4.7619047619047623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Sheet1!$B$1:$L$1</c:f>
              <c:strCache>
                <c:ptCount val="11"/>
                <c:pt idx="0">
                  <c:v>Managers</c:v>
                </c:pt>
                <c:pt idx="1">
                  <c:v>Professionals</c:v>
                </c:pt>
                <c:pt idx="2">
                  <c:v>Technicians and Associate Professionals</c:v>
                </c:pt>
                <c:pt idx="3">
                  <c:v>Clerical Support Workers</c:v>
                </c:pt>
                <c:pt idx="4">
                  <c:v>Services and Sales Workers</c:v>
                </c:pt>
                <c:pt idx="5">
                  <c:v>Skilled Agricultural Forestry and Fishery Workers</c:v>
                </c:pt>
                <c:pt idx="6">
                  <c:v>Craft and Related Trades Workers</c:v>
                </c:pt>
                <c:pt idx="7">
                  <c:v>Plant and Machine Operators and Assemblers</c:v>
                </c:pt>
                <c:pt idx="8">
                  <c:v>Elementary Occupations</c:v>
                </c:pt>
                <c:pt idx="9">
                  <c:v>Other</c:v>
                </c:pt>
                <c:pt idx="10">
                  <c:v>Not stated</c:v>
                </c:pt>
              </c:strCache>
            </c:strRef>
          </c:cat>
          <c:val>
            <c:numRef>
              <c:f>Sheet1!$B$3:$L$3</c:f>
              <c:numCache>
                <c:formatCode>0.0</c:formatCode>
                <c:ptCount val="11"/>
                <c:pt idx="0">
                  <c:v>0.6</c:v>
                </c:pt>
                <c:pt idx="1">
                  <c:v>4.3</c:v>
                </c:pt>
                <c:pt idx="2">
                  <c:v>1.6</c:v>
                </c:pt>
                <c:pt idx="3">
                  <c:v>2.7</c:v>
                </c:pt>
                <c:pt idx="4">
                  <c:v>18.399999999999999</c:v>
                </c:pt>
                <c:pt idx="5">
                  <c:v>38.200000000000003</c:v>
                </c:pt>
                <c:pt idx="6">
                  <c:v>10.5</c:v>
                </c:pt>
                <c:pt idx="7">
                  <c:v>0.9</c:v>
                </c:pt>
                <c:pt idx="8">
                  <c:v>14.7</c:v>
                </c:pt>
                <c:pt idx="9">
                  <c:v>0</c:v>
                </c:pt>
                <c:pt idx="10">
                  <c:v>8</c:v>
                </c:pt>
              </c:numCache>
            </c:numRef>
          </c:val>
        </c:ser>
        <c:dLbls>
          <c:showLegendKey val="0"/>
          <c:showVal val="0"/>
          <c:showCatName val="0"/>
          <c:showSerName val="0"/>
          <c:showPercent val="0"/>
          <c:showBubbleSize val="0"/>
        </c:dLbls>
        <c:gapWidth val="150"/>
        <c:axId val="39395840"/>
        <c:axId val="78268672"/>
      </c:barChart>
      <c:catAx>
        <c:axId val="39395840"/>
        <c:scaling>
          <c:orientation val="minMax"/>
        </c:scaling>
        <c:delete val="0"/>
        <c:axPos val="b"/>
        <c:majorTickMark val="out"/>
        <c:minorTickMark val="none"/>
        <c:tickLblPos val="nextTo"/>
        <c:txPr>
          <a:bodyPr/>
          <a:lstStyle/>
          <a:p>
            <a:pPr>
              <a:defRPr sz="900"/>
            </a:pPr>
            <a:endParaRPr lang="en-US"/>
          </a:p>
        </c:txPr>
        <c:crossAx val="78268672"/>
        <c:crosses val="autoZero"/>
        <c:auto val="1"/>
        <c:lblAlgn val="ctr"/>
        <c:lblOffset val="100"/>
        <c:noMultiLvlLbl val="0"/>
      </c:catAx>
      <c:valAx>
        <c:axId val="78268672"/>
        <c:scaling>
          <c:orientation val="minMax"/>
        </c:scaling>
        <c:delete val="0"/>
        <c:axPos val="l"/>
        <c:majorGridlines/>
        <c:title>
          <c:tx>
            <c:rich>
              <a:bodyPr rot="-5400000" vert="horz"/>
              <a:lstStyle/>
              <a:p>
                <a:pPr>
                  <a:defRPr sz="1400" b="1"/>
                </a:pPr>
                <a:r>
                  <a:rPr lang="en-US" sz="1400" b="1" dirty="0" smtClean="0"/>
                  <a:t>Percentage</a:t>
                </a:r>
                <a:endParaRPr lang="en-US" sz="1400" b="1" dirty="0"/>
              </a:p>
            </c:rich>
          </c:tx>
          <c:layout/>
          <c:overlay val="0"/>
        </c:title>
        <c:numFmt formatCode="0.0" sourceLinked="1"/>
        <c:majorTickMark val="out"/>
        <c:minorTickMark val="none"/>
        <c:tickLblPos val="nextTo"/>
        <c:txPr>
          <a:bodyPr/>
          <a:lstStyle/>
          <a:p>
            <a:pPr>
              <a:defRPr sz="1400"/>
            </a:pPr>
            <a:endParaRPr lang="en-US"/>
          </a:p>
        </c:txPr>
        <c:crossAx val="39395840"/>
        <c:crosses val="autoZero"/>
        <c:crossBetween val="between"/>
        <c:majorUnit val="10"/>
      </c:valAx>
    </c:plotArea>
    <c:legend>
      <c:legendPos val="b"/>
      <c:layout>
        <c:manualLayout>
          <c:xMode val="edge"/>
          <c:yMode val="edge"/>
          <c:x val="0.79946102932785568"/>
          <c:y val="7.6200282656975565E-2"/>
          <c:w val="0.15588086271824717"/>
          <c:h val="0.2500817686250757"/>
        </c:manualLayout>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07725664726691"/>
          <c:y val="7.4040756697865598E-2"/>
          <c:w val="0.8799807143672258"/>
          <c:h val="0.71823156539394839"/>
        </c:manualLayout>
      </c:layout>
      <c:barChart>
        <c:barDir val="col"/>
        <c:grouping val="clustered"/>
        <c:varyColors val="0"/>
        <c:ser>
          <c:idx val="0"/>
          <c:order val="0"/>
          <c:tx>
            <c:strRef>
              <c:f>Sheet1!$A$2</c:f>
              <c:strCache>
                <c:ptCount val="1"/>
                <c:pt idx="0">
                  <c:v>Urban</c:v>
                </c:pt>
              </c:strCache>
            </c:strRef>
          </c:tx>
          <c:spPr>
            <a:solidFill>
              <a:srgbClr val="FFC000"/>
            </a:solidFill>
          </c:spPr>
          <c:invertIfNegative val="0"/>
          <c:dLbls>
            <c:dLbl>
              <c:idx val="8"/>
              <c:layout>
                <c:manualLayout>
                  <c:x val="-1.2345679012345678E-2"/>
                  <c:y val="0"/>
                </c:manualLayout>
              </c:layout>
              <c:showLegendKey val="0"/>
              <c:showVal val="1"/>
              <c:showCatName val="0"/>
              <c:showSerName val="0"/>
              <c:showPercent val="0"/>
              <c:showBubbleSize val="0"/>
            </c:dLbl>
            <c:dLbl>
              <c:idx val="9"/>
              <c:layout>
                <c:manualLayout>
                  <c:x val="-1.2345679012345678E-2"/>
                  <c:y val="7.3529411764705881E-3"/>
                </c:manualLayout>
              </c:layout>
              <c:showLegendKey val="0"/>
              <c:showVal val="1"/>
              <c:showCatName val="0"/>
              <c:showSerName val="0"/>
              <c:showPercent val="0"/>
              <c:showBubbleSize val="0"/>
            </c:dLbl>
            <c:dLbl>
              <c:idx val="10"/>
              <c:layout>
                <c:manualLayout>
                  <c:x val="-6.1728395061728392E-3"/>
                  <c:y val="-4.444444444444526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Sheet1!$B$1:$L$1</c:f>
              <c:strCache>
                <c:ptCount val="11"/>
                <c:pt idx="0">
                  <c:v>Managers</c:v>
                </c:pt>
                <c:pt idx="1">
                  <c:v>Professionals</c:v>
                </c:pt>
                <c:pt idx="2">
                  <c:v>Technicians and Associate Professionals</c:v>
                </c:pt>
                <c:pt idx="3">
                  <c:v>Clerical Support Workers</c:v>
                </c:pt>
                <c:pt idx="4">
                  <c:v>Services and Sales Workers</c:v>
                </c:pt>
                <c:pt idx="5">
                  <c:v>Skilled Agricultural Forestry and Fishery Workers</c:v>
                </c:pt>
                <c:pt idx="6">
                  <c:v>Craft and Related Trades Workers</c:v>
                </c:pt>
                <c:pt idx="7">
                  <c:v>Plant and Machine Operators and Assemblers</c:v>
                </c:pt>
                <c:pt idx="8">
                  <c:v>Elementary Occupations</c:v>
                </c:pt>
                <c:pt idx="9">
                  <c:v>Other</c:v>
                </c:pt>
                <c:pt idx="10">
                  <c:v>Not stated</c:v>
                </c:pt>
              </c:strCache>
            </c:strRef>
          </c:cat>
          <c:val>
            <c:numRef>
              <c:f>Sheet1!$B$2:$L$2</c:f>
              <c:numCache>
                <c:formatCode>0.0</c:formatCode>
                <c:ptCount val="11"/>
                <c:pt idx="0">
                  <c:v>1.6</c:v>
                </c:pt>
                <c:pt idx="1">
                  <c:v>5.0999999999999996</c:v>
                </c:pt>
                <c:pt idx="2">
                  <c:v>4.5</c:v>
                </c:pt>
                <c:pt idx="3">
                  <c:v>5.9</c:v>
                </c:pt>
                <c:pt idx="4">
                  <c:v>28.4</c:v>
                </c:pt>
                <c:pt idx="5">
                  <c:v>7.8</c:v>
                </c:pt>
                <c:pt idx="6">
                  <c:v>21.7</c:v>
                </c:pt>
                <c:pt idx="7">
                  <c:v>8.1999999999999993</c:v>
                </c:pt>
                <c:pt idx="8">
                  <c:v>10.8</c:v>
                </c:pt>
                <c:pt idx="9">
                  <c:v>1.2</c:v>
                </c:pt>
                <c:pt idx="10">
                  <c:v>4.9000000000000004</c:v>
                </c:pt>
              </c:numCache>
            </c:numRef>
          </c:val>
        </c:ser>
        <c:ser>
          <c:idx val="1"/>
          <c:order val="1"/>
          <c:tx>
            <c:strRef>
              <c:f>Sheet1!$A$3</c:f>
              <c:strCache>
                <c:ptCount val="1"/>
                <c:pt idx="0">
                  <c:v>Rural</c:v>
                </c:pt>
              </c:strCache>
            </c:strRef>
          </c:tx>
          <c:spPr>
            <a:solidFill>
              <a:schemeClr val="accent3">
                <a:lumMod val="75000"/>
              </a:schemeClr>
            </a:solidFill>
          </c:spPr>
          <c:invertIfNegative val="0"/>
          <c:dLbls>
            <c:dLbl>
              <c:idx val="0"/>
              <c:layout>
                <c:manualLayout>
                  <c:x val="9.2592592592592587E-3"/>
                  <c:y val="-1.9299058205959549E-7"/>
                </c:manualLayout>
              </c:layout>
              <c:showLegendKey val="0"/>
              <c:showVal val="1"/>
              <c:showCatName val="0"/>
              <c:showSerName val="0"/>
              <c:showPercent val="0"/>
              <c:showBubbleSize val="0"/>
            </c:dLbl>
            <c:dLbl>
              <c:idx val="2"/>
              <c:layout>
                <c:manualLayout>
                  <c:x val="3.0864197530864196E-3"/>
                  <c:y val="4.9019607843137254E-3"/>
                </c:manualLayout>
              </c:layout>
              <c:showLegendKey val="0"/>
              <c:showVal val="1"/>
              <c:showCatName val="0"/>
              <c:showSerName val="0"/>
              <c:showPercent val="0"/>
              <c:showBubbleSize val="0"/>
            </c:dLbl>
            <c:dLbl>
              <c:idx val="9"/>
              <c:layout>
                <c:manualLayout>
                  <c:x val="1.5432098765430968E-3"/>
                  <c:y val="2.4509803921568176E-3"/>
                </c:manualLayout>
              </c:layout>
              <c:showLegendKey val="0"/>
              <c:showVal val="1"/>
              <c:showCatName val="0"/>
              <c:showSerName val="0"/>
              <c:showPercent val="0"/>
              <c:showBubbleSize val="0"/>
            </c:dLbl>
            <c:dLbl>
              <c:idx val="10"/>
              <c:layout>
                <c:manualLayout>
                  <c:x val="7.716049382716049E-3"/>
                  <c:y val="-4.4444444444444444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Sheet1!$B$1:$L$1</c:f>
              <c:strCache>
                <c:ptCount val="11"/>
                <c:pt idx="0">
                  <c:v>Managers</c:v>
                </c:pt>
                <c:pt idx="1">
                  <c:v>Professionals</c:v>
                </c:pt>
                <c:pt idx="2">
                  <c:v>Technicians and Associate Professionals</c:v>
                </c:pt>
                <c:pt idx="3">
                  <c:v>Clerical Support Workers</c:v>
                </c:pt>
                <c:pt idx="4">
                  <c:v>Services and Sales Workers</c:v>
                </c:pt>
                <c:pt idx="5">
                  <c:v>Skilled Agricultural Forestry and Fishery Workers</c:v>
                </c:pt>
                <c:pt idx="6">
                  <c:v>Craft and Related Trades Workers</c:v>
                </c:pt>
                <c:pt idx="7">
                  <c:v>Plant and Machine Operators and Assemblers</c:v>
                </c:pt>
                <c:pt idx="8">
                  <c:v>Elementary Occupations</c:v>
                </c:pt>
                <c:pt idx="9">
                  <c:v>Other</c:v>
                </c:pt>
                <c:pt idx="10">
                  <c:v>Not stated</c:v>
                </c:pt>
              </c:strCache>
            </c:strRef>
          </c:cat>
          <c:val>
            <c:numRef>
              <c:f>Sheet1!$B$3:$L$3</c:f>
              <c:numCache>
                <c:formatCode>0.0</c:formatCode>
                <c:ptCount val="11"/>
                <c:pt idx="0">
                  <c:v>0.3</c:v>
                </c:pt>
                <c:pt idx="1">
                  <c:v>1.3</c:v>
                </c:pt>
                <c:pt idx="2">
                  <c:v>0.8</c:v>
                </c:pt>
                <c:pt idx="3">
                  <c:v>0.9</c:v>
                </c:pt>
                <c:pt idx="4">
                  <c:v>6.8</c:v>
                </c:pt>
                <c:pt idx="5">
                  <c:v>56.6</c:v>
                </c:pt>
                <c:pt idx="6">
                  <c:v>7.8</c:v>
                </c:pt>
                <c:pt idx="7">
                  <c:v>2.1</c:v>
                </c:pt>
                <c:pt idx="8">
                  <c:v>17.899999999999999</c:v>
                </c:pt>
                <c:pt idx="9">
                  <c:v>0.6</c:v>
                </c:pt>
                <c:pt idx="10">
                  <c:v>5</c:v>
                </c:pt>
              </c:numCache>
            </c:numRef>
          </c:val>
        </c:ser>
        <c:dLbls>
          <c:showLegendKey val="0"/>
          <c:showVal val="0"/>
          <c:showCatName val="0"/>
          <c:showSerName val="0"/>
          <c:showPercent val="0"/>
          <c:showBubbleSize val="0"/>
        </c:dLbls>
        <c:gapWidth val="150"/>
        <c:axId val="59969536"/>
        <c:axId val="78270976"/>
      </c:barChart>
      <c:catAx>
        <c:axId val="59969536"/>
        <c:scaling>
          <c:orientation val="minMax"/>
        </c:scaling>
        <c:delete val="0"/>
        <c:axPos val="b"/>
        <c:majorTickMark val="out"/>
        <c:minorTickMark val="none"/>
        <c:tickLblPos val="nextTo"/>
        <c:txPr>
          <a:bodyPr/>
          <a:lstStyle/>
          <a:p>
            <a:pPr>
              <a:defRPr sz="900"/>
            </a:pPr>
            <a:endParaRPr lang="en-US"/>
          </a:p>
        </c:txPr>
        <c:crossAx val="78270976"/>
        <c:crosses val="autoZero"/>
        <c:auto val="1"/>
        <c:lblAlgn val="ctr"/>
        <c:lblOffset val="100"/>
        <c:noMultiLvlLbl val="0"/>
      </c:catAx>
      <c:valAx>
        <c:axId val="78270976"/>
        <c:scaling>
          <c:orientation val="minMax"/>
        </c:scaling>
        <c:delete val="0"/>
        <c:axPos val="l"/>
        <c:majorGridlines/>
        <c:title>
          <c:tx>
            <c:rich>
              <a:bodyPr rot="-5400000" vert="horz"/>
              <a:lstStyle/>
              <a:p>
                <a:pPr>
                  <a:defRPr sz="1400"/>
                </a:pPr>
                <a:r>
                  <a:rPr lang="en-US" sz="1400" dirty="0" smtClean="0"/>
                  <a:t>Percentage</a:t>
                </a:r>
                <a:endParaRPr lang="en-US" sz="1400" dirty="0"/>
              </a:p>
            </c:rich>
          </c:tx>
          <c:layout/>
          <c:overlay val="0"/>
        </c:title>
        <c:numFmt formatCode="0.0" sourceLinked="1"/>
        <c:majorTickMark val="out"/>
        <c:minorTickMark val="none"/>
        <c:tickLblPos val="nextTo"/>
        <c:txPr>
          <a:bodyPr/>
          <a:lstStyle/>
          <a:p>
            <a:pPr>
              <a:defRPr sz="1400"/>
            </a:pPr>
            <a:endParaRPr lang="en-US"/>
          </a:p>
        </c:txPr>
        <c:crossAx val="59969536"/>
        <c:crosses val="autoZero"/>
        <c:crossBetween val="between"/>
      </c:valAx>
    </c:plotArea>
    <c:legend>
      <c:legendPos val="b"/>
      <c:layout>
        <c:manualLayout>
          <c:xMode val="edge"/>
          <c:yMode val="edge"/>
          <c:x val="0.81665787972155657"/>
          <c:y val="7.0419423077069609E-2"/>
          <c:w val="0.14784366084674197"/>
          <c:h val="0.27125186388668282"/>
        </c:manualLayout>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46" cy="46519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03" y="2"/>
            <a:ext cx="3038445" cy="465194"/>
          </a:xfrm>
          <a:prstGeom prst="rect">
            <a:avLst/>
          </a:prstGeom>
        </p:spPr>
        <p:txBody>
          <a:bodyPr vert="horz" lIns="91440" tIns="45720" rIns="91440" bIns="45720" rtlCol="0"/>
          <a:lstStyle>
            <a:lvl1pPr algn="r">
              <a:defRPr sz="1200"/>
            </a:lvl1pPr>
          </a:lstStyle>
          <a:p>
            <a:fld id="{C16B4998-C7C8-425B-9A63-FABE9E5BD2DA}" type="datetimeFigureOut">
              <a:rPr lang="en-US" smtClean="0"/>
              <a:pPr/>
              <a:t>3/28/2016</a:t>
            </a:fld>
            <a:endParaRPr lang="en-US" dirty="0"/>
          </a:p>
        </p:txBody>
      </p:sp>
      <p:sp>
        <p:nvSpPr>
          <p:cNvPr id="4" name="Footer Placeholder 3"/>
          <p:cNvSpPr>
            <a:spLocks noGrp="1"/>
          </p:cNvSpPr>
          <p:nvPr>
            <p:ph type="ftr" sz="quarter" idx="2"/>
          </p:nvPr>
        </p:nvSpPr>
        <p:spPr>
          <a:xfrm>
            <a:off x="2" y="8829711"/>
            <a:ext cx="3038446" cy="46519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03" y="8829711"/>
            <a:ext cx="3038445" cy="465193"/>
          </a:xfrm>
          <a:prstGeom prst="rect">
            <a:avLst/>
          </a:prstGeom>
        </p:spPr>
        <p:txBody>
          <a:bodyPr vert="horz" lIns="91440" tIns="45720" rIns="91440" bIns="45720" rtlCol="0" anchor="b"/>
          <a:lstStyle>
            <a:lvl1pPr algn="r">
              <a:defRPr sz="1200"/>
            </a:lvl1pPr>
          </a:lstStyle>
          <a:p>
            <a:fld id="{BB9D9BA9-2C1B-42D5-87DF-3DDB3D205DD3}" type="slidenum">
              <a:rPr lang="en-US" smtClean="0"/>
              <a:pPr/>
              <a:t>‹#›</a:t>
            </a:fld>
            <a:endParaRPr lang="en-US" dirty="0"/>
          </a:p>
        </p:txBody>
      </p:sp>
    </p:spTree>
    <p:extLst>
      <p:ext uri="{BB962C8B-B14F-4D97-AF65-F5344CB8AC3E}">
        <p14:creationId xmlns:p14="http://schemas.microsoft.com/office/powerpoint/2010/main" val="355153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EDD4197-D3F8-4B82-ACBD-DF30DA43E28F}" type="datetimeFigureOut">
              <a:rPr lang="en-US" smtClean="0"/>
              <a:pPr/>
              <a:t>3/28/2016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97B0DF2-3B1D-4C69-80BB-86CC5966FBF9}" type="slidenum">
              <a:rPr lang="en-US" smtClean="0"/>
              <a:pPr/>
              <a:t>‹#›</a:t>
            </a:fld>
            <a:endParaRPr lang="en-US" dirty="0"/>
          </a:p>
        </p:txBody>
      </p:sp>
    </p:spTree>
    <p:extLst>
      <p:ext uri="{BB962C8B-B14F-4D97-AF65-F5344CB8AC3E}">
        <p14:creationId xmlns:p14="http://schemas.microsoft.com/office/powerpoint/2010/main" val="265322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AA2582-AD1A-4CC1-AA39-D0FCB825D4A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AA2582-AD1A-4CC1-AA39-D0FCB825D4A3}"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AA2582-AD1A-4CC1-AA39-D0FCB825D4A3}"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ISCO</a:t>
            </a:r>
            <a:r>
              <a:rPr lang="en-US" baseline="0" dirty="0" smtClean="0"/>
              <a:t> 2008 and ISIC Rev 4: are international classifications of recording and reporting occupation and industry in all countries and it enables comparisons within and between countries. These have been deigned by the United Nations and revised from time to time to incorporate the changing times</a:t>
            </a:r>
            <a:endParaRPr lang="en-US" dirty="0"/>
          </a:p>
        </p:txBody>
      </p:sp>
      <p:sp>
        <p:nvSpPr>
          <p:cNvPr id="4" name="Slide Number Placeholder 3"/>
          <p:cNvSpPr>
            <a:spLocks noGrp="1"/>
          </p:cNvSpPr>
          <p:nvPr>
            <p:ph type="sldNum" sz="quarter" idx="10"/>
          </p:nvPr>
        </p:nvSpPr>
        <p:spPr/>
        <p:txBody>
          <a:bodyPr/>
          <a:lstStyle/>
          <a:p>
            <a:fld id="{297B0DF2-3B1D-4C69-80BB-86CC5966FBF9}" type="slidenum">
              <a:rPr lang="en-US" smtClean="0"/>
              <a:pPr/>
              <a:t>10</a:t>
            </a:fld>
            <a:endParaRPr lang="en-US" dirty="0"/>
          </a:p>
        </p:txBody>
      </p:sp>
    </p:spTree>
    <p:extLst>
      <p:ext uri="{BB962C8B-B14F-4D97-AF65-F5344CB8AC3E}">
        <p14:creationId xmlns:p14="http://schemas.microsoft.com/office/powerpoint/2010/main" val="230629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F06E3-2F5F-47D7-8652-E9E3F8F8C2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C77547-3C75-44DA-AC4C-A7435AFBDFDB}"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3DF06E3-2F5F-47D7-8652-E9E3F8F8C29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C77547-3C75-44DA-AC4C-A7435AFBDFDB}" type="datetimeFigureOut">
              <a:rPr lang="en-US" smtClean="0"/>
              <a:pPr/>
              <a:t>3/28/2016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DF06E3-2F5F-47D7-8652-E9E3F8F8C29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myanmar.unfpa.org/census" TargetMode="External"/><Relationship Id="rId2" Type="http://schemas.openxmlformats.org/officeDocument/2006/relationships/hyperlink" Target="http://www.dop.gov.m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9144000" cy="914400"/>
          </a:xfrm>
        </p:spPr>
        <p:txBody>
          <a:bodyPr>
            <a:noAutofit/>
          </a:bodyPr>
          <a:lstStyle/>
          <a:p>
            <a:r>
              <a:rPr lang="en-US" sz="4000" b="1" dirty="0" smtClean="0">
                <a:solidFill>
                  <a:srgbClr val="0033CC"/>
                </a:solidFill>
                <a:latin typeface="Times New Roman" pitchFamily="18" charset="0"/>
                <a:cs typeface="Times New Roman" pitchFamily="18" charset="0"/>
              </a:rPr>
              <a:t>The Republic of the Union of Myanmar</a:t>
            </a:r>
            <a:endParaRPr lang="en-US" sz="4000" b="1"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F6DA06E-C2A2-4193-A03A-7CD035FCD356}" type="slidenum">
              <a:rPr lang="en-US" smtClean="0"/>
              <a:pPr>
                <a:defRPr/>
              </a:pPr>
              <a:t>1</a:t>
            </a:fld>
            <a:endParaRPr lang="en-US" dirty="0"/>
          </a:p>
        </p:txBody>
      </p:sp>
      <p:pic>
        <p:nvPicPr>
          <p:cNvPr id="55303" name="Picture 7" descr="C:\Users\AllStar\Desktop\Bandiera_animata_flag_Myanmar_dal_2010.gif"/>
          <p:cNvPicPr>
            <a:picLocks noChangeAspect="1" noChangeArrowheads="1" noCrop="1"/>
          </p:cNvPicPr>
          <p:nvPr/>
        </p:nvPicPr>
        <p:blipFill>
          <a:blip r:embed="rId3" cstate="print"/>
          <a:srcRect/>
          <a:stretch>
            <a:fillRect/>
          </a:stretch>
        </p:blipFill>
        <p:spPr bwMode="auto">
          <a:xfrm>
            <a:off x="2220130" y="1829937"/>
            <a:ext cx="4787900" cy="2566677"/>
          </a:xfrm>
          <a:prstGeom prst="rect">
            <a:avLst/>
          </a:prstGeom>
          <a:noFill/>
        </p:spPr>
      </p:pic>
      <p:sp>
        <p:nvSpPr>
          <p:cNvPr id="16" name="Title 1"/>
          <p:cNvSpPr txBox="1">
            <a:spLocks/>
          </p:cNvSpPr>
          <p:nvPr/>
        </p:nvSpPr>
        <p:spPr>
          <a:xfrm>
            <a:off x="42080" y="52197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0033CC"/>
                </a:solidFill>
                <a:uLnTx/>
                <a:uFillTx/>
                <a:latin typeface="Times New Roman" pitchFamily="18" charset="0"/>
                <a:ea typeface="+mj-ea"/>
                <a:cs typeface="Times New Roman" pitchFamily="18" charset="0"/>
              </a:rPr>
              <a:t>Ministry of Immigration and Population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solidFill>
                  <a:srgbClr val="0033CC"/>
                </a:solidFill>
                <a:latin typeface="Times New Roman" pitchFamily="18" charset="0"/>
                <a:ea typeface="+mj-ea"/>
                <a:cs typeface="Times New Roman" pitchFamily="18" charset="0"/>
              </a:rPr>
              <a:t>With support from UNFPA</a:t>
            </a:r>
            <a:endParaRPr kumimoji="0" lang="en-US" sz="3000" b="1" i="0" u="none" strike="noStrike" kern="1200" cap="none" spc="0" normalizeH="0" baseline="0" noProof="0" dirty="0">
              <a:ln>
                <a:noFill/>
              </a:ln>
              <a:solidFill>
                <a:srgbClr val="0033CC"/>
              </a:solidFill>
              <a:uLnTx/>
              <a:uFillTx/>
              <a:latin typeface="Times New Roman" pitchFamily="18" charset="0"/>
              <a:ea typeface="+mj-ea"/>
              <a:cs typeface="Times New Roman" pitchFamily="18" charset="0"/>
            </a:endParaRPr>
          </a:p>
        </p:txBody>
      </p:sp>
      <p:sp>
        <p:nvSpPr>
          <p:cNvPr id="13" name="Rounded Rectangle 12"/>
          <p:cNvSpPr/>
          <p:nvPr/>
        </p:nvSpPr>
        <p:spPr>
          <a:xfrm>
            <a:off x="2169282" y="1929478"/>
            <a:ext cx="180170" cy="2871122"/>
          </a:xfrm>
          <a:prstGeom prst="roundRect">
            <a:avLst/>
          </a:prstGeom>
          <a:solidFill>
            <a:schemeClr val="accent3">
              <a:lumMod val="50000"/>
              <a:alpha val="76000"/>
            </a:schemeClr>
          </a:solidFill>
          <a:ln>
            <a:solidFill>
              <a:schemeClr val="accent3">
                <a:lumMod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106398" y="1741132"/>
            <a:ext cx="305937" cy="189483"/>
          </a:xfrm>
          <a:custGeom>
            <a:avLst/>
            <a:gdLst>
              <a:gd name="connsiteX0" fmla="*/ 35983 w 459316"/>
              <a:gd name="connsiteY0" fmla="*/ 332317 h 385234"/>
              <a:gd name="connsiteX1" fmla="*/ 213783 w 459316"/>
              <a:gd name="connsiteY1" fmla="*/ 2117 h 385234"/>
              <a:gd name="connsiteX2" fmla="*/ 429683 w 459316"/>
              <a:gd name="connsiteY2" fmla="*/ 319617 h 385234"/>
              <a:gd name="connsiteX3" fmla="*/ 35983 w 459316"/>
              <a:gd name="connsiteY3" fmla="*/ 332317 h 385234"/>
            </a:gdLst>
            <a:ahLst/>
            <a:cxnLst>
              <a:cxn ang="0">
                <a:pos x="connsiteX0" y="connsiteY0"/>
              </a:cxn>
              <a:cxn ang="0">
                <a:pos x="connsiteX1" y="connsiteY1"/>
              </a:cxn>
              <a:cxn ang="0">
                <a:pos x="connsiteX2" y="connsiteY2"/>
              </a:cxn>
              <a:cxn ang="0">
                <a:pos x="connsiteX3" y="connsiteY3"/>
              </a:cxn>
            </a:cxnLst>
            <a:rect l="l" t="t" r="r" b="b"/>
            <a:pathLst>
              <a:path w="459316" h="385234">
                <a:moveTo>
                  <a:pt x="35983" y="332317"/>
                </a:moveTo>
                <a:cubicBezTo>
                  <a:pt x="0" y="279400"/>
                  <a:pt x="148166" y="4234"/>
                  <a:pt x="213783" y="2117"/>
                </a:cubicBezTo>
                <a:cubicBezTo>
                  <a:pt x="279400" y="0"/>
                  <a:pt x="459316" y="264584"/>
                  <a:pt x="429683" y="319617"/>
                </a:cubicBezTo>
                <a:cubicBezTo>
                  <a:pt x="400050" y="374650"/>
                  <a:pt x="71966" y="385234"/>
                  <a:pt x="35983" y="332317"/>
                </a:cubicBezTo>
                <a:close/>
              </a:path>
            </a:pathLst>
          </a:custGeom>
          <a:solidFill>
            <a:schemeClr val="accent3">
              <a:lumMod val="50000"/>
              <a:alpha val="74000"/>
            </a:schemeClr>
          </a:solidFill>
          <a:ln>
            <a:solidFill>
              <a:schemeClr val="accent3">
                <a:lumMod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9392915"/>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smtClean="0">
                <a:solidFill>
                  <a:srgbClr val="0033CC"/>
                </a:solidFill>
              </a:rPr>
              <a:t>Data Collection and processing</a:t>
            </a:r>
            <a:endParaRPr lang="en-US" sz="4800" b="1" dirty="0">
              <a:solidFill>
                <a:srgbClr val="0033CC"/>
              </a:solidFill>
            </a:endParaRPr>
          </a:p>
        </p:txBody>
      </p:sp>
      <p:sp>
        <p:nvSpPr>
          <p:cNvPr id="3" name="Content Placeholder 2"/>
          <p:cNvSpPr>
            <a:spLocks noGrp="1"/>
          </p:cNvSpPr>
          <p:nvPr>
            <p:ph idx="1"/>
          </p:nvPr>
        </p:nvSpPr>
        <p:spPr/>
        <p:txBody>
          <a:bodyPr>
            <a:normAutofit fontScale="85000" lnSpcReduction="10000"/>
          </a:bodyPr>
          <a:lstStyle/>
          <a:p>
            <a:pPr marL="742950" indent="-742950"/>
            <a:r>
              <a:rPr lang="en-US" sz="3400" dirty="0" smtClean="0"/>
              <a:t>Information on occupation and industry was collected only for those who were working. </a:t>
            </a:r>
          </a:p>
          <a:p>
            <a:pPr marL="742950" indent="-742950"/>
            <a:r>
              <a:rPr lang="en-US" sz="3400" b="1" dirty="0" smtClean="0"/>
              <a:t>Occupation</a:t>
            </a:r>
            <a:r>
              <a:rPr lang="en-US" sz="3400" dirty="0" smtClean="0"/>
              <a:t> data was collected and processed based on the International Standard Classification of Occupations (ISCO 2008) at a 3 digit level.</a:t>
            </a:r>
          </a:p>
          <a:p>
            <a:pPr marL="742950" indent="-742950"/>
            <a:r>
              <a:rPr lang="en-US" sz="3400" b="1" dirty="0" smtClean="0"/>
              <a:t>Industry</a:t>
            </a:r>
            <a:r>
              <a:rPr lang="en-US" sz="3400" dirty="0" smtClean="0"/>
              <a:t> data was collected and analyzed using the International Standard Industrial Classification of All Economic Activities  (ISIC Rev 4) at a 2 digit level. </a:t>
            </a:r>
            <a:endParaRPr lang="en-US" sz="3400" dirty="0"/>
          </a:p>
        </p:txBody>
      </p:sp>
    </p:spTree>
    <p:extLst>
      <p:ext uri="{BB962C8B-B14F-4D97-AF65-F5344CB8AC3E}">
        <p14:creationId xmlns:p14="http://schemas.microsoft.com/office/powerpoint/2010/main" val="2894316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sz="4400" b="1" dirty="0" smtClean="0">
                <a:solidFill>
                  <a:srgbClr val="0033CC"/>
                </a:solidFill>
              </a:rPr>
              <a:t>A typical operator coding screen</a:t>
            </a:r>
            <a:endParaRPr lang="en-US" sz="4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1F6DA06E-C2A2-4193-A03A-7CD035FCD356}" type="slidenum">
              <a:rPr lang="en-US" smtClean="0">
                <a:solidFill>
                  <a:prstClr val="black">
                    <a:tint val="75000"/>
                  </a:prstClr>
                </a:solidFill>
              </a:rPr>
              <a:pPr>
                <a:defRPr/>
              </a:pPr>
              <a:t>11</a:t>
            </a:fld>
            <a:endParaRPr lang="en-US" dirty="0">
              <a:solidFill>
                <a:prstClr val="black">
                  <a:tint val="75000"/>
                </a:prstClr>
              </a:solidFil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8534400" cy="4953001"/>
          </a:xfrm>
          <a:prstGeom prst="rect">
            <a:avLst/>
          </a:prstGeom>
          <a:noFill/>
          <a:ln>
            <a:noFill/>
          </a:ln>
          <a:extLst/>
        </p:spPr>
      </p:pic>
    </p:spTree>
    <p:extLst>
      <p:ext uri="{BB962C8B-B14F-4D97-AF65-F5344CB8AC3E}">
        <p14:creationId xmlns:p14="http://schemas.microsoft.com/office/powerpoint/2010/main" val="126631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4400" b="1" dirty="0" smtClean="0">
                <a:solidFill>
                  <a:srgbClr val="0033CC"/>
                </a:solidFill>
              </a:rPr>
              <a:t>Operator </a:t>
            </a:r>
            <a:r>
              <a:rPr lang="en-US" sz="4400" b="1" dirty="0">
                <a:solidFill>
                  <a:srgbClr val="0033CC"/>
                </a:solidFill>
              </a:rPr>
              <a:t>coding screen</a:t>
            </a:r>
          </a:p>
        </p:txBody>
      </p:sp>
      <p:sp>
        <p:nvSpPr>
          <p:cNvPr id="4" name="Slide Number Placeholder 3"/>
          <p:cNvSpPr>
            <a:spLocks noGrp="1"/>
          </p:cNvSpPr>
          <p:nvPr>
            <p:ph type="sldNum" sz="quarter" idx="12"/>
          </p:nvPr>
        </p:nvSpPr>
        <p:spPr/>
        <p:txBody>
          <a:bodyPr/>
          <a:lstStyle/>
          <a:p>
            <a:pPr>
              <a:defRPr/>
            </a:pPr>
            <a:fld id="{1F6DA06E-C2A2-4193-A03A-7CD035FCD356}" type="slidenum">
              <a:rPr lang="en-US" smtClean="0">
                <a:solidFill>
                  <a:prstClr val="black">
                    <a:tint val="75000"/>
                  </a:prstClr>
                </a:solidFill>
              </a:rPr>
              <a:pPr>
                <a:defRPr/>
              </a:pPr>
              <a:t>12</a:t>
            </a:fld>
            <a:endParaRPr lang="en-US" dirty="0">
              <a:solidFill>
                <a:prstClr val="black">
                  <a:tint val="75000"/>
                </a:prstClr>
              </a:solidFill>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367" y="1524000"/>
            <a:ext cx="880963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229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4400" b="1" dirty="0" smtClean="0">
                <a:solidFill>
                  <a:srgbClr val="0033CC"/>
                </a:solidFill>
              </a:rPr>
              <a:t>A typical supervisor coding screen</a:t>
            </a:r>
            <a:endParaRPr lang="en-US" sz="4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1F6DA06E-C2A2-4193-A03A-7CD035FCD356}" type="slidenum">
              <a:rPr lang="en-US" smtClean="0">
                <a:solidFill>
                  <a:prstClr val="black">
                    <a:tint val="75000"/>
                  </a:prstClr>
                </a:solidFill>
              </a:rPr>
              <a:pPr>
                <a:defRPr/>
              </a:pPr>
              <a:t>13</a:t>
            </a:fld>
            <a:endParaRPr lang="en-US" dirty="0">
              <a:solidFill>
                <a:prstClr val="black">
                  <a:tint val="75000"/>
                </a:prstClr>
              </a:solidFil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1249362"/>
            <a:ext cx="8534398" cy="5456237"/>
          </a:xfrm>
          <a:prstGeom prst="rect">
            <a:avLst/>
          </a:prstGeom>
          <a:noFill/>
          <a:ln>
            <a:noFill/>
          </a:ln>
          <a:extLst/>
        </p:spPr>
      </p:pic>
    </p:spTree>
    <p:extLst>
      <p:ext uri="{BB962C8B-B14F-4D97-AF65-F5344CB8AC3E}">
        <p14:creationId xmlns:p14="http://schemas.microsoft.com/office/powerpoint/2010/main" val="1266369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Labour Force Framework (ILO)</a:t>
            </a:r>
            <a:endParaRPr lang="en-US" dirty="0"/>
          </a:p>
        </p:txBody>
      </p:sp>
      <p:sp>
        <p:nvSpPr>
          <p:cNvPr id="3" name="Content Placeholder 2"/>
          <p:cNvSpPr>
            <a:spLocks noGrp="1"/>
          </p:cNvSpPr>
          <p:nvPr>
            <p:ph idx="1"/>
          </p:nvPr>
        </p:nvSpPr>
        <p:spPr>
          <a:xfrm>
            <a:off x="457200" y="1935480"/>
            <a:ext cx="8229600" cy="4693920"/>
          </a:xfrm>
        </p:spPr>
        <p:txBody>
          <a:bodyPr>
            <a:normAutofit fontScale="85000" lnSpcReduction="20000"/>
          </a:bodyPr>
          <a:lstStyle/>
          <a:p>
            <a:pPr marL="742950" indent="-742950"/>
            <a:r>
              <a:rPr lang="en-US" sz="3600" dirty="0" smtClean="0"/>
              <a:t>The analysis of economic characteristics data collected in the 2014 Census uses the standard labour force framework, as prescribed by the International Labour Organization (ILO) </a:t>
            </a:r>
          </a:p>
          <a:p>
            <a:pPr marL="742950" indent="-742950"/>
            <a:r>
              <a:rPr lang="en-US" sz="3600" dirty="0" smtClean="0"/>
              <a:t>This framework categorizes the population aged 15 years and over into two mutually exclusive groups: </a:t>
            </a:r>
          </a:p>
          <a:p>
            <a:pPr marL="1108710" lvl="1" indent="-742950"/>
            <a:r>
              <a:rPr lang="en-US" sz="3400" dirty="0" smtClean="0"/>
              <a:t>the economically </a:t>
            </a:r>
            <a:r>
              <a:rPr lang="en-US" sz="3400" b="1" dirty="0" smtClean="0"/>
              <a:t>active</a:t>
            </a:r>
            <a:r>
              <a:rPr lang="en-US" sz="3400" dirty="0" smtClean="0"/>
              <a:t> population or ‘labour force’, and </a:t>
            </a:r>
          </a:p>
          <a:p>
            <a:pPr marL="1108710" lvl="1" indent="-742950"/>
            <a:r>
              <a:rPr lang="en-US" sz="3400" dirty="0" smtClean="0"/>
              <a:t>the economically </a:t>
            </a:r>
            <a:r>
              <a:rPr lang="en-US" sz="3400" b="1" dirty="0" smtClean="0"/>
              <a:t>inactive</a:t>
            </a:r>
            <a:r>
              <a:rPr lang="en-US" sz="3400" dirty="0" smtClean="0"/>
              <a:t> population </a:t>
            </a:r>
            <a:endParaRPr lang="en-US" sz="3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Labour Force Framework (ILO)</a:t>
            </a:r>
          </a:p>
        </p:txBody>
      </p:sp>
      <p:sp>
        <p:nvSpPr>
          <p:cNvPr id="3" name="Content Placeholder 2"/>
          <p:cNvSpPr>
            <a:spLocks noGrp="1"/>
          </p:cNvSpPr>
          <p:nvPr>
            <p:ph idx="1"/>
          </p:nvPr>
        </p:nvSpPr>
        <p:spPr>
          <a:xfrm>
            <a:off x="0" y="1935480"/>
            <a:ext cx="9144000" cy="4389120"/>
          </a:xfrm>
        </p:spPr>
        <p:txBody>
          <a:bodyPr>
            <a:noAutofit/>
          </a:bodyPr>
          <a:lstStyle/>
          <a:p>
            <a:pPr marL="742950" indent="-742950"/>
            <a:r>
              <a:rPr lang="en-US" sz="2800" dirty="0" smtClean="0"/>
              <a:t>The economically </a:t>
            </a:r>
            <a:r>
              <a:rPr lang="en-US" sz="2800" b="1" dirty="0" smtClean="0"/>
              <a:t>active</a:t>
            </a:r>
            <a:r>
              <a:rPr lang="en-US" sz="2800" dirty="0" smtClean="0"/>
              <a:t> population or ‘labour force’ consists of the population aged 15 years and above who were working during the reference period, and also those who were not working but were actively seeking a job</a:t>
            </a:r>
          </a:p>
          <a:p>
            <a:pPr marL="742950" indent="-742950"/>
            <a:r>
              <a:rPr lang="en-US" sz="2800" dirty="0" smtClean="0"/>
              <a:t>The economically </a:t>
            </a:r>
            <a:r>
              <a:rPr lang="en-US" sz="2800" b="1" dirty="0" smtClean="0"/>
              <a:t>inactive</a:t>
            </a:r>
            <a:r>
              <a:rPr lang="en-US" sz="2800" dirty="0" smtClean="0"/>
              <a:t> population covers the population aged 15 years and above who neither work nor are seeking to work, e.g. </a:t>
            </a:r>
            <a:r>
              <a:rPr lang="en-US" sz="2800" dirty="0" smtClean="0">
                <a:solidFill>
                  <a:srgbClr val="0070C0"/>
                </a:solidFill>
              </a:rPr>
              <a:t>those incapacitated to work, unpaid household workers, retired, full-time students and those who sat at home but not looking for work </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a:bodyPr>
          <a:lstStyle/>
          <a:p>
            <a:r>
              <a:rPr lang="en-US" sz="5400" dirty="0"/>
              <a:t>Labour Force Framework (ILO)</a:t>
            </a:r>
            <a:endParaRPr lang="en-US" dirty="0"/>
          </a:p>
        </p:txBody>
      </p:sp>
      <p:pic>
        <p:nvPicPr>
          <p:cNvPr id="1030"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7927609" cy="471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583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400" b="1" dirty="0" smtClean="0">
                <a:solidFill>
                  <a:srgbClr val="0033CC"/>
                </a:solidFill>
              </a:rPr>
              <a:t>Occupation and industry groups</a:t>
            </a:r>
            <a:endParaRPr lang="en-US" sz="4400" b="1" dirty="0">
              <a:solidFill>
                <a:srgbClr val="0033CC"/>
              </a:solidFill>
            </a:endParaRPr>
          </a:p>
        </p:txBody>
      </p:sp>
      <p:sp>
        <p:nvSpPr>
          <p:cNvPr id="3" name="Content Placeholder 2"/>
          <p:cNvSpPr>
            <a:spLocks noGrp="1"/>
          </p:cNvSpPr>
          <p:nvPr>
            <p:ph idx="1"/>
          </p:nvPr>
        </p:nvSpPr>
        <p:spPr>
          <a:xfrm>
            <a:off x="457200" y="1935480"/>
            <a:ext cx="8458200" cy="4770120"/>
          </a:xfrm>
        </p:spPr>
        <p:txBody>
          <a:bodyPr>
            <a:normAutofit/>
          </a:bodyPr>
          <a:lstStyle/>
          <a:p>
            <a:pPr marL="520700" indent="-520700"/>
            <a:r>
              <a:rPr lang="en-US" sz="2800" dirty="0" smtClean="0"/>
              <a:t>Data on occupation and industry in this report are presented by major groupings  (this is referred to as 1 digit level by ILO)  i.e. </a:t>
            </a:r>
            <a:r>
              <a:rPr lang="en-AU" sz="2800" dirty="0" smtClean="0">
                <a:solidFill>
                  <a:srgbClr val="0070C0"/>
                </a:solidFill>
              </a:rPr>
              <a:t>the major grouping is defined as a set of jobs whose tasks and duties are characterised by a high degree of similarity </a:t>
            </a:r>
          </a:p>
          <a:p>
            <a:endParaRPr lang="en-AU" sz="2800" dirty="0" smtClean="0"/>
          </a:p>
          <a:p>
            <a:pPr marL="568325" indent="-568325"/>
            <a:r>
              <a:rPr lang="en-AU" sz="2800" dirty="0" smtClean="0"/>
              <a:t>Major groups are summarised from detailed sub-groups for both occupation and industry, </a:t>
            </a:r>
          </a:p>
          <a:p>
            <a:pPr marL="934085" lvl="1" indent="-568325"/>
            <a:r>
              <a:rPr lang="en-AU" i="1" dirty="0" smtClean="0"/>
              <a:t>This is annexed in the Report </a:t>
            </a:r>
          </a:p>
          <a:p>
            <a:endParaRPr lang="en-AU"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400" b="1" dirty="0" smtClean="0">
                <a:solidFill>
                  <a:srgbClr val="0033CC"/>
                </a:solidFill>
              </a:rPr>
              <a:t>Occupation categories example</a:t>
            </a:r>
            <a:endParaRPr lang="en-US" sz="4400" b="1" dirty="0">
              <a:solidFill>
                <a:srgbClr val="0033CC"/>
              </a:solidFill>
            </a:endParaRPr>
          </a:p>
        </p:txBody>
      </p:sp>
      <p:sp>
        <p:nvSpPr>
          <p:cNvPr id="3" name="Content Placeholder 2"/>
          <p:cNvSpPr>
            <a:spLocks noGrp="1"/>
          </p:cNvSpPr>
          <p:nvPr>
            <p:ph idx="1"/>
          </p:nvPr>
        </p:nvSpPr>
        <p:spPr>
          <a:xfrm>
            <a:off x="76200" y="1676400"/>
            <a:ext cx="8763000" cy="1447800"/>
          </a:xfrm>
        </p:spPr>
        <p:txBody>
          <a:bodyPr>
            <a:normAutofit/>
          </a:bodyPr>
          <a:lstStyle/>
          <a:p>
            <a:pPr marL="742950" indent="-742950">
              <a:buNone/>
            </a:pPr>
            <a:r>
              <a:rPr lang="en-US" sz="2900" dirty="0" smtClean="0"/>
              <a:t>	</a:t>
            </a:r>
            <a:r>
              <a:rPr lang="en-US" dirty="0" smtClean="0"/>
              <a:t>All 3 digit occupations below are recorded as the 1 digit occupation ‘Skilled Agricultural, Forestry and Fishery Workers’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200400"/>
            <a:ext cx="738296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smtClean="0">
                <a:solidFill>
                  <a:srgbClr val="0033CC"/>
                </a:solidFill>
              </a:rPr>
              <a:t>Industry categories example</a:t>
            </a:r>
            <a:endParaRPr lang="en-US" sz="4400" b="1" dirty="0">
              <a:solidFill>
                <a:srgbClr val="0033CC"/>
              </a:solidFill>
            </a:endParaRPr>
          </a:p>
        </p:txBody>
      </p:sp>
      <p:sp>
        <p:nvSpPr>
          <p:cNvPr id="3" name="Content Placeholder 2"/>
          <p:cNvSpPr>
            <a:spLocks noGrp="1"/>
          </p:cNvSpPr>
          <p:nvPr>
            <p:ph idx="1"/>
          </p:nvPr>
        </p:nvSpPr>
        <p:spPr>
          <a:xfrm>
            <a:off x="228600" y="1905000"/>
            <a:ext cx="8839200" cy="4389120"/>
          </a:xfrm>
        </p:spPr>
        <p:txBody>
          <a:bodyPr>
            <a:normAutofit/>
          </a:bodyPr>
          <a:lstStyle/>
          <a:p>
            <a:pPr marL="0" indent="0">
              <a:buNone/>
            </a:pPr>
            <a:r>
              <a:rPr lang="en-US" sz="2900" dirty="0" smtClean="0"/>
              <a:t>All of the 2 digit industries below are recorded as the   1 digit industries ‘Mining and quarrying’</a:t>
            </a:r>
            <a:endParaRPr lang="en-US" sz="2900" dirty="0"/>
          </a:p>
        </p:txBody>
      </p:sp>
      <p:pic>
        <p:nvPicPr>
          <p:cNvPr id="28675" name="Picture 3" descr="D:\Mining and quarrying.jpg"/>
          <p:cNvPicPr>
            <a:picLocks noChangeAspect="1" noChangeArrowheads="1"/>
          </p:cNvPicPr>
          <p:nvPr/>
        </p:nvPicPr>
        <p:blipFill>
          <a:blip r:embed="rId2" cstate="print"/>
          <a:srcRect/>
          <a:stretch>
            <a:fillRect/>
          </a:stretch>
        </p:blipFill>
        <p:spPr bwMode="auto">
          <a:xfrm>
            <a:off x="609600" y="3276600"/>
            <a:ext cx="6934200" cy="2819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6DA06E-C2A2-4193-A03A-7CD035FCD356}" type="slidenum">
              <a:rPr lang="en-US" smtClean="0">
                <a:solidFill>
                  <a:prstClr val="black">
                    <a:tint val="75000"/>
                  </a:prstClr>
                </a:solidFill>
                <a:latin typeface="Times New Roman" panose="02020603050405020304" pitchFamily="18" charset="0"/>
                <a:cs typeface="Times New Roman" panose="02020603050405020304" pitchFamily="18" charset="0"/>
              </a:rPr>
              <a:pPr>
                <a:defRPr/>
              </a:pPr>
              <a:t>2</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7" name="Picture 2" descr="F:\Myanmar Census 2014- Logo   EDIT  2  (Eng)   .jpg"/>
          <p:cNvPicPr>
            <a:picLocks noChangeAspect="1" noChangeArrowheads="1"/>
          </p:cNvPicPr>
          <p:nvPr/>
        </p:nvPicPr>
        <p:blipFill rotWithShape="1">
          <a:blip r:embed="rId3" cstate="print"/>
          <a:srcRect l="11806" t="11806" r="11806" b="11806"/>
          <a:stretch/>
        </p:blipFill>
        <p:spPr bwMode="auto">
          <a:xfrm>
            <a:off x="6858000" y="609600"/>
            <a:ext cx="2286000" cy="2286000"/>
          </a:xfrm>
          <a:prstGeom prst="rect">
            <a:avLst/>
          </a:prstGeom>
          <a:noFill/>
        </p:spPr>
      </p:pic>
      <p:pic>
        <p:nvPicPr>
          <p:cNvPr id="8" name="Picture 4" descr="F:\NNDownlods2\Myanmar Census 2014- Logo   EDIT  2  (Myanmar)   .jpg"/>
          <p:cNvPicPr>
            <a:picLocks noChangeAspect="1" noChangeArrowheads="1"/>
          </p:cNvPicPr>
          <p:nvPr/>
        </p:nvPicPr>
        <p:blipFill rotWithShape="1">
          <a:blip r:embed="rId4" cstate="print"/>
          <a:srcRect l="11626" t="11626" r="11626" b="11626"/>
          <a:stretch/>
        </p:blipFill>
        <p:spPr bwMode="auto">
          <a:xfrm>
            <a:off x="0" y="609600"/>
            <a:ext cx="2286000" cy="2286000"/>
          </a:xfrm>
          <a:prstGeom prst="rect">
            <a:avLst/>
          </a:prstGeom>
          <a:noFill/>
        </p:spPr>
      </p:pic>
      <p:sp>
        <p:nvSpPr>
          <p:cNvPr id="11" name="Title 1"/>
          <p:cNvSpPr txBox="1">
            <a:spLocks/>
          </p:cNvSpPr>
          <p:nvPr/>
        </p:nvSpPr>
        <p:spPr>
          <a:xfrm>
            <a:off x="0" y="4267200"/>
            <a:ext cx="9144000" cy="1600200"/>
          </a:xfrm>
          <a:prstGeom prst="rect">
            <a:avLst/>
          </a:prstGeom>
        </p:spPr>
        <p:txBody>
          <a:bodyPr vert="horz" lIns="91440" tIns="45720" rIns="91440" bIns="45720" rtlCol="0" anchor="ctr">
            <a:noAutofit/>
          </a:bodyPr>
          <a:lstStyle/>
          <a:p>
            <a:pPr algn="ctr">
              <a:lnSpc>
                <a:spcPct val="150000"/>
              </a:lnSpc>
              <a:spcBef>
                <a:spcPct val="0"/>
              </a:spcBef>
              <a:spcAft>
                <a:spcPts val="600"/>
              </a:spcAft>
              <a:defRPr/>
            </a:pPr>
            <a:r>
              <a:rPr lang="en-US" sz="48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Census Report Volume 2-B</a:t>
            </a:r>
          </a:p>
          <a:p>
            <a:pPr algn="ctr">
              <a:lnSpc>
                <a:spcPct val="150000"/>
              </a:lnSpc>
              <a:spcBef>
                <a:spcPct val="0"/>
              </a:spcBef>
              <a:spcAft>
                <a:spcPts val="600"/>
              </a:spcAft>
              <a:defRPr/>
            </a:pPr>
            <a:r>
              <a:rPr lang="en-US" sz="48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Occupation and Industry</a:t>
            </a:r>
          </a:p>
        </p:txBody>
      </p:sp>
      <p:sp>
        <p:nvSpPr>
          <p:cNvPr id="12" name="Title 1"/>
          <p:cNvSpPr txBox="1">
            <a:spLocks/>
          </p:cNvSpPr>
          <p:nvPr/>
        </p:nvSpPr>
        <p:spPr>
          <a:xfrm>
            <a:off x="495300" y="1600200"/>
            <a:ext cx="8153400" cy="1981200"/>
          </a:xfrm>
          <a:prstGeom prst="rect">
            <a:avLst/>
          </a:prstGeom>
        </p:spPr>
        <p:txBody>
          <a:bodyPr vert="horz" lIns="91440" tIns="45720" rIns="91440" bIns="45720" rtlCol="0" anchor="ctr">
            <a:normAutofit fontScale="92500" lnSpcReduction="20000"/>
          </a:bodyPr>
          <a:lstStyle/>
          <a:p>
            <a:pPr algn="ctr">
              <a:lnSpc>
                <a:spcPct val="150000"/>
              </a:lnSpc>
              <a:spcBef>
                <a:spcPct val="0"/>
              </a:spcBef>
              <a:spcAft>
                <a:spcPts val="600"/>
              </a:spcAft>
              <a:defRPr/>
            </a:pPr>
            <a:r>
              <a:rPr lang="en-US" sz="4800" b="1" dirty="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2014 Myanmar  </a:t>
            </a:r>
            <a:endParaRPr lang="en-US" sz="4800" b="1"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Bef>
                <a:spcPct val="0"/>
              </a:spcBef>
              <a:spcAft>
                <a:spcPts val="600"/>
              </a:spcAft>
              <a:defRPr/>
            </a:pPr>
            <a:r>
              <a:rPr lang="en-US" sz="4800" b="1"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Population </a:t>
            </a:r>
            <a:r>
              <a:rPr lang="en-US" sz="4800" b="1" dirty="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800" b="1"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Housing Census </a:t>
            </a:r>
          </a:p>
        </p:txBody>
      </p:sp>
    </p:spTree>
    <p:extLst>
      <p:ext uri="{BB962C8B-B14F-4D97-AF65-F5344CB8AC3E}">
        <p14:creationId xmlns:p14="http://schemas.microsoft.com/office/powerpoint/2010/main" val="4807199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vert="horz" lIns="0" rIns="0" bIns="0" anchor="b">
            <a:noAutofit/>
          </a:bodyPr>
          <a:lstStyle/>
          <a:p>
            <a:pPr algn="ctr"/>
            <a:r>
              <a:rPr lang="en-US" sz="5400" b="1" dirty="0"/>
              <a:t>HIGHLIGHTS OF THE RESULTS</a:t>
            </a:r>
          </a:p>
        </p:txBody>
      </p:sp>
    </p:spTree>
    <p:extLst>
      <p:ext uri="{BB962C8B-B14F-4D97-AF65-F5344CB8AC3E}">
        <p14:creationId xmlns:p14="http://schemas.microsoft.com/office/powerpoint/2010/main" val="185436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96112"/>
          </a:xfrm>
        </p:spPr>
        <p:txBody>
          <a:bodyPr>
            <a:normAutofit/>
          </a:bodyPr>
          <a:lstStyle/>
          <a:p>
            <a:r>
              <a:rPr lang="en-US" sz="4400" b="1" dirty="0">
                <a:solidFill>
                  <a:srgbClr val="0033CC"/>
                </a:solidFill>
              </a:rPr>
              <a:t>Economic Activity Status</a:t>
            </a:r>
          </a:p>
        </p:txBody>
      </p:sp>
      <p:sp>
        <p:nvSpPr>
          <p:cNvPr id="3" name="Content Placeholder 2"/>
          <p:cNvSpPr>
            <a:spLocks noGrp="1"/>
          </p:cNvSpPr>
          <p:nvPr>
            <p:ph idx="1"/>
          </p:nvPr>
        </p:nvSpPr>
        <p:spPr>
          <a:xfrm>
            <a:off x="457200" y="1840992"/>
            <a:ext cx="8229600" cy="4389120"/>
          </a:xfrm>
        </p:spPr>
        <p:txBody>
          <a:bodyPr>
            <a:noAutofit/>
          </a:bodyPr>
          <a:lstStyle/>
          <a:p>
            <a:r>
              <a:rPr lang="en-GB" sz="2900" dirty="0" smtClean="0"/>
              <a:t>According to the employment status, 21.9 million people aged 15 years and over  are employed in Myanmar. This is out of 35.9 million people in that age range.</a:t>
            </a:r>
          </a:p>
          <a:p>
            <a:pPr lvl="1"/>
            <a:r>
              <a:rPr lang="en-GB" sz="2900" dirty="0" smtClean="0"/>
              <a:t>Of these 39 per cent (8.5 mil) were employees (both government and private organizations);</a:t>
            </a:r>
          </a:p>
          <a:p>
            <a:pPr lvl="1"/>
            <a:r>
              <a:rPr lang="en-GB" sz="2900" dirty="0" smtClean="0"/>
              <a:t> 44 per cent (9.7 mil) were self-employed (employers and own account workers); and  </a:t>
            </a:r>
          </a:p>
          <a:p>
            <a:pPr lvl="1"/>
            <a:r>
              <a:rPr lang="en-GB" sz="2900" dirty="0" smtClean="0"/>
              <a:t>17 per cent (3.7 mil) were contributing family workers</a:t>
            </a:r>
            <a:endParaRPr lang="en-US" sz="29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14400"/>
          </a:xfrm>
        </p:spPr>
        <p:txBody>
          <a:bodyPr>
            <a:normAutofit/>
          </a:bodyPr>
          <a:lstStyle/>
          <a:p>
            <a:r>
              <a:rPr lang="en-US" sz="4000" b="1" dirty="0" smtClean="0">
                <a:solidFill>
                  <a:srgbClr val="0033CC"/>
                </a:solidFill>
              </a:rPr>
              <a:t>Economic Activity Status</a:t>
            </a:r>
            <a:endParaRPr lang="en-US" sz="4000" b="1" dirty="0">
              <a:solidFill>
                <a:srgbClr val="0033CC"/>
              </a:solidFill>
            </a:endParaRPr>
          </a:p>
        </p:txBody>
      </p:sp>
      <p:sp>
        <p:nvSpPr>
          <p:cNvPr id="3" name="TextBox 2"/>
          <p:cNvSpPr txBox="1"/>
          <p:nvPr/>
        </p:nvSpPr>
        <p:spPr>
          <a:xfrm>
            <a:off x="304800" y="5550694"/>
            <a:ext cx="8458200" cy="1231106"/>
          </a:xfrm>
          <a:prstGeom prst="rect">
            <a:avLst/>
          </a:prstGeom>
          <a:noFill/>
        </p:spPr>
        <p:txBody>
          <a:bodyPr wrap="square" rtlCol="0">
            <a:spAutoFit/>
          </a:bodyPr>
          <a:lstStyle/>
          <a:p>
            <a:r>
              <a:rPr lang="en-US" sz="2400" b="1" dirty="0" smtClean="0">
                <a:solidFill>
                  <a:srgbClr val="FF0000"/>
                </a:solidFill>
              </a:rPr>
              <a:t>Most people were  own account workers, at over 40%</a:t>
            </a:r>
          </a:p>
          <a:p>
            <a:r>
              <a:rPr lang="en-US" sz="2400" b="1" dirty="0" smtClean="0">
                <a:solidFill>
                  <a:srgbClr val="FF0000"/>
                </a:solidFill>
              </a:rPr>
              <a:t>Many females were unpaid family workers 26% compared to 11% for males</a:t>
            </a:r>
            <a:endParaRPr lang="en-US" sz="24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5" y="1795462"/>
            <a:ext cx="8996165"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758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72312"/>
          </a:xfrm>
        </p:spPr>
        <p:txBody>
          <a:bodyPr>
            <a:normAutofit/>
          </a:bodyPr>
          <a:lstStyle/>
          <a:p>
            <a:r>
              <a:rPr lang="en-US" sz="4400" b="1" dirty="0">
                <a:solidFill>
                  <a:srgbClr val="0033CC"/>
                </a:solidFill>
              </a:rPr>
              <a:t>Labour Force Participation Rate</a:t>
            </a:r>
          </a:p>
        </p:txBody>
      </p:sp>
      <p:sp>
        <p:nvSpPr>
          <p:cNvPr id="3" name="Content Placeholder 2"/>
          <p:cNvSpPr>
            <a:spLocks noGrp="1"/>
          </p:cNvSpPr>
          <p:nvPr>
            <p:ph idx="1"/>
          </p:nvPr>
        </p:nvSpPr>
        <p:spPr>
          <a:xfrm>
            <a:off x="457200" y="1840992"/>
            <a:ext cx="8229600" cy="4389120"/>
          </a:xfrm>
        </p:spPr>
        <p:txBody>
          <a:bodyPr>
            <a:normAutofit fontScale="92500" lnSpcReduction="10000"/>
          </a:bodyPr>
          <a:lstStyle/>
          <a:p>
            <a:r>
              <a:rPr lang="en-GB" dirty="0" smtClean="0"/>
              <a:t>Labour Force Participation Rate </a:t>
            </a:r>
            <a:r>
              <a:rPr lang="en-GB" dirty="0"/>
              <a:t>is </a:t>
            </a:r>
            <a:r>
              <a:rPr lang="en-GB" dirty="0">
                <a:solidFill>
                  <a:srgbClr val="FF0000"/>
                </a:solidFill>
              </a:rPr>
              <a:t>the </a:t>
            </a:r>
            <a:r>
              <a:rPr lang="en-GB" dirty="0" smtClean="0">
                <a:solidFill>
                  <a:srgbClr val="FF0000"/>
                </a:solidFill>
              </a:rPr>
              <a:t>percentage of </a:t>
            </a:r>
            <a:r>
              <a:rPr lang="en-GB" dirty="0">
                <a:solidFill>
                  <a:srgbClr val="FF0000"/>
                </a:solidFill>
              </a:rPr>
              <a:t>employed </a:t>
            </a:r>
            <a:r>
              <a:rPr lang="en-GB" dirty="0" smtClean="0">
                <a:solidFill>
                  <a:srgbClr val="FF0000"/>
                </a:solidFill>
              </a:rPr>
              <a:t>and unemployed people </a:t>
            </a:r>
            <a:r>
              <a:rPr lang="en-GB" dirty="0">
                <a:solidFill>
                  <a:srgbClr val="FF0000"/>
                </a:solidFill>
              </a:rPr>
              <a:t>to the total </a:t>
            </a:r>
            <a:r>
              <a:rPr lang="en-GB" dirty="0" smtClean="0">
                <a:solidFill>
                  <a:srgbClr val="FF0000"/>
                </a:solidFill>
              </a:rPr>
              <a:t>population</a:t>
            </a:r>
            <a:r>
              <a:rPr lang="en-GB" dirty="0" smtClean="0"/>
              <a:t>. </a:t>
            </a:r>
          </a:p>
          <a:p>
            <a:r>
              <a:rPr lang="en-GB" dirty="0" smtClean="0"/>
              <a:t>Total population include:</a:t>
            </a:r>
          </a:p>
          <a:p>
            <a:pPr lvl="1"/>
            <a:r>
              <a:rPr lang="en-GB" dirty="0" smtClean="0">
                <a:solidFill>
                  <a:srgbClr val="C00000"/>
                </a:solidFill>
              </a:rPr>
              <a:t>employed, </a:t>
            </a:r>
          </a:p>
          <a:p>
            <a:pPr lvl="1"/>
            <a:r>
              <a:rPr lang="en-GB" dirty="0" smtClean="0">
                <a:solidFill>
                  <a:srgbClr val="C00000"/>
                </a:solidFill>
              </a:rPr>
              <a:t>unemployed and </a:t>
            </a:r>
          </a:p>
          <a:p>
            <a:pPr lvl="1"/>
            <a:r>
              <a:rPr lang="en-GB" dirty="0" smtClean="0">
                <a:solidFill>
                  <a:srgbClr val="C00000"/>
                </a:solidFill>
              </a:rPr>
              <a:t>economically inactive people </a:t>
            </a:r>
            <a:endParaRPr lang="en-GB" dirty="0">
              <a:solidFill>
                <a:srgbClr val="C00000"/>
              </a:solidFill>
            </a:endParaRPr>
          </a:p>
          <a:p>
            <a:r>
              <a:rPr lang="en-GB" dirty="0" smtClean="0"/>
              <a:t>Labour </a:t>
            </a:r>
            <a:r>
              <a:rPr lang="en-GB" dirty="0"/>
              <a:t>Force Participation Rate </a:t>
            </a:r>
            <a:r>
              <a:rPr lang="en-GB" dirty="0" smtClean="0"/>
              <a:t>is 67 </a:t>
            </a:r>
            <a:r>
              <a:rPr lang="en-GB" dirty="0"/>
              <a:t>per cent at the Union level, this means that </a:t>
            </a:r>
            <a:r>
              <a:rPr lang="en-GB" dirty="0" smtClean="0"/>
              <a:t>67 </a:t>
            </a:r>
            <a:r>
              <a:rPr lang="en-GB" dirty="0"/>
              <a:t>per cent of people aged 15-64 years </a:t>
            </a:r>
            <a:r>
              <a:rPr lang="en-GB" dirty="0" smtClean="0"/>
              <a:t>were either employed or actively looking for a job during the year before the census</a:t>
            </a:r>
          </a:p>
          <a:p>
            <a:r>
              <a:rPr lang="en-GB" dirty="0" smtClean="0"/>
              <a:t>Also, that 23 percent of the population were economically inactive</a:t>
            </a:r>
            <a:endParaRPr lang="en-US" dirty="0"/>
          </a:p>
          <a:p>
            <a:endParaRPr lang="en-US" dirty="0"/>
          </a:p>
        </p:txBody>
      </p:sp>
    </p:spTree>
    <p:extLst>
      <p:ext uri="{BB962C8B-B14F-4D97-AF65-F5344CB8AC3E}">
        <p14:creationId xmlns:p14="http://schemas.microsoft.com/office/powerpoint/2010/main" val="136285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96112"/>
          </a:xfrm>
        </p:spPr>
        <p:txBody>
          <a:bodyPr>
            <a:normAutofit/>
          </a:bodyPr>
          <a:lstStyle/>
          <a:p>
            <a:r>
              <a:rPr lang="en-US" sz="4400" b="1" dirty="0" smtClean="0">
                <a:solidFill>
                  <a:srgbClr val="0033CC"/>
                </a:solidFill>
              </a:rPr>
              <a:t>Labour Force Participation Rate</a:t>
            </a:r>
            <a:endParaRPr lang="en-US" sz="4400" b="1" dirty="0">
              <a:solidFill>
                <a:srgbClr val="0033CC"/>
              </a:solidFill>
            </a:endParaRPr>
          </a:p>
        </p:txBody>
      </p:sp>
      <p:sp>
        <p:nvSpPr>
          <p:cNvPr id="3" name="Content Placeholder 2"/>
          <p:cNvSpPr>
            <a:spLocks noGrp="1"/>
          </p:cNvSpPr>
          <p:nvPr>
            <p:ph idx="1"/>
          </p:nvPr>
        </p:nvSpPr>
        <p:spPr>
          <a:xfrm>
            <a:off x="457200" y="1676400"/>
            <a:ext cx="8458200" cy="914400"/>
          </a:xfrm>
        </p:spPr>
        <p:txBody>
          <a:bodyPr>
            <a:normAutofit/>
          </a:bodyPr>
          <a:lstStyle/>
          <a:p>
            <a:r>
              <a:rPr lang="en-US" dirty="0" smtClean="0"/>
              <a:t>There is a clear difference between LFP rates for women and men although the difference decreases by old age</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914400" y="2819401"/>
            <a:ext cx="6991126"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896112"/>
          </a:xfrm>
        </p:spPr>
        <p:txBody>
          <a:bodyPr>
            <a:noAutofit/>
          </a:bodyPr>
          <a:lstStyle/>
          <a:p>
            <a:r>
              <a:rPr lang="en-US" sz="4400" b="1" dirty="0" smtClean="0">
                <a:solidFill>
                  <a:srgbClr val="0033CC"/>
                </a:solidFill>
              </a:rPr>
              <a:t>Labour Force Participation by S/R</a:t>
            </a:r>
            <a:endParaRPr lang="en-US" sz="4400" b="1" dirty="0">
              <a:solidFill>
                <a:srgbClr val="0033CC"/>
              </a:solidFill>
            </a:endParaRPr>
          </a:p>
        </p:txBody>
      </p:sp>
      <p:sp>
        <p:nvSpPr>
          <p:cNvPr id="3" name="Content Placeholder 2"/>
          <p:cNvSpPr>
            <a:spLocks noGrp="1"/>
          </p:cNvSpPr>
          <p:nvPr>
            <p:ph idx="1"/>
          </p:nvPr>
        </p:nvSpPr>
        <p:spPr>
          <a:xfrm>
            <a:off x="-76200" y="1524000"/>
            <a:ext cx="9677400" cy="1066800"/>
          </a:xfrm>
        </p:spPr>
        <p:txBody>
          <a:bodyPr>
            <a:normAutofit/>
          </a:bodyPr>
          <a:lstStyle/>
          <a:p>
            <a:pPr>
              <a:buNone/>
            </a:pPr>
            <a:r>
              <a:rPr lang="en-US" sz="2900" dirty="0" smtClean="0"/>
              <a:t>	LFP rate in Shan is almost 20% higher than in Rakhine, why?</a:t>
            </a:r>
            <a:endParaRPr lang="en-US" sz="2900" dirty="0"/>
          </a:p>
        </p:txBody>
      </p:sp>
      <p:pic>
        <p:nvPicPr>
          <p:cNvPr id="32770" name="Picture 2"/>
          <p:cNvPicPr>
            <a:picLocks noChangeAspect="1" noChangeArrowheads="1"/>
          </p:cNvPicPr>
          <p:nvPr/>
        </p:nvPicPr>
        <p:blipFill>
          <a:blip r:embed="rId2" cstate="print"/>
          <a:srcRect/>
          <a:stretch>
            <a:fillRect/>
          </a:stretch>
        </p:blipFill>
        <p:spPr bwMode="auto">
          <a:xfrm>
            <a:off x="1676400" y="2507368"/>
            <a:ext cx="6934200" cy="4350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a:solidFill>
                  <a:srgbClr val="0033CC"/>
                </a:solidFill>
              </a:rPr>
              <a:t>Employment-to-population ratio</a:t>
            </a:r>
          </a:p>
        </p:txBody>
      </p:sp>
      <p:sp>
        <p:nvSpPr>
          <p:cNvPr id="3" name="Content Placeholder 2"/>
          <p:cNvSpPr>
            <a:spLocks noGrp="1"/>
          </p:cNvSpPr>
          <p:nvPr>
            <p:ph idx="1"/>
          </p:nvPr>
        </p:nvSpPr>
        <p:spPr/>
        <p:txBody>
          <a:bodyPr/>
          <a:lstStyle/>
          <a:p>
            <a:r>
              <a:rPr lang="en-GB" dirty="0"/>
              <a:t>A more robust measurement of employment is the employment-to-population </a:t>
            </a:r>
            <a:r>
              <a:rPr lang="en-GB" dirty="0" smtClean="0"/>
              <a:t>(ETP) ratio </a:t>
            </a:r>
          </a:p>
          <a:p>
            <a:r>
              <a:rPr lang="en-GB" dirty="0" smtClean="0"/>
              <a:t>ETP ratio </a:t>
            </a:r>
            <a:r>
              <a:rPr lang="en-GB" dirty="0"/>
              <a:t>is the proportion of employed people </a:t>
            </a:r>
            <a:r>
              <a:rPr lang="en-GB" dirty="0" smtClean="0"/>
              <a:t>to </a:t>
            </a:r>
            <a:r>
              <a:rPr lang="en-GB" dirty="0"/>
              <a:t>the total </a:t>
            </a:r>
            <a:r>
              <a:rPr lang="en-GB" dirty="0" smtClean="0"/>
              <a:t>population. </a:t>
            </a:r>
            <a:r>
              <a:rPr lang="en-GB" dirty="0"/>
              <a:t>Total population </a:t>
            </a:r>
            <a:r>
              <a:rPr lang="en-GB" dirty="0" smtClean="0"/>
              <a:t>include, </a:t>
            </a:r>
            <a:r>
              <a:rPr lang="en-GB" dirty="0"/>
              <a:t>employed, unemployed and economically inactive people </a:t>
            </a:r>
          </a:p>
          <a:p>
            <a:r>
              <a:rPr lang="en-GB" dirty="0" smtClean="0"/>
              <a:t>The </a:t>
            </a:r>
            <a:r>
              <a:rPr lang="en-GB" dirty="0"/>
              <a:t>employment-to-population ratio is </a:t>
            </a:r>
            <a:r>
              <a:rPr lang="en-GB" dirty="0" smtClean="0"/>
              <a:t>64.4 </a:t>
            </a:r>
            <a:r>
              <a:rPr lang="en-GB" dirty="0"/>
              <a:t>per cent at the Union level, this means that 64 per cent of people aged 15-64 years </a:t>
            </a:r>
            <a:r>
              <a:rPr lang="en-GB" dirty="0" smtClean="0"/>
              <a:t>were </a:t>
            </a:r>
            <a:r>
              <a:rPr lang="en-GB" dirty="0"/>
              <a:t>employed </a:t>
            </a:r>
            <a:r>
              <a:rPr lang="en-GB" dirty="0" smtClean="0"/>
              <a:t>during the reference period at the Union level</a:t>
            </a:r>
            <a:endParaRPr lang="en-US" dirty="0"/>
          </a:p>
        </p:txBody>
      </p:sp>
    </p:spTree>
    <p:extLst>
      <p:ext uri="{BB962C8B-B14F-4D97-AF65-F5344CB8AC3E}">
        <p14:creationId xmlns:p14="http://schemas.microsoft.com/office/powerpoint/2010/main" val="153566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915400" cy="883921"/>
          </a:xfrm>
        </p:spPr>
        <p:txBody>
          <a:bodyPr>
            <a:noAutofit/>
          </a:bodyPr>
          <a:lstStyle/>
          <a:p>
            <a:pPr marL="457200" indent="-457200">
              <a:tabLst>
                <a:tab pos="457200" algn="l"/>
              </a:tabLst>
            </a:pPr>
            <a:r>
              <a:rPr lang="en-GB" sz="2000" dirty="0" smtClean="0"/>
              <a:t>The ratio is much higher for males at 81% than for females at 48%. </a:t>
            </a:r>
          </a:p>
          <a:p>
            <a:pPr marL="457200" indent="-457200">
              <a:tabLst>
                <a:tab pos="457200" algn="l"/>
              </a:tabLst>
            </a:pPr>
            <a:r>
              <a:rPr lang="en-GB" sz="2000" dirty="0" smtClean="0"/>
              <a:t>Females mostly do unpaid household work (39% compared to 1% of men).</a:t>
            </a:r>
            <a:endParaRPr lang="en-US" sz="2000" dirty="0"/>
          </a:p>
        </p:txBody>
      </p:sp>
      <p:sp>
        <p:nvSpPr>
          <p:cNvPr id="6" name="Title 1"/>
          <p:cNvSpPr>
            <a:spLocks noGrp="1"/>
          </p:cNvSpPr>
          <p:nvPr>
            <p:ph type="title"/>
          </p:nvPr>
        </p:nvSpPr>
        <p:spPr>
          <a:xfrm>
            <a:off x="457200" y="533400"/>
            <a:ext cx="8229600" cy="819912"/>
          </a:xfrm>
        </p:spPr>
        <p:txBody>
          <a:bodyPr>
            <a:normAutofit/>
          </a:bodyPr>
          <a:lstStyle/>
          <a:p>
            <a:r>
              <a:rPr lang="en-US" sz="4000" b="1" dirty="0" smtClean="0">
                <a:solidFill>
                  <a:srgbClr val="0033CC"/>
                </a:solidFill>
              </a:rPr>
              <a:t>Employment-to-population ratio</a:t>
            </a:r>
            <a:endParaRPr lang="en-US" sz="4000" b="1" dirty="0">
              <a:solidFill>
                <a:srgbClr val="0033CC"/>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6781800" cy="431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666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143000"/>
          </a:xfrm>
        </p:spPr>
        <p:txBody>
          <a:bodyPr>
            <a:normAutofit/>
          </a:bodyPr>
          <a:lstStyle/>
          <a:p>
            <a:r>
              <a:rPr lang="en-US" sz="3600" b="1" dirty="0" smtClean="0">
                <a:solidFill>
                  <a:srgbClr val="0033CC"/>
                </a:solidFill>
              </a:rPr>
              <a:t>Employment-to-population ratio by State/Region</a:t>
            </a:r>
            <a:endParaRPr lang="en-US" sz="3600"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8812584"/>
              </p:ext>
            </p:extLst>
          </p:nvPr>
        </p:nvGraphicFramePr>
        <p:xfrm>
          <a:off x="2971800" y="1143000"/>
          <a:ext cx="5834064" cy="5608320"/>
        </p:xfrm>
        <a:graphic>
          <a:graphicData uri="http://schemas.openxmlformats.org/drawingml/2006/table">
            <a:tbl>
              <a:tblPr firstRow="1" firstCol="1" bandRow="1"/>
              <a:tblGrid>
                <a:gridCol w="1919871"/>
                <a:gridCol w="1531641"/>
                <a:gridCol w="1021094"/>
                <a:gridCol w="1361458"/>
              </a:tblGrid>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GB" sz="1600" dirty="0">
                          <a:solidFill>
                            <a:srgbClr val="000000"/>
                          </a:solidFill>
                          <a:effectLst/>
                          <a:latin typeface="Calibri"/>
                          <a:ea typeface="Times New Roman"/>
                          <a:cs typeface="Arial"/>
                        </a:rPr>
                        <a:t>Employment-to- Population Ratio (15-64)</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Total</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Male</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Female</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UNION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64.4</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81.9</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48.4</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Urban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Times New Roman"/>
                          <a:cs typeface="Arial"/>
                        </a:rPr>
                        <a:t>59.6</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Times New Roman"/>
                          <a:cs typeface="Arial"/>
                        </a:rPr>
                        <a:t>76.4</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Times New Roman"/>
                          <a:cs typeface="Arial"/>
                        </a:rPr>
                        <a:t>44.6</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Rural</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Times New Roman"/>
                          <a:cs typeface="Arial"/>
                        </a:rPr>
                        <a:t>66.6</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Times New Roman"/>
                          <a:cs typeface="Arial"/>
                        </a:rPr>
                        <a:t>84.5</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Times New Roman"/>
                          <a:cs typeface="Arial"/>
                        </a:rPr>
                        <a:t>50.2</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Kachin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64.6</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82.6</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44.0</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Kayah</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72.3</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85.7</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58.9</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Kayin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56.2</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75.1</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38.3</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Chin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61.4</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73.0</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51.3</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Sagaing</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69.7</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84.5</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56.8</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Tanintharyi</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61.3</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82.7</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40.1</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Bago</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59.2</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81.4</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39.5</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Magway</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69.0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84.1</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56.4</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Mandalay</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65.7</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82.8</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50.7</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Mon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57.2</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76.2</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40.3</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Rakhine</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52.6</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75.6</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33.2</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Yangon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60.5</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78.3</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44.6</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Shan</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75.9</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86.8</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65.1</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Ayeyawady</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61.6</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82.9</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41.8</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114300">
                <a:tc>
                  <a:txBody>
                    <a:bodyPr/>
                    <a:lstStyle/>
                    <a:p>
                      <a:pPr marL="0" marR="0">
                        <a:lnSpc>
                          <a:spcPct val="115000"/>
                        </a:lnSpc>
                        <a:spcBef>
                          <a:spcPts val="0"/>
                        </a:spcBef>
                        <a:spcAft>
                          <a:spcPts val="0"/>
                        </a:spcAft>
                      </a:pPr>
                      <a:r>
                        <a:rPr lang="en-GB" sz="1600" dirty="0">
                          <a:solidFill>
                            <a:srgbClr val="000000"/>
                          </a:solidFill>
                          <a:effectLst/>
                          <a:latin typeface="Calibri"/>
                          <a:ea typeface="Times New Roman"/>
                          <a:cs typeface="Arial"/>
                        </a:rPr>
                        <a:t>    Nay Pyi Taw</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67.8</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84.5</a:t>
                      </a:r>
                      <a:endParaRPr lang="en-US" sz="16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a:ea typeface="Calibri"/>
                          <a:cs typeface="Times New Roman"/>
                        </a:rPr>
                        <a:t>52.1</a:t>
                      </a:r>
                      <a:endParaRPr lang="en-US" sz="16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81138"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14300" y="2097881"/>
            <a:ext cx="2705100" cy="3693319"/>
          </a:xfrm>
          <a:prstGeom prst="rect">
            <a:avLst/>
          </a:prstGeom>
          <a:noFill/>
        </p:spPr>
        <p:txBody>
          <a:bodyPr wrap="square" rtlCol="0">
            <a:spAutoFit/>
          </a:bodyPr>
          <a:lstStyle/>
          <a:p>
            <a:r>
              <a:rPr lang="en-US" sz="2600" dirty="0" smtClean="0"/>
              <a:t>The ETP ratio is higher among </a:t>
            </a:r>
          </a:p>
          <a:p>
            <a:r>
              <a:rPr lang="en-US" sz="2600" dirty="0" smtClean="0"/>
              <a:t>males  82%, than females 48%</a:t>
            </a:r>
          </a:p>
          <a:p>
            <a:endParaRPr lang="en-US" sz="2600" dirty="0"/>
          </a:p>
          <a:p>
            <a:r>
              <a:rPr lang="en-US" sz="2600" dirty="0" smtClean="0"/>
              <a:t>Highest in Shan state 76%,</a:t>
            </a:r>
          </a:p>
          <a:p>
            <a:r>
              <a:rPr lang="en-US" sz="2600" dirty="0" smtClean="0"/>
              <a:t>lowest in Rakhine 53%</a:t>
            </a:r>
            <a:endParaRPr lang="en-US" sz="2600" dirty="0"/>
          </a:p>
        </p:txBody>
      </p:sp>
    </p:spTree>
    <p:extLst>
      <p:ext uri="{BB962C8B-B14F-4D97-AF65-F5344CB8AC3E}">
        <p14:creationId xmlns:p14="http://schemas.microsoft.com/office/powerpoint/2010/main" val="3490106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4792"/>
            <a:ext cx="8458200" cy="4770120"/>
          </a:xfrm>
        </p:spPr>
        <p:txBody>
          <a:bodyPr>
            <a:normAutofit lnSpcReduction="10000"/>
          </a:bodyPr>
          <a:lstStyle/>
          <a:p>
            <a:r>
              <a:rPr lang="en-GB" sz="3000" dirty="0" smtClean="0"/>
              <a:t>Unemployment rate</a:t>
            </a:r>
            <a:r>
              <a:rPr lang="en-GB" sz="3000" dirty="0"/>
              <a:t>, as defined by </a:t>
            </a:r>
            <a:r>
              <a:rPr lang="en-GB" sz="3000" dirty="0" smtClean="0"/>
              <a:t>ILO, </a:t>
            </a:r>
            <a:r>
              <a:rPr lang="en-GB" sz="3000" dirty="0"/>
              <a:t>only takes into account people aged </a:t>
            </a:r>
            <a:r>
              <a:rPr lang="en-GB" sz="3000" dirty="0" smtClean="0"/>
              <a:t>15 – 64 years who </a:t>
            </a:r>
            <a:r>
              <a:rPr lang="en-GB" sz="3000" dirty="0"/>
              <a:t>are </a:t>
            </a:r>
            <a:r>
              <a:rPr lang="en-GB" sz="3000" dirty="0">
                <a:solidFill>
                  <a:srgbClr val="C00000"/>
                </a:solidFill>
              </a:rPr>
              <a:t>not working but </a:t>
            </a:r>
            <a:r>
              <a:rPr lang="en-GB" sz="3000" dirty="0" smtClean="0">
                <a:solidFill>
                  <a:srgbClr val="C00000"/>
                </a:solidFill>
              </a:rPr>
              <a:t>are </a:t>
            </a:r>
            <a:r>
              <a:rPr lang="en-GB" sz="3000" dirty="0">
                <a:solidFill>
                  <a:srgbClr val="C00000"/>
                </a:solidFill>
              </a:rPr>
              <a:t>actively looking for </a:t>
            </a:r>
            <a:r>
              <a:rPr lang="en-GB" sz="3000" dirty="0" smtClean="0">
                <a:solidFill>
                  <a:srgbClr val="C00000"/>
                </a:solidFill>
              </a:rPr>
              <a:t>job</a:t>
            </a:r>
            <a:r>
              <a:rPr lang="en-GB" sz="3000" dirty="0" smtClean="0"/>
              <a:t>, </a:t>
            </a:r>
            <a:r>
              <a:rPr lang="en-GB" sz="3000" dirty="0"/>
              <a:t>as a percentage of people who are </a:t>
            </a:r>
            <a:r>
              <a:rPr lang="en-US" sz="3000" dirty="0"/>
              <a:t> </a:t>
            </a:r>
            <a:r>
              <a:rPr lang="en-GB" sz="3000" dirty="0"/>
              <a:t>economically </a:t>
            </a:r>
            <a:r>
              <a:rPr lang="en-GB" sz="3000" dirty="0" smtClean="0"/>
              <a:t>active (</a:t>
            </a:r>
            <a:r>
              <a:rPr lang="en-GB" sz="3000" dirty="0"/>
              <a:t>employed, </a:t>
            </a:r>
            <a:r>
              <a:rPr lang="en-GB" sz="3000" dirty="0" smtClean="0"/>
              <a:t>unemployed)</a:t>
            </a:r>
          </a:p>
          <a:p>
            <a:r>
              <a:rPr lang="en-GB" sz="3000" dirty="0" smtClean="0"/>
              <a:t>The unemployment rate at the time of the census was </a:t>
            </a:r>
            <a:r>
              <a:rPr lang="en-GB" sz="3000" dirty="0" smtClean="0">
                <a:solidFill>
                  <a:srgbClr val="C00000"/>
                </a:solidFill>
              </a:rPr>
              <a:t>4 per cent</a:t>
            </a:r>
          </a:p>
          <a:p>
            <a:r>
              <a:rPr lang="en-GB" sz="3000" dirty="0" smtClean="0"/>
              <a:t>Unemployment rates for males and females are almost similar at the Union level, at 3.9 per cent and 4.1 per cent, respectively </a:t>
            </a:r>
          </a:p>
          <a:p>
            <a:endParaRPr lang="en-US" sz="3600" dirty="0"/>
          </a:p>
        </p:txBody>
      </p:sp>
      <p:sp>
        <p:nvSpPr>
          <p:cNvPr id="5" name="Title 1"/>
          <p:cNvSpPr>
            <a:spLocks noGrp="1"/>
          </p:cNvSpPr>
          <p:nvPr>
            <p:ph type="title"/>
          </p:nvPr>
        </p:nvSpPr>
        <p:spPr>
          <a:xfrm>
            <a:off x="457200" y="533400"/>
            <a:ext cx="8229600" cy="972312"/>
          </a:xfrm>
        </p:spPr>
        <p:txBody>
          <a:bodyPr>
            <a:normAutofit/>
          </a:bodyPr>
          <a:lstStyle/>
          <a:p>
            <a:r>
              <a:rPr lang="en-US" sz="4400" b="1" dirty="0" smtClean="0">
                <a:solidFill>
                  <a:srgbClr val="0033CC"/>
                </a:solidFill>
              </a:rPr>
              <a:t>Unemployment rate</a:t>
            </a:r>
            <a:endParaRPr lang="en-US" sz="4400" b="1" dirty="0">
              <a:solidFill>
                <a:srgbClr val="0033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6DA06E-C2A2-4193-A03A-7CD035FCD356}" type="slidenum">
              <a:rPr lang="en-US" smtClean="0">
                <a:solidFill>
                  <a:prstClr val="black">
                    <a:tint val="75000"/>
                  </a:prstClr>
                </a:solidFill>
                <a:latin typeface="Times New Roman" panose="02020603050405020304" pitchFamily="18" charset="0"/>
                <a:cs typeface="Times New Roman" panose="02020603050405020304" pitchFamily="18" charset="0"/>
              </a:rPr>
              <a:pPr>
                <a:defRPr/>
              </a:pPr>
              <a:t>3</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9092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388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9832" y="0"/>
            <a:ext cx="9144000" cy="1295400"/>
          </a:xfrm>
          <a:prstGeom prst="rect">
            <a:avLst/>
          </a:prstGeom>
        </p:spPr>
        <p:txBody>
          <a:bodyPr vert="horz" lIns="91440" tIns="45720" rIns="91440" bIns="45720" rtlCol="0" anchor="ctr">
            <a:noAutofit/>
          </a:bodyPr>
          <a:lstStyle/>
          <a:p>
            <a:pPr algn="ctr">
              <a:spcBef>
                <a:spcPct val="0"/>
              </a:spcBef>
              <a:spcAft>
                <a:spcPts val="600"/>
              </a:spcAft>
              <a:defRPr/>
            </a:pP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Census Report Volume 2-B</a:t>
            </a:r>
          </a:p>
          <a:p>
            <a:pPr algn="ctr">
              <a:spcBef>
                <a:spcPct val="0"/>
              </a:spcBef>
              <a:spcAft>
                <a:spcPts val="600"/>
              </a:spcAft>
              <a:defRPr/>
            </a:pP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Occupation and Industry</a:t>
            </a:r>
          </a:p>
        </p:txBody>
      </p:sp>
      <p:pic>
        <p:nvPicPr>
          <p:cNvPr id="10" name="Picture 2" descr="F:\Myanmar Census 2014- Logo   EDIT  2  (Eng)   .jpg"/>
          <p:cNvPicPr>
            <a:picLocks noChangeAspect="1" noChangeArrowheads="1"/>
          </p:cNvPicPr>
          <p:nvPr/>
        </p:nvPicPr>
        <p:blipFill rotWithShape="1">
          <a:blip r:embed="rId5" cstate="print"/>
          <a:srcRect l="11806" t="11806" r="11806" b="11806"/>
          <a:stretch/>
        </p:blipFill>
        <p:spPr bwMode="auto">
          <a:xfrm>
            <a:off x="7772400" y="0"/>
            <a:ext cx="1371600" cy="1371600"/>
          </a:xfrm>
          <a:prstGeom prst="rect">
            <a:avLst/>
          </a:prstGeom>
          <a:noFill/>
        </p:spPr>
      </p:pic>
      <p:pic>
        <p:nvPicPr>
          <p:cNvPr id="12" name="Picture 4" descr="F:\NNDownlods2\Myanmar Census 2014- Logo   EDIT  2  (Myanmar)   .jpg"/>
          <p:cNvPicPr>
            <a:picLocks noChangeAspect="1" noChangeArrowheads="1"/>
          </p:cNvPicPr>
          <p:nvPr/>
        </p:nvPicPr>
        <p:blipFill rotWithShape="1">
          <a:blip r:embed="rId6" cstate="print"/>
          <a:srcRect l="11626" t="11626" r="11626" b="11626"/>
          <a:stretch/>
        </p:blipFill>
        <p:spPr bwMode="auto">
          <a:xfrm>
            <a:off x="0" y="0"/>
            <a:ext cx="1371600" cy="1371600"/>
          </a:xfrm>
          <a:prstGeom prst="rect">
            <a:avLst/>
          </a:prstGeom>
          <a:noFill/>
        </p:spPr>
      </p:pic>
    </p:spTree>
    <p:extLst>
      <p:ext uri="{BB962C8B-B14F-4D97-AF65-F5344CB8AC3E}">
        <p14:creationId xmlns:p14="http://schemas.microsoft.com/office/powerpoint/2010/main" val="42506097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96112"/>
          </a:xfrm>
        </p:spPr>
        <p:txBody>
          <a:bodyPr>
            <a:normAutofit/>
          </a:bodyPr>
          <a:lstStyle/>
          <a:p>
            <a:r>
              <a:rPr lang="en-US" sz="4400" b="1" dirty="0" smtClean="0">
                <a:solidFill>
                  <a:srgbClr val="0033CC"/>
                </a:solidFill>
              </a:rPr>
              <a:t>Unemployment rate by age</a:t>
            </a:r>
            <a:endParaRPr lang="en-US" sz="4400" b="1" dirty="0">
              <a:solidFill>
                <a:srgbClr val="0033CC"/>
              </a:solidFill>
            </a:endParaRPr>
          </a:p>
        </p:txBody>
      </p:sp>
      <p:sp>
        <p:nvSpPr>
          <p:cNvPr id="3" name="Content Placeholder 2"/>
          <p:cNvSpPr>
            <a:spLocks noGrp="1"/>
          </p:cNvSpPr>
          <p:nvPr>
            <p:ph idx="1"/>
          </p:nvPr>
        </p:nvSpPr>
        <p:spPr>
          <a:xfrm>
            <a:off x="0" y="1706880"/>
            <a:ext cx="9144000" cy="1112520"/>
          </a:xfrm>
        </p:spPr>
        <p:txBody>
          <a:bodyPr>
            <a:normAutofit/>
          </a:bodyPr>
          <a:lstStyle/>
          <a:p>
            <a:r>
              <a:rPr lang="en-GB" dirty="0" smtClean="0"/>
              <a:t>The youth (aged 15-24) unemployment rate at 9.4%, is more than double that of the Union average (4%)</a:t>
            </a:r>
            <a:r>
              <a:rPr lang="en-GB" sz="3200" dirty="0" smtClean="0"/>
              <a:t> </a:t>
            </a:r>
            <a:endParaRPr lang="en-US" sz="3200" dirty="0" smtClean="0"/>
          </a:p>
        </p:txBody>
      </p:sp>
      <p:pic>
        <p:nvPicPr>
          <p:cNvPr id="33794" name="Picture 2"/>
          <p:cNvPicPr>
            <a:picLocks noChangeAspect="1" noChangeArrowheads="1"/>
          </p:cNvPicPr>
          <p:nvPr/>
        </p:nvPicPr>
        <p:blipFill>
          <a:blip r:embed="rId2" cstate="print"/>
          <a:srcRect/>
          <a:stretch>
            <a:fillRect/>
          </a:stretch>
        </p:blipFill>
        <p:spPr bwMode="auto">
          <a:xfrm>
            <a:off x="1219200" y="2971800"/>
            <a:ext cx="64008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sz="4400" b="1" dirty="0" smtClean="0">
                <a:solidFill>
                  <a:srgbClr val="0033CC"/>
                </a:solidFill>
              </a:rPr>
              <a:t>Employment by industry</a:t>
            </a:r>
            <a:endParaRPr lang="en-US" sz="4400" b="1" dirty="0">
              <a:solidFill>
                <a:srgbClr val="0033CC"/>
              </a:solidFill>
            </a:endParaRPr>
          </a:p>
        </p:txBody>
      </p:sp>
      <p:sp>
        <p:nvSpPr>
          <p:cNvPr id="3" name="Content Placeholder 2"/>
          <p:cNvSpPr>
            <a:spLocks noGrp="1"/>
          </p:cNvSpPr>
          <p:nvPr>
            <p:ph idx="1"/>
          </p:nvPr>
        </p:nvSpPr>
        <p:spPr>
          <a:xfrm>
            <a:off x="457200" y="1935480"/>
            <a:ext cx="8458200" cy="4389120"/>
          </a:xfrm>
        </p:spPr>
        <p:txBody>
          <a:bodyPr>
            <a:normAutofit fontScale="77500" lnSpcReduction="20000"/>
          </a:bodyPr>
          <a:lstStyle/>
          <a:p>
            <a:pPr>
              <a:lnSpc>
                <a:spcPct val="120000"/>
              </a:lnSpc>
              <a:spcAft>
                <a:spcPts val="1800"/>
              </a:spcAft>
            </a:pPr>
            <a:r>
              <a:rPr lang="en-GB" sz="3200" dirty="0" smtClean="0"/>
              <a:t>The percentage of employed people working in the industry of </a:t>
            </a:r>
            <a:r>
              <a:rPr lang="en-GB" sz="3200" dirty="0" smtClean="0">
                <a:solidFill>
                  <a:srgbClr val="0070C0"/>
                </a:solidFill>
              </a:rPr>
              <a:t>“Agriculture, Forestry and Fishing</a:t>
            </a:r>
            <a:r>
              <a:rPr lang="en-GB" sz="3200" dirty="0" smtClean="0"/>
              <a:t>” was highest among both males (55.4%) and females (47.4%). </a:t>
            </a:r>
          </a:p>
          <a:p>
            <a:pPr lvl="1">
              <a:lnSpc>
                <a:spcPct val="120000"/>
              </a:lnSpc>
              <a:spcAft>
                <a:spcPts val="1800"/>
              </a:spcAft>
            </a:pPr>
            <a:r>
              <a:rPr lang="en-GB" sz="3000" dirty="0" smtClean="0"/>
              <a:t>It was 52.2% nationally and employed 10.7 million people</a:t>
            </a:r>
          </a:p>
          <a:p>
            <a:pPr>
              <a:lnSpc>
                <a:spcPct val="120000"/>
              </a:lnSpc>
              <a:spcAft>
                <a:spcPts val="1800"/>
              </a:spcAft>
            </a:pPr>
            <a:r>
              <a:rPr lang="en-GB" sz="3200" dirty="0" smtClean="0"/>
              <a:t>The second highest industry was “</a:t>
            </a:r>
            <a:r>
              <a:rPr lang="en-GB" sz="3200" dirty="0" smtClean="0">
                <a:solidFill>
                  <a:srgbClr val="0070C0"/>
                </a:solidFill>
              </a:rPr>
              <a:t>Wholesale, retail trade including spare parts for repair of motor vehicles and motorcycles</a:t>
            </a:r>
            <a:r>
              <a:rPr lang="en-GB" sz="3200" dirty="0" smtClean="0"/>
              <a:t>” at 7.2% for males and 12.6% for females. </a:t>
            </a:r>
          </a:p>
          <a:p>
            <a:pPr lvl="1">
              <a:lnSpc>
                <a:spcPct val="120000"/>
              </a:lnSpc>
              <a:spcAft>
                <a:spcPts val="1800"/>
              </a:spcAft>
            </a:pPr>
            <a:r>
              <a:rPr lang="en-GB" sz="3000" dirty="0" smtClean="0"/>
              <a:t>It employed 1.9 million people</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400" b="1" dirty="0">
                <a:solidFill>
                  <a:srgbClr val="0033CC"/>
                </a:solidFill>
              </a:rPr>
              <a:t>Employment by </a:t>
            </a:r>
            <a:r>
              <a:rPr lang="en-US" sz="4400" b="1" dirty="0" smtClean="0">
                <a:solidFill>
                  <a:srgbClr val="0033CC"/>
                </a:solidFill>
              </a:rPr>
              <a:t>industry (contd.)</a:t>
            </a:r>
            <a:endParaRPr lang="en-US" sz="4400" b="1" dirty="0">
              <a:solidFill>
                <a:srgbClr val="0033CC"/>
              </a:solidFill>
            </a:endParaRPr>
          </a:p>
        </p:txBody>
      </p:sp>
      <p:sp>
        <p:nvSpPr>
          <p:cNvPr id="3" name="Content Placeholder 2"/>
          <p:cNvSpPr>
            <a:spLocks noGrp="1"/>
          </p:cNvSpPr>
          <p:nvPr>
            <p:ph idx="1"/>
          </p:nvPr>
        </p:nvSpPr>
        <p:spPr>
          <a:xfrm>
            <a:off x="533400" y="1600200"/>
            <a:ext cx="8229600" cy="5257800"/>
          </a:xfrm>
        </p:spPr>
        <p:txBody>
          <a:bodyPr>
            <a:normAutofit lnSpcReduction="10000"/>
          </a:bodyPr>
          <a:lstStyle/>
          <a:p>
            <a:r>
              <a:rPr lang="en-GB" sz="2800" dirty="0" smtClean="0"/>
              <a:t>Third </a:t>
            </a:r>
            <a:r>
              <a:rPr lang="en-GB" sz="2800" dirty="0"/>
              <a:t>highest industry was </a:t>
            </a:r>
            <a:r>
              <a:rPr lang="en-GB" sz="2800" dirty="0" smtClean="0"/>
              <a:t>“</a:t>
            </a:r>
            <a:r>
              <a:rPr lang="en-GB" sz="2800" dirty="0" smtClean="0">
                <a:solidFill>
                  <a:srgbClr val="0070C0"/>
                </a:solidFill>
              </a:rPr>
              <a:t>Manufacturing</a:t>
            </a:r>
            <a:r>
              <a:rPr lang="en-GB" sz="2800" dirty="0" smtClean="0"/>
              <a:t>” </a:t>
            </a:r>
            <a:r>
              <a:rPr lang="en-GB" sz="2800" dirty="0"/>
              <a:t>at </a:t>
            </a:r>
            <a:r>
              <a:rPr lang="en-GB" sz="2800" dirty="0" smtClean="0"/>
              <a:t>6.8% both sexes, it employed 1.4 million people</a:t>
            </a:r>
          </a:p>
          <a:p>
            <a:r>
              <a:rPr lang="en-GB" sz="2800" dirty="0" smtClean="0"/>
              <a:t>Fourth was “</a:t>
            </a:r>
            <a:r>
              <a:rPr lang="en-GB" sz="2800" dirty="0" smtClean="0">
                <a:solidFill>
                  <a:srgbClr val="0070C0"/>
                </a:solidFill>
              </a:rPr>
              <a:t>Accommodation and Food Services Activities</a:t>
            </a:r>
            <a:r>
              <a:rPr lang="en-GB" sz="2800" dirty="0" smtClean="0"/>
              <a:t>” that employed 4.7% or 962 thousands people</a:t>
            </a:r>
          </a:p>
          <a:p>
            <a:r>
              <a:rPr lang="en-GB" sz="2800" dirty="0" smtClean="0"/>
              <a:t>Fifth industry was “</a:t>
            </a:r>
            <a:r>
              <a:rPr lang="en-GB" sz="2800" dirty="0" smtClean="0">
                <a:solidFill>
                  <a:srgbClr val="0070C0"/>
                </a:solidFill>
              </a:rPr>
              <a:t>Construction</a:t>
            </a:r>
            <a:r>
              <a:rPr lang="en-GB" sz="2800" dirty="0" smtClean="0"/>
              <a:t>” with 4.6% or 940 thousand people</a:t>
            </a:r>
          </a:p>
          <a:p>
            <a:r>
              <a:rPr lang="en-GB" sz="2800" dirty="0" smtClean="0"/>
              <a:t>About 616,000 people (3%) reported to be under “</a:t>
            </a:r>
            <a:r>
              <a:rPr lang="en-GB" sz="2800" dirty="0" smtClean="0">
                <a:solidFill>
                  <a:srgbClr val="0070C0"/>
                </a:solidFill>
              </a:rPr>
              <a:t>Public Administration including Civil Servants</a:t>
            </a:r>
            <a:r>
              <a:rPr lang="en-GB" sz="2800" dirty="0" smtClean="0"/>
              <a:t>”  </a:t>
            </a:r>
          </a:p>
          <a:p>
            <a:r>
              <a:rPr lang="en-GB" sz="2800" dirty="0" smtClean="0"/>
              <a:t>An estimated 390,000 and 112,000 people (1.9% and 0.5%) were in “</a:t>
            </a:r>
            <a:r>
              <a:rPr lang="en-GB" sz="2800" dirty="0" smtClean="0">
                <a:solidFill>
                  <a:srgbClr val="0070C0"/>
                </a:solidFill>
              </a:rPr>
              <a:t>Education</a:t>
            </a:r>
            <a:r>
              <a:rPr lang="en-GB" sz="2800" dirty="0" smtClean="0"/>
              <a:t>” and “</a:t>
            </a:r>
            <a:r>
              <a:rPr lang="en-GB" sz="2800" dirty="0" smtClean="0">
                <a:solidFill>
                  <a:srgbClr val="0070C0"/>
                </a:solidFill>
              </a:rPr>
              <a:t>Health</a:t>
            </a:r>
            <a:r>
              <a:rPr lang="en-GB" sz="2800" dirty="0" smtClean="0"/>
              <a:t>” industries, respectively.</a:t>
            </a:r>
            <a:endParaRPr lang="en-US" dirty="0"/>
          </a:p>
        </p:txBody>
      </p:sp>
    </p:spTree>
    <p:extLst>
      <p:ext uri="{BB962C8B-B14F-4D97-AF65-F5344CB8AC3E}">
        <p14:creationId xmlns:p14="http://schemas.microsoft.com/office/powerpoint/2010/main" val="161721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2900" dirty="0" smtClean="0"/>
              <a:t>Examining the sex composition, </a:t>
            </a:r>
            <a:r>
              <a:rPr lang="en-GB" sz="2900" b="1" dirty="0" smtClean="0"/>
              <a:t>males</a:t>
            </a:r>
            <a:r>
              <a:rPr lang="en-GB" sz="2900" dirty="0" smtClean="0"/>
              <a:t> work mostly in:</a:t>
            </a:r>
          </a:p>
          <a:p>
            <a:pPr lvl="1"/>
            <a:r>
              <a:rPr lang="en-GB" sz="2900" dirty="0" smtClean="0"/>
              <a:t> “</a:t>
            </a:r>
            <a:r>
              <a:rPr lang="en-GB" sz="2900" dirty="0" smtClean="0">
                <a:solidFill>
                  <a:srgbClr val="0070C0"/>
                </a:solidFill>
              </a:rPr>
              <a:t>Agriculture forestry and fishing</a:t>
            </a:r>
            <a:r>
              <a:rPr lang="en-GB" sz="2900" dirty="0" smtClean="0"/>
              <a:t>” (55.4%) </a:t>
            </a:r>
          </a:p>
          <a:p>
            <a:pPr lvl="1"/>
            <a:r>
              <a:rPr lang="en-GB" sz="2900" dirty="0" smtClean="0"/>
              <a:t>“</a:t>
            </a:r>
            <a:r>
              <a:rPr lang="en-GB" sz="2900" dirty="0" smtClean="0">
                <a:solidFill>
                  <a:srgbClr val="0070C0"/>
                </a:solidFill>
              </a:rPr>
              <a:t>Wholesale and retail trade; repair of motor vehicles and motorcycles</a:t>
            </a:r>
            <a:r>
              <a:rPr lang="en-GB" sz="2900" dirty="0" smtClean="0"/>
              <a:t>” (7.2%) </a:t>
            </a:r>
          </a:p>
          <a:p>
            <a:pPr lvl="1"/>
            <a:r>
              <a:rPr lang="en-GB" sz="2900" dirty="0" smtClean="0"/>
              <a:t>“</a:t>
            </a:r>
            <a:r>
              <a:rPr lang="en-GB" sz="2900" dirty="0" smtClean="0">
                <a:solidFill>
                  <a:srgbClr val="0070C0"/>
                </a:solidFill>
              </a:rPr>
              <a:t>Construction</a:t>
            </a:r>
            <a:r>
              <a:rPr lang="en-GB" sz="2900" dirty="0" smtClean="0"/>
              <a:t>” (6.8%) </a:t>
            </a:r>
          </a:p>
          <a:p>
            <a:pPr lvl="1"/>
            <a:r>
              <a:rPr lang="en-GB" sz="2900" dirty="0" smtClean="0"/>
              <a:t>“</a:t>
            </a:r>
            <a:r>
              <a:rPr lang="en-GB" sz="2900" dirty="0" smtClean="0">
                <a:solidFill>
                  <a:srgbClr val="0070C0"/>
                </a:solidFill>
              </a:rPr>
              <a:t>Transportation and storage</a:t>
            </a:r>
            <a:r>
              <a:rPr lang="en-GB" sz="2900" dirty="0" smtClean="0"/>
              <a:t>” (6.4%) </a:t>
            </a:r>
          </a:p>
          <a:p>
            <a:pPr lvl="1"/>
            <a:r>
              <a:rPr lang="en-GB" sz="2900" dirty="0" smtClean="0"/>
              <a:t>“</a:t>
            </a:r>
            <a:r>
              <a:rPr lang="en-GB" sz="2900" dirty="0" smtClean="0">
                <a:solidFill>
                  <a:srgbClr val="0070C0"/>
                </a:solidFill>
              </a:rPr>
              <a:t>Manufacturing</a:t>
            </a:r>
            <a:r>
              <a:rPr lang="en-GB" sz="2900" dirty="0" smtClean="0"/>
              <a:t>” (4.9%) </a:t>
            </a:r>
            <a:endParaRPr lang="en-US" sz="2900" dirty="0"/>
          </a:p>
        </p:txBody>
      </p:sp>
      <p:sp>
        <p:nvSpPr>
          <p:cNvPr id="5" name="Title 1"/>
          <p:cNvSpPr>
            <a:spLocks noGrp="1"/>
          </p:cNvSpPr>
          <p:nvPr>
            <p:ph type="title"/>
          </p:nvPr>
        </p:nvSpPr>
        <p:spPr>
          <a:xfrm>
            <a:off x="304800" y="457200"/>
            <a:ext cx="8686800" cy="1143000"/>
          </a:xfrm>
        </p:spPr>
        <p:txBody>
          <a:bodyPr>
            <a:normAutofit/>
          </a:bodyPr>
          <a:lstStyle/>
          <a:p>
            <a:r>
              <a:rPr lang="en-US" sz="4400" b="1" dirty="0" smtClean="0">
                <a:solidFill>
                  <a:srgbClr val="0033CC"/>
                </a:solidFill>
              </a:rPr>
              <a:t>Employment by industry and gender</a:t>
            </a:r>
            <a:endParaRPr lang="en-US" sz="4400" b="1" dirty="0">
              <a:solidFill>
                <a:srgbClr val="0033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87880"/>
            <a:ext cx="8839200" cy="4389120"/>
          </a:xfrm>
        </p:spPr>
        <p:txBody>
          <a:bodyPr>
            <a:noAutofit/>
          </a:bodyPr>
          <a:lstStyle/>
          <a:p>
            <a:r>
              <a:rPr lang="en-GB" sz="2900" dirty="0" smtClean="0"/>
              <a:t>Examining the sex composition, </a:t>
            </a:r>
            <a:r>
              <a:rPr lang="en-GB" sz="2900" b="1" dirty="0" smtClean="0"/>
              <a:t>females</a:t>
            </a:r>
            <a:r>
              <a:rPr lang="en-GB" sz="2900" dirty="0" smtClean="0"/>
              <a:t> work mostly in:</a:t>
            </a:r>
          </a:p>
          <a:p>
            <a:pPr lvl="1"/>
            <a:r>
              <a:rPr lang="en-GB" sz="2900" dirty="0" smtClean="0"/>
              <a:t>“</a:t>
            </a:r>
            <a:r>
              <a:rPr lang="en-GB" sz="2900" dirty="0" smtClean="0">
                <a:solidFill>
                  <a:srgbClr val="0070C0"/>
                </a:solidFill>
              </a:rPr>
              <a:t>Agriculture, forestry and fishing</a:t>
            </a:r>
            <a:r>
              <a:rPr lang="en-GB" sz="2900" dirty="0" smtClean="0"/>
              <a:t>” (47.4%)</a:t>
            </a:r>
          </a:p>
          <a:p>
            <a:pPr lvl="1"/>
            <a:r>
              <a:rPr lang="en-GB" sz="2900" dirty="0" smtClean="0"/>
              <a:t>“</a:t>
            </a:r>
            <a:r>
              <a:rPr lang="en-GB" sz="2900" dirty="0" smtClean="0">
                <a:solidFill>
                  <a:srgbClr val="0070C0"/>
                </a:solidFill>
              </a:rPr>
              <a:t>Wholesale and retail trade; including sales spares of motor vehicles and motorcycles</a:t>
            </a:r>
            <a:r>
              <a:rPr lang="en-GB" sz="2900" dirty="0" smtClean="0"/>
              <a:t>” (12.6%) </a:t>
            </a:r>
          </a:p>
          <a:p>
            <a:pPr lvl="1"/>
            <a:r>
              <a:rPr lang="en-GB" sz="2900" dirty="0" smtClean="0"/>
              <a:t>“</a:t>
            </a:r>
            <a:r>
              <a:rPr lang="en-GB" sz="2900" dirty="0" smtClean="0">
                <a:solidFill>
                  <a:srgbClr val="0070C0"/>
                </a:solidFill>
              </a:rPr>
              <a:t>Manufacturing</a:t>
            </a:r>
            <a:r>
              <a:rPr lang="en-GB" sz="2900" dirty="0" smtClean="0"/>
              <a:t>” (9.7%) </a:t>
            </a:r>
          </a:p>
          <a:p>
            <a:pPr lvl="1"/>
            <a:r>
              <a:rPr lang="en-GB" sz="2900" dirty="0" smtClean="0"/>
              <a:t>“</a:t>
            </a:r>
            <a:r>
              <a:rPr lang="en-GB" sz="2900" dirty="0" smtClean="0">
                <a:solidFill>
                  <a:srgbClr val="0070C0"/>
                </a:solidFill>
              </a:rPr>
              <a:t>Accommodation and food service activities</a:t>
            </a:r>
            <a:r>
              <a:rPr lang="en-GB" sz="2900" dirty="0" smtClean="0"/>
              <a:t>” (7%) </a:t>
            </a:r>
          </a:p>
          <a:p>
            <a:pPr lvl="1"/>
            <a:r>
              <a:rPr lang="en-GB" sz="2900" dirty="0" smtClean="0"/>
              <a:t>“</a:t>
            </a:r>
            <a:r>
              <a:rPr lang="en-GB" sz="2900" dirty="0" smtClean="0">
                <a:solidFill>
                  <a:srgbClr val="0070C0"/>
                </a:solidFill>
              </a:rPr>
              <a:t>Education</a:t>
            </a:r>
            <a:r>
              <a:rPr lang="en-GB" sz="2900" dirty="0" smtClean="0"/>
              <a:t>” (3.9%) </a:t>
            </a:r>
            <a:endParaRPr lang="en-US" sz="2900" dirty="0" smtClean="0"/>
          </a:p>
          <a:p>
            <a:pPr lvl="1"/>
            <a:endParaRPr lang="en-US" sz="2900" dirty="0"/>
          </a:p>
        </p:txBody>
      </p:sp>
      <p:sp>
        <p:nvSpPr>
          <p:cNvPr id="5" name="Title 1"/>
          <p:cNvSpPr>
            <a:spLocks noGrp="1"/>
          </p:cNvSpPr>
          <p:nvPr>
            <p:ph type="title"/>
          </p:nvPr>
        </p:nvSpPr>
        <p:spPr>
          <a:xfrm>
            <a:off x="381000" y="685800"/>
            <a:ext cx="8686800" cy="972312"/>
          </a:xfrm>
        </p:spPr>
        <p:txBody>
          <a:bodyPr>
            <a:normAutofit/>
          </a:bodyPr>
          <a:lstStyle/>
          <a:p>
            <a:r>
              <a:rPr lang="en-US" sz="4400" b="1" dirty="0" smtClean="0">
                <a:solidFill>
                  <a:srgbClr val="0033CC"/>
                </a:solidFill>
              </a:rPr>
              <a:t>Employment by industry and gender</a:t>
            </a:r>
            <a:endParaRPr lang="en-US" sz="4400" b="1" dirty="0">
              <a:solidFill>
                <a:srgbClr val="0033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38200"/>
          </a:xfrm>
        </p:spPr>
        <p:txBody>
          <a:bodyPr>
            <a:normAutofit fontScale="90000"/>
          </a:bodyPr>
          <a:lstStyle/>
          <a:p>
            <a:r>
              <a:rPr lang="en-US" b="1" dirty="0" smtClean="0">
                <a:solidFill>
                  <a:srgbClr val="0033CC"/>
                </a:solidFill>
              </a:rPr>
              <a:t>Agriculture, Forestry and Fishing</a:t>
            </a:r>
            <a:endParaRPr lang="en-US" b="1" dirty="0">
              <a:solidFill>
                <a:srgbClr val="0033CC"/>
              </a:solidFill>
            </a:endParaRPr>
          </a:p>
        </p:txBody>
      </p:sp>
      <p:sp>
        <p:nvSpPr>
          <p:cNvPr id="3" name="Content Placeholder 2"/>
          <p:cNvSpPr>
            <a:spLocks noGrp="1"/>
          </p:cNvSpPr>
          <p:nvPr>
            <p:ph idx="1"/>
          </p:nvPr>
        </p:nvSpPr>
        <p:spPr>
          <a:xfrm>
            <a:off x="6705600" y="1828800"/>
            <a:ext cx="2362200" cy="4648200"/>
          </a:xfrm>
        </p:spPr>
        <p:txBody>
          <a:bodyPr>
            <a:normAutofit/>
          </a:bodyPr>
          <a:lstStyle/>
          <a:p>
            <a:pPr>
              <a:buNone/>
            </a:pPr>
            <a:r>
              <a:rPr lang="en-US" dirty="0" smtClean="0"/>
              <a:t>	Over 70% of those employed in  Chin work under this category as opposed to 52% at the Union level and only 16% in Yangon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 y="1752600"/>
            <a:ext cx="6629400" cy="4735286"/>
          </a:xfrm>
          <a:prstGeom prst="rect">
            <a:avLst/>
          </a:prstGeom>
          <a:noFill/>
          <a:ln w="9525">
            <a:noFill/>
            <a:miter lim="800000"/>
            <a:headEnd/>
            <a:tailEnd/>
          </a:ln>
          <a:effectLst/>
        </p:spPr>
      </p:pic>
    </p:spTree>
    <p:extLst>
      <p:ext uri="{BB962C8B-B14F-4D97-AF65-F5344CB8AC3E}">
        <p14:creationId xmlns:p14="http://schemas.microsoft.com/office/powerpoint/2010/main" val="1266975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rmAutofit/>
          </a:bodyPr>
          <a:lstStyle/>
          <a:p>
            <a:r>
              <a:rPr lang="en-US" sz="4400" b="1" dirty="0" smtClean="0">
                <a:solidFill>
                  <a:srgbClr val="0033CC"/>
                </a:solidFill>
              </a:rPr>
              <a:t>Wholesale and retail Trade</a:t>
            </a:r>
          </a:p>
        </p:txBody>
      </p:sp>
      <p:sp>
        <p:nvSpPr>
          <p:cNvPr id="3" name="Content Placeholder 2"/>
          <p:cNvSpPr>
            <a:spLocks noGrp="1"/>
          </p:cNvSpPr>
          <p:nvPr>
            <p:ph idx="1"/>
          </p:nvPr>
        </p:nvSpPr>
        <p:spPr>
          <a:xfrm>
            <a:off x="6629400" y="2057400"/>
            <a:ext cx="2362200" cy="4389120"/>
          </a:xfrm>
        </p:spPr>
        <p:txBody>
          <a:bodyPr/>
          <a:lstStyle/>
          <a:p>
            <a:pPr>
              <a:buNone/>
            </a:pPr>
            <a:r>
              <a:rPr lang="en-US" dirty="0" smtClean="0"/>
              <a:t>	Most of the wholesale and retail trade occurs in Yangon at 16%, followed closely by Kachin with 12%</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2057400"/>
            <a:ext cx="6617368" cy="4572000"/>
          </a:xfrm>
          <a:prstGeom prst="rect">
            <a:avLst/>
          </a:prstGeom>
          <a:noFill/>
          <a:ln w="9525">
            <a:noFill/>
            <a:miter lim="800000"/>
            <a:headEnd/>
            <a:tailEnd/>
          </a:ln>
          <a:effectLst/>
        </p:spPr>
      </p:pic>
    </p:spTree>
    <p:extLst>
      <p:ext uri="{BB962C8B-B14F-4D97-AF65-F5344CB8AC3E}">
        <p14:creationId xmlns:p14="http://schemas.microsoft.com/office/powerpoint/2010/main" val="126697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r>
              <a:rPr lang="en-US" sz="4400" b="1" dirty="0" smtClean="0">
                <a:solidFill>
                  <a:srgbClr val="0033CC"/>
                </a:solidFill>
              </a:rPr>
              <a:t>Manufacturing </a:t>
            </a:r>
            <a:endParaRPr lang="en-US" sz="4400" b="1" dirty="0">
              <a:solidFill>
                <a:srgbClr val="0033CC"/>
              </a:solidFill>
            </a:endParaRPr>
          </a:p>
        </p:txBody>
      </p:sp>
      <p:sp>
        <p:nvSpPr>
          <p:cNvPr id="3" name="Content Placeholder 2"/>
          <p:cNvSpPr>
            <a:spLocks noGrp="1"/>
          </p:cNvSpPr>
          <p:nvPr>
            <p:ph idx="1"/>
          </p:nvPr>
        </p:nvSpPr>
        <p:spPr>
          <a:xfrm>
            <a:off x="6477000" y="2057400"/>
            <a:ext cx="2667000" cy="4572000"/>
          </a:xfrm>
        </p:spPr>
        <p:txBody>
          <a:bodyPr>
            <a:normAutofit/>
          </a:bodyPr>
          <a:lstStyle/>
          <a:p>
            <a:pPr>
              <a:buNone/>
            </a:pPr>
            <a:r>
              <a:rPr lang="en-US" dirty="0" smtClean="0"/>
              <a:t>	Yangon and Mandalay are the only Ss/Rs where manufacturing is at a higher level than the whole Union with 15% and 11%, respectively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255" y="2057400"/>
            <a:ext cx="6729884" cy="4495800"/>
          </a:xfrm>
          <a:prstGeom prst="rect">
            <a:avLst/>
          </a:prstGeom>
          <a:noFill/>
          <a:ln w="9525">
            <a:noFill/>
            <a:miter lim="800000"/>
            <a:headEnd/>
            <a:tailEnd/>
          </a:ln>
          <a:effectLst/>
        </p:spPr>
      </p:pic>
    </p:spTree>
    <p:extLst>
      <p:ext uri="{BB962C8B-B14F-4D97-AF65-F5344CB8AC3E}">
        <p14:creationId xmlns:p14="http://schemas.microsoft.com/office/powerpoint/2010/main" val="126697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400" b="1" dirty="0" smtClean="0">
                <a:solidFill>
                  <a:srgbClr val="0033CC"/>
                </a:solidFill>
              </a:rPr>
              <a:t>Construction</a:t>
            </a:r>
            <a:endParaRPr lang="en-US" sz="4400" b="1" dirty="0">
              <a:solidFill>
                <a:srgbClr val="0033CC"/>
              </a:solidFill>
            </a:endParaRPr>
          </a:p>
        </p:txBody>
      </p:sp>
      <p:sp>
        <p:nvSpPr>
          <p:cNvPr id="3" name="Content Placeholder 2"/>
          <p:cNvSpPr>
            <a:spLocks noGrp="1"/>
          </p:cNvSpPr>
          <p:nvPr>
            <p:ph idx="1"/>
          </p:nvPr>
        </p:nvSpPr>
        <p:spPr>
          <a:xfrm>
            <a:off x="6705600" y="1828800"/>
            <a:ext cx="2362200" cy="4572000"/>
          </a:xfrm>
        </p:spPr>
        <p:txBody>
          <a:bodyPr>
            <a:normAutofit/>
          </a:bodyPr>
          <a:lstStyle/>
          <a:p>
            <a:pPr>
              <a:buNone/>
            </a:pPr>
            <a:r>
              <a:rPr lang="en-US" dirty="0" smtClean="0"/>
              <a:t>	Construction is highest in Ss/Rs with larger urban areas although unexpectedly Mon ranks second highest at over 6%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52400" y="1828800"/>
            <a:ext cx="6669374" cy="4648200"/>
          </a:xfrm>
          <a:prstGeom prst="rect">
            <a:avLst/>
          </a:prstGeom>
          <a:noFill/>
          <a:ln w="9525">
            <a:noFill/>
            <a:miter lim="800000"/>
            <a:headEnd/>
            <a:tailEnd/>
          </a:ln>
          <a:effectLst/>
        </p:spPr>
      </p:pic>
    </p:spTree>
    <p:extLst>
      <p:ext uri="{BB962C8B-B14F-4D97-AF65-F5344CB8AC3E}">
        <p14:creationId xmlns:p14="http://schemas.microsoft.com/office/powerpoint/2010/main" val="126697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smtClean="0">
                <a:solidFill>
                  <a:srgbClr val="0033CC"/>
                </a:solidFill>
              </a:rPr>
              <a:t>Accommodation and food service</a:t>
            </a:r>
            <a:endParaRPr lang="en-US" sz="4400" b="1" dirty="0">
              <a:solidFill>
                <a:srgbClr val="0033CC"/>
              </a:solidFill>
            </a:endParaRPr>
          </a:p>
        </p:txBody>
      </p:sp>
      <p:sp>
        <p:nvSpPr>
          <p:cNvPr id="3" name="Content Placeholder 2"/>
          <p:cNvSpPr>
            <a:spLocks noGrp="1"/>
          </p:cNvSpPr>
          <p:nvPr>
            <p:ph idx="1"/>
          </p:nvPr>
        </p:nvSpPr>
        <p:spPr>
          <a:xfrm>
            <a:off x="6781800" y="1828800"/>
            <a:ext cx="2362200" cy="4389120"/>
          </a:xfrm>
        </p:spPr>
        <p:txBody>
          <a:bodyPr>
            <a:normAutofit lnSpcReduction="10000"/>
          </a:bodyPr>
          <a:lstStyle/>
          <a:p>
            <a:pPr>
              <a:buNone/>
            </a:pPr>
            <a:r>
              <a:rPr lang="en-US" dirty="0" smtClean="0"/>
              <a:t>	Shan and Kayah, as well as Chin record the lowest percentages of employees in this sector at well below average 2% and 0.5%, respectively</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 y="1828800"/>
            <a:ext cx="6781800" cy="4495800"/>
          </a:xfrm>
          <a:prstGeom prst="rect">
            <a:avLst/>
          </a:prstGeom>
          <a:noFill/>
          <a:ln w="9525">
            <a:noFill/>
            <a:miter lim="800000"/>
            <a:headEnd/>
            <a:tailEnd/>
          </a:ln>
          <a:effectLst/>
        </p:spPr>
      </p:pic>
    </p:spTree>
    <p:extLst>
      <p:ext uri="{BB962C8B-B14F-4D97-AF65-F5344CB8AC3E}">
        <p14:creationId xmlns:p14="http://schemas.microsoft.com/office/powerpoint/2010/main" val="126697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fontScale="85000" lnSpcReduction="20000"/>
          </a:bodyPr>
          <a:lstStyle/>
          <a:p>
            <a:pPr marL="742950" indent="-742950"/>
            <a:r>
              <a:rPr lang="en-US" sz="3600" dirty="0" smtClean="0"/>
              <a:t>Background</a:t>
            </a:r>
          </a:p>
          <a:p>
            <a:pPr marL="742950" indent="-742950"/>
            <a:endParaRPr lang="en-US" sz="3600" dirty="0" smtClean="0"/>
          </a:p>
          <a:p>
            <a:pPr marL="742950" indent="-742950"/>
            <a:r>
              <a:rPr lang="en-US" sz="3600" dirty="0" smtClean="0"/>
              <a:t>Coding of the information</a:t>
            </a:r>
          </a:p>
          <a:p>
            <a:pPr marL="742950" indent="-742950"/>
            <a:endParaRPr lang="en-US" sz="3600" dirty="0" smtClean="0"/>
          </a:p>
          <a:p>
            <a:pPr marL="742950" indent="-742950"/>
            <a:r>
              <a:rPr lang="en-US" sz="3600" dirty="0" smtClean="0"/>
              <a:t>Labour Force Framework (ILO)</a:t>
            </a:r>
          </a:p>
          <a:p>
            <a:pPr marL="742950" indent="-742950"/>
            <a:endParaRPr lang="en-US" sz="3600" dirty="0" smtClean="0"/>
          </a:p>
          <a:p>
            <a:pPr marL="742950" indent="-742950"/>
            <a:r>
              <a:rPr lang="en-US" sz="3600" dirty="0" smtClean="0"/>
              <a:t>Highlight of the Results</a:t>
            </a:r>
          </a:p>
          <a:p>
            <a:pPr marL="742950" indent="-742950"/>
            <a:endParaRPr lang="en-US" sz="3600" dirty="0" smtClean="0"/>
          </a:p>
          <a:p>
            <a:pPr marL="742950" indent="-742950"/>
            <a:r>
              <a:rPr lang="en-US" sz="3600" dirty="0" smtClean="0"/>
              <a:t>Next Steps </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4400" b="1" dirty="0" smtClean="0">
                <a:solidFill>
                  <a:srgbClr val="0033CC"/>
                </a:solidFill>
              </a:rPr>
              <a:t>Child Labour (aged 10-17 years)</a:t>
            </a:r>
            <a:endParaRPr lang="en-US" sz="4400" b="1" dirty="0">
              <a:solidFill>
                <a:srgbClr val="0033CC"/>
              </a:solidFill>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sz="2800" dirty="0" smtClean="0"/>
              <a:t>An estimated 1.54 million children aged 10-17 years reported working according to the census; 840,000 males and 700,000 females</a:t>
            </a:r>
          </a:p>
          <a:p>
            <a:r>
              <a:rPr lang="en-US" sz="2800" dirty="0" smtClean="0"/>
              <a:t>About 43% or 670,000 worked for pay</a:t>
            </a:r>
          </a:p>
          <a:p>
            <a:r>
              <a:rPr lang="en-US" sz="2800" dirty="0" smtClean="0"/>
              <a:t>By industry of those in employment, 61% (816,000) were in “agriculture” while 10% (136,000) in “Manufacturing”</a:t>
            </a:r>
          </a:p>
          <a:p>
            <a:r>
              <a:rPr lang="en-US" sz="2800" dirty="0" smtClean="0"/>
              <a:t>6.4% (87,000) in wholesale and retail” and 5.4% (74,000) in construction</a:t>
            </a:r>
          </a:p>
          <a:p>
            <a:r>
              <a:rPr lang="en-US" sz="2800" dirty="0" smtClean="0"/>
              <a:t>4.5% (61,000) in accommodation and service industry</a:t>
            </a:r>
            <a:endParaRPr lang="en-US" dirty="0"/>
          </a:p>
        </p:txBody>
      </p:sp>
    </p:spTree>
    <p:extLst>
      <p:ext uri="{BB962C8B-B14F-4D97-AF65-F5344CB8AC3E}">
        <p14:creationId xmlns:p14="http://schemas.microsoft.com/office/powerpoint/2010/main" val="2605695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smtClean="0">
                <a:solidFill>
                  <a:srgbClr val="0033CC"/>
                </a:solidFill>
              </a:rPr>
              <a:t>Employment by occupation</a:t>
            </a:r>
            <a:endParaRPr lang="en-US" sz="4400" b="1" dirty="0">
              <a:solidFill>
                <a:srgbClr val="0033CC"/>
              </a:solidFill>
            </a:endParaRPr>
          </a:p>
        </p:txBody>
      </p:sp>
      <p:sp>
        <p:nvSpPr>
          <p:cNvPr id="3" name="Content Placeholder 2"/>
          <p:cNvSpPr>
            <a:spLocks noGrp="1"/>
          </p:cNvSpPr>
          <p:nvPr>
            <p:ph idx="1"/>
          </p:nvPr>
        </p:nvSpPr>
        <p:spPr>
          <a:xfrm>
            <a:off x="457200" y="1935480"/>
            <a:ext cx="8458200" cy="4389120"/>
          </a:xfrm>
        </p:spPr>
        <p:txBody>
          <a:bodyPr>
            <a:normAutofit lnSpcReduction="10000"/>
          </a:bodyPr>
          <a:lstStyle/>
          <a:p>
            <a:r>
              <a:rPr lang="en-GB" sz="3000" dirty="0" smtClean="0"/>
              <a:t>The proportion of employed persons aged 15 and over by occupation was highest in “</a:t>
            </a:r>
            <a:r>
              <a:rPr lang="en-GB" sz="3000" dirty="0" smtClean="0">
                <a:solidFill>
                  <a:srgbClr val="0070C0"/>
                </a:solidFill>
              </a:rPr>
              <a:t>Agricultural Forestry and Fishery Workers</a:t>
            </a:r>
            <a:r>
              <a:rPr lang="en-GB" sz="3000" dirty="0" smtClean="0"/>
              <a:t>” at 42.9% -8.8 million people</a:t>
            </a:r>
          </a:p>
          <a:p>
            <a:r>
              <a:rPr lang="en-GB" sz="3000" dirty="0" smtClean="0"/>
              <a:t>This was followed by “</a:t>
            </a:r>
            <a:r>
              <a:rPr lang="en-GB" sz="3000" dirty="0" smtClean="0">
                <a:solidFill>
                  <a:srgbClr val="0070C0"/>
                </a:solidFill>
              </a:rPr>
              <a:t>Elementary occupations</a:t>
            </a:r>
            <a:r>
              <a:rPr lang="en-GB" sz="3000" dirty="0" smtClean="0"/>
              <a:t>” (16% or 3.3 million people )</a:t>
            </a:r>
          </a:p>
          <a:p>
            <a:pPr lvl="1"/>
            <a:r>
              <a:rPr lang="en-GB" dirty="0" smtClean="0"/>
              <a:t>Elementary “occupations” </a:t>
            </a:r>
            <a:r>
              <a:rPr lang="en-GB" dirty="0"/>
              <a:t>consist of simple and routine tasks which mainly require the use of hand-held tools and often require some physical effort.  Because of the physical strength required many more males are </a:t>
            </a:r>
            <a:r>
              <a:rPr lang="en-GB" dirty="0" smtClean="0"/>
              <a:t>in </a:t>
            </a:r>
            <a:r>
              <a:rPr lang="en-GB" dirty="0"/>
              <a:t>this </a:t>
            </a:r>
            <a:r>
              <a:rPr lang="en-GB" dirty="0" smtClean="0"/>
              <a:t>category</a:t>
            </a:r>
          </a:p>
          <a:p>
            <a:endParaRPr lang="en-US" sz="3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sz="4400" b="1" dirty="0">
                <a:solidFill>
                  <a:srgbClr val="0033CC"/>
                </a:solidFill>
              </a:rPr>
              <a:t>Employment by occupation</a:t>
            </a:r>
          </a:p>
        </p:txBody>
      </p:sp>
      <p:sp>
        <p:nvSpPr>
          <p:cNvPr id="3" name="Content Placeholder 2"/>
          <p:cNvSpPr>
            <a:spLocks noGrp="1"/>
          </p:cNvSpPr>
          <p:nvPr>
            <p:ph idx="1"/>
          </p:nvPr>
        </p:nvSpPr>
        <p:spPr/>
        <p:txBody>
          <a:bodyPr/>
          <a:lstStyle/>
          <a:p>
            <a:r>
              <a:rPr lang="en-GB" sz="2800" dirty="0"/>
              <a:t>The third occupation is “</a:t>
            </a:r>
            <a:r>
              <a:rPr lang="en-GB" sz="2800" dirty="0">
                <a:solidFill>
                  <a:srgbClr val="0070C0"/>
                </a:solidFill>
              </a:rPr>
              <a:t>Service and sales workers</a:t>
            </a:r>
            <a:r>
              <a:rPr lang="en-GB" sz="2800" dirty="0"/>
              <a:t>” (</a:t>
            </a:r>
            <a:r>
              <a:rPr lang="en-GB" sz="2800" dirty="0" smtClean="0"/>
              <a:t>13% - 2.6 million people)</a:t>
            </a:r>
            <a:endParaRPr lang="en-GB" sz="2800" dirty="0"/>
          </a:p>
          <a:p>
            <a:r>
              <a:rPr lang="en-GB" sz="2800" dirty="0" smtClean="0"/>
              <a:t>“</a:t>
            </a:r>
            <a:r>
              <a:rPr lang="en-GB" sz="2800" dirty="0">
                <a:solidFill>
                  <a:srgbClr val="0070C0"/>
                </a:solidFill>
              </a:rPr>
              <a:t>Craft and related trade workers</a:t>
            </a:r>
            <a:r>
              <a:rPr lang="en-GB" sz="2800" dirty="0"/>
              <a:t>” was also high, reportedly employing </a:t>
            </a:r>
            <a:r>
              <a:rPr lang="en-GB" sz="2800" dirty="0" smtClean="0"/>
              <a:t>12 % 0r 2.4 million </a:t>
            </a:r>
            <a:r>
              <a:rPr lang="en-GB" sz="2800" dirty="0"/>
              <a:t>of all employed persons. </a:t>
            </a:r>
            <a:endParaRPr lang="en-GB" sz="2800" dirty="0" smtClean="0"/>
          </a:p>
          <a:p>
            <a:r>
              <a:rPr lang="en-GB" sz="2800" dirty="0" smtClean="0"/>
              <a:t>The “Managers, Senior officials and Legislators” were only 0.6% or 128,000 people </a:t>
            </a:r>
          </a:p>
          <a:p>
            <a:r>
              <a:rPr lang="en-GB" sz="2800" dirty="0" smtClean="0"/>
              <a:t>“Professionals” were about 490,000 accounting for 2.4%</a:t>
            </a:r>
            <a:endParaRPr lang="en-US" sz="2800" dirty="0"/>
          </a:p>
          <a:p>
            <a:endParaRPr lang="en-US" dirty="0"/>
          </a:p>
        </p:txBody>
      </p:sp>
    </p:spTree>
    <p:extLst>
      <p:ext uri="{BB962C8B-B14F-4D97-AF65-F5344CB8AC3E}">
        <p14:creationId xmlns:p14="http://schemas.microsoft.com/office/powerpoint/2010/main" val="2533207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5758544"/>
              </p:ext>
            </p:extLst>
          </p:nvPr>
        </p:nvGraphicFramePr>
        <p:xfrm>
          <a:off x="152400" y="2514600"/>
          <a:ext cx="8610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81000" y="381000"/>
            <a:ext cx="8229600" cy="1200912"/>
          </a:xfrm>
        </p:spPr>
        <p:txBody>
          <a:bodyPr>
            <a:normAutofit fontScale="90000"/>
          </a:bodyPr>
          <a:lstStyle/>
          <a:p>
            <a:r>
              <a:rPr lang="en-US" sz="4400" b="1" dirty="0" smtClean="0">
                <a:solidFill>
                  <a:srgbClr val="0033CC"/>
                </a:solidFill>
              </a:rPr>
              <a:t>Employed persons by occupation (Union)</a:t>
            </a:r>
            <a:endParaRPr lang="en-US" sz="4400" b="1" dirty="0">
              <a:solidFill>
                <a:srgbClr val="0033CC"/>
              </a:solidFill>
            </a:endParaRPr>
          </a:p>
        </p:txBody>
      </p:sp>
      <p:sp>
        <p:nvSpPr>
          <p:cNvPr id="6" name="Rectangle 5"/>
          <p:cNvSpPr/>
          <p:nvPr/>
        </p:nvSpPr>
        <p:spPr>
          <a:xfrm>
            <a:off x="457200" y="1752600"/>
            <a:ext cx="8534400" cy="830997"/>
          </a:xfrm>
          <a:prstGeom prst="rect">
            <a:avLst/>
          </a:prstGeom>
        </p:spPr>
        <p:txBody>
          <a:bodyPr wrap="square">
            <a:spAutoFit/>
          </a:bodyPr>
          <a:lstStyle/>
          <a:p>
            <a:pPr marL="342900" indent="-342900">
              <a:buFont typeface="Wingdings" pitchFamily="2" charset="2"/>
              <a:buChar char="§"/>
            </a:pPr>
            <a:r>
              <a:rPr lang="en-US" sz="2400" b="1" dirty="0">
                <a:solidFill>
                  <a:srgbClr val="C00000"/>
                </a:solidFill>
              </a:rPr>
              <a:t>The number of </a:t>
            </a:r>
            <a:r>
              <a:rPr lang="en-US" sz="2400" b="1" dirty="0" smtClean="0">
                <a:solidFill>
                  <a:srgbClr val="C00000"/>
                </a:solidFill>
              </a:rPr>
              <a:t>skilled Agricultural Forestry and Fishery workers </a:t>
            </a:r>
            <a:r>
              <a:rPr lang="en-US" sz="2400" b="1" dirty="0">
                <a:solidFill>
                  <a:srgbClr val="C00000"/>
                </a:solidFill>
              </a:rPr>
              <a:t>are </a:t>
            </a:r>
            <a:r>
              <a:rPr lang="en-US" sz="2400" b="1" dirty="0" smtClean="0">
                <a:solidFill>
                  <a:srgbClr val="C00000"/>
                </a:solidFill>
              </a:rPr>
              <a:t>highest among employed persons.</a:t>
            </a:r>
            <a:endParaRPr lang="en-US" sz="2400" b="1" dirty="0">
              <a:solidFill>
                <a:srgbClr val="C00000"/>
              </a:solidFill>
            </a:endParaRPr>
          </a:p>
        </p:txBody>
      </p:sp>
    </p:spTree>
    <p:extLst>
      <p:ext uri="{BB962C8B-B14F-4D97-AF65-F5344CB8AC3E}">
        <p14:creationId xmlns:p14="http://schemas.microsoft.com/office/powerpoint/2010/main" val="4042819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2413275"/>
              </p:ext>
            </p:extLst>
          </p:nvPr>
        </p:nvGraphicFramePr>
        <p:xfrm>
          <a:off x="152400" y="2667000"/>
          <a:ext cx="8763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81000" y="381000"/>
            <a:ext cx="8610600" cy="1066800"/>
          </a:xfrm>
        </p:spPr>
        <p:txBody>
          <a:bodyPr>
            <a:normAutofit fontScale="90000"/>
          </a:bodyPr>
          <a:lstStyle/>
          <a:p>
            <a:r>
              <a:rPr lang="en-US" sz="4400" b="1" dirty="0" smtClean="0">
                <a:solidFill>
                  <a:srgbClr val="0033CC"/>
                </a:solidFill>
              </a:rPr>
              <a:t>Employed persons by occupation by sex</a:t>
            </a:r>
            <a:endParaRPr lang="en-US" sz="4400" b="1" dirty="0">
              <a:solidFill>
                <a:srgbClr val="0033CC"/>
              </a:solidFill>
            </a:endParaRPr>
          </a:p>
        </p:txBody>
      </p:sp>
      <p:sp>
        <p:nvSpPr>
          <p:cNvPr id="6" name="Rectangle 5"/>
          <p:cNvSpPr/>
          <p:nvPr/>
        </p:nvSpPr>
        <p:spPr>
          <a:xfrm>
            <a:off x="457200" y="1676400"/>
            <a:ext cx="8534400" cy="830997"/>
          </a:xfrm>
          <a:prstGeom prst="rect">
            <a:avLst/>
          </a:prstGeom>
        </p:spPr>
        <p:txBody>
          <a:bodyPr wrap="square">
            <a:spAutoFit/>
          </a:bodyPr>
          <a:lstStyle/>
          <a:p>
            <a:pPr marL="342900" indent="-342900">
              <a:buFont typeface="Wingdings" pitchFamily="2" charset="2"/>
              <a:buChar char="§"/>
            </a:pPr>
            <a:r>
              <a:rPr lang="en-US" sz="2400" b="1" dirty="0">
                <a:solidFill>
                  <a:srgbClr val="C00000"/>
                </a:solidFill>
              </a:rPr>
              <a:t>The number of services and sales </a:t>
            </a:r>
            <a:r>
              <a:rPr lang="en-US" sz="2400" b="1" dirty="0" smtClean="0">
                <a:solidFill>
                  <a:srgbClr val="C00000"/>
                </a:solidFill>
              </a:rPr>
              <a:t>workers and Professionals </a:t>
            </a:r>
            <a:r>
              <a:rPr lang="en-US" sz="2400" b="1" dirty="0">
                <a:solidFill>
                  <a:srgbClr val="C00000"/>
                </a:solidFill>
              </a:rPr>
              <a:t>are much higher for </a:t>
            </a:r>
            <a:r>
              <a:rPr lang="en-US" sz="2400" b="1" dirty="0" smtClean="0">
                <a:solidFill>
                  <a:srgbClr val="C00000"/>
                </a:solidFill>
              </a:rPr>
              <a:t>women</a:t>
            </a:r>
            <a:endParaRPr lang="en-US" sz="2400" b="1" dirty="0">
              <a:solidFill>
                <a:srgbClr val="C00000"/>
              </a:solidFill>
            </a:endParaRPr>
          </a:p>
        </p:txBody>
      </p:sp>
    </p:spTree>
    <p:extLst>
      <p:ext uri="{BB962C8B-B14F-4D97-AF65-F5344CB8AC3E}">
        <p14:creationId xmlns:p14="http://schemas.microsoft.com/office/powerpoint/2010/main" val="3498751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7262959"/>
              </p:ext>
            </p:extLst>
          </p:nvPr>
        </p:nvGraphicFramePr>
        <p:xfrm>
          <a:off x="228600" y="2768262"/>
          <a:ext cx="8763000" cy="3937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457200" y="457200"/>
            <a:ext cx="8229600" cy="1200912"/>
          </a:xfrm>
        </p:spPr>
        <p:txBody>
          <a:bodyPr>
            <a:normAutofit fontScale="90000"/>
          </a:bodyPr>
          <a:lstStyle/>
          <a:p>
            <a:r>
              <a:rPr lang="en-US" sz="4400" b="1" dirty="0" smtClean="0">
                <a:solidFill>
                  <a:srgbClr val="0033CC"/>
                </a:solidFill>
              </a:rPr>
              <a:t>Employed persons by occupation by urban/rural</a:t>
            </a:r>
            <a:endParaRPr lang="en-US" sz="4400" b="1" dirty="0">
              <a:solidFill>
                <a:srgbClr val="0033CC"/>
              </a:solidFill>
            </a:endParaRPr>
          </a:p>
        </p:txBody>
      </p:sp>
      <p:sp>
        <p:nvSpPr>
          <p:cNvPr id="7" name="Rectangle 6"/>
          <p:cNvSpPr/>
          <p:nvPr/>
        </p:nvSpPr>
        <p:spPr>
          <a:xfrm>
            <a:off x="457200" y="1752600"/>
            <a:ext cx="8686800" cy="1015663"/>
          </a:xfrm>
          <a:prstGeom prst="rect">
            <a:avLst/>
          </a:prstGeom>
        </p:spPr>
        <p:txBody>
          <a:bodyPr wrap="square">
            <a:spAutoFit/>
          </a:bodyPr>
          <a:lstStyle/>
          <a:p>
            <a:pPr marL="342900" indent="-342900">
              <a:buFont typeface="Wingdings" pitchFamily="2" charset="2"/>
              <a:buChar char="§"/>
            </a:pPr>
            <a:r>
              <a:rPr lang="en-US" sz="2000" b="1" dirty="0">
                <a:solidFill>
                  <a:srgbClr val="C00000"/>
                </a:solidFill>
              </a:rPr>
              <a:t>The number of services and sales </a:t>
            </a:r>
            <a:r>
              <a:rPr lang="en-US" sz="2000" b="1" dirty="0" smtClean="0">
                <a:solidFill>
                  <a:srgbClr val="C00000"/>
                </a:solidFill>
              </a:rPr>
              <a:t>workers  </a:t>
            </a:r>
            <a:r>
              <a:rPr lang="en-US" sz="2000" b="1" dirty="0">
                <a:solidFill>
                  <a:srgbClr val="C00000"/>
                </a:solidFill>
              </a:rPr>
              <a:t>are much higher </a:t>
            </a:r>
            <a:r>
              <a:rPr lang="en-US" sz="2000" b="1" dirty="0" smtClean="0">
                <a:solidFill>
                  <a:srgbClr val="C00000"/>
                </a:solidFill>
              </a:rPr>
              <a:t>in </a:t>
            </a:r>
            <a:r>
              <a:rPr lang="en-US" sz="2000" b="1" dirty="0">
                <a:solidFill>
                  <a:srgbClr val="C00000"/>
                </a:solidFill>
              </a:rPr>
              <a:t>urban areas as can be </a:t>
            </a:r>
            <a:r>
              <a:rPr lang="en-US" sz="2000" b="1" dirty="0" smtClean="0">
                <a:solidFill>
                  <a:srgbClr val="C00000"/>
                </a:solidFill>
              </a:rPr>
              <a:t>observed,</a:t>
            </a:r>
          </a:p>
          <a:p>
            <a:pPr marL="342900" indent="-342900">
              <a:buFont typeface="Wingdings" pitchFamily="2" charset="2"/>
              <a:buChar char="§"/>
            </a:pPr>
            <a:r>
              <a:rPr lang="en-US" sz="2000" b="1" dirty="0" smtClean="0">
                <a:solidFill>
                  <a:srgbClr val="C00000"/>
                </a:solidFill>
              </a:rPr>
              <a:t>Only </a:t>
            </a:r>
            <a:r>
              <a:rPr lang="en-US" sz="2000" b="1" dirty="0" err="1" smtClean="0">
                <a:solidFill>
                  <a:srgbClr val="C00000"/>
                </a:solidFill>
              </a:rPr>
              <a:t>agricultrual</a:t>
            </a:r>
            <a:r>
              <a:rPr lang="en-US" sz="2000" b="1" dirty="0" smtClean="0">
                <a:solidFill>
                  <a:srgbClr val="C00000"/>
                </a:solidFill>
              </a:rPr>
              <a:t> and elementary occupations are higher in rural</a:t>
            </a:r>
            <a:endParaRPr lang="en-US" sz="2000" b="1" dirty="0">
              <a:solidFill>
                <a:srgbClr val="C00000"/>
              </a:solidFill>
            </a:endParaRPr>
          </a:p>
        </p:txBody>
      </p:sp>
    </p:spTree>
    <p:extLst>
      <p:ext uri="{BB962C8B-B14F-4D97-AF65-F5344CB8AC3E}">
        <p14:creationId xmlns:p14="http://schemas.microsoft.com/office/powerpoint/2010/main" val="421398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r>
              <a:rPr lang="en-US" sz="5400" dirty="0" smtClean="0"/>
              <a:t>Next Steps </a:t>
            </a:r>
            <a:endParaRPr lang="en-US" sz="5400"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100" dirty="0" smtClean="0"/>
              <a:t>The Report released today will be distributed in print copies and online</a:t>
            </a:r>
          </a:p>
          <a:p>
            <a:pPr>
              <a:spcAft>
                <a:spcPts val="1200"/>
              </a:spcAft>
              <a:buFont typeface="Arial" panose="020B0604020202020204" pitchFamily="34" charset="0"/>
              <a:buChar char="•"/>
            </a:pPr>
            <a:r>
              <a:rPr lang="en-US" sz="2800" dirty="0" smtClean="0"/>
              <a:t>Published census reports can </a:t>
            </a:r>
            <a:r>
              <a:rPr lang="en-US" sz="2800" dirty="0"/>
              <a:t>be accessed online at: </a:t>
            </a:r>
            <a:r>
              <a:rPr lang="en-US" sz="2800" dirty="0">
                <a:solidFill>
                  <a:srgbClr val="002060"/>
                </a:solidFill>
                <a:hlinkClick r:id="rId2"/>
              </a:rPr>
              <a:t>www.dop.gov.mm</a:t>
            </a:r>
            <a:r>
              <a:rPr lang="en-US" sz="2800" dirty="0"/>
              <a:t> and </a:t>
            </a:r>
            <a:r>
              <a:rPr lang="en-US" sz="2800" dirty="0">
                <a:hlinkClick r:id="rId3"/>
              </a:rPr>
              <a:t>http://myanmar.unfpa.org/census</a:t>
            </a:r>
            <a:r>
              <a:rPr lang="en-US" sz="2800" dirty="0"/>
              <a:t>  </a:t>
            </a:r>
            <a:r>
              <a:rPr lang="en-US" dirty="0"/>
              <a:t>(all publications and tables in Microsoft excel)</a:t>
            </a:r>
          </a:p>
          <a:p>
            <a:pPr>
              <a:spcAft>
                <a:spcPts val="1200"/>
              </a:spcAft>
              <a:buFont typeface="Arial" panose="020B0604020202020204" pitchFamily="34" charset="0"/>
              <a:buChar char="•"/>
            </a:pPr>
            <a:r>
              <a:rPr lang="en-US" sz="2800" dirty="0" smtClean="0"/>
              <a:t>Additional </a:t>
            </a:r>
            <a:r>
              <a:rPr lang="en-US" sz="2800" dirty="0"/>
              <a:t>data to be requested by letter, email to Director General, Department of Population</a:t>
            </a:r>
          </a:p>
          <a:p>
            <a:pPr lvl="1"/>
            <a:endParaRPr lang="en-US" sz="2900" dirty="0" smtClean="0"/>
          </a:p>
          <a:p>
            <a:pPr lvl="1"/>
            <a:endParaRPr lang="en-US" sz="2900" dirty="0" smtClean="0"/>
          </a:p>
          <a:p>
            <a:pPr lvl="1"/>
            <a:endParaRPr lang="en-US" sz="29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r>
              <a:rPr lang="en-US" sz="5400" dirty="0" smtClean="0"/>
              <a:t>Next Steps </a:t>
            </a:r>
            <a:endParaRPr lang="en-US" sz="5400" dirty="0"/>
          </a:p>
        </p:txBody>
      </p:sp>
      <p:sp>
        <p:nvSpPr>
          <p:cNvPr id="3" name="Content Placeholder 2"/>
          <p:cNvSpPr>
            <a:spLocks noGrp="1"/>
          </p:cNvSpPr>
          <p:nvPr>
            <p:ph idx="1"/>
          </p:nvPr>
        </p:nvSpPr>
        <p:spPr/>
        <p:txBody>
          <a:bodyPr>
            <a:noAutofit/>
          </a:bodyPr>
          <a:lstStyle/>
          <a:p>
            <a:pPr lvl="1"/>
            <a:r>
              <a:rPr lang="en-US" sz="2800" dirty="0" smtClean="0"/>
              <a:t>In </a:t>
            </a:r>
            <a:r>
              <a:rPr lang="en-US" sz="2800" dirty="0"/>
              <a:t>the coming months, 13 thematic reports will be release as soon as are ready</a:t>
            </a:r>
          </a:p>
          <a:p>
            <a:pPr lvl="1"/>
            <a:r>
              <a:rPr lang="en-US" sz="2800" dirty="0"/>
              <a:t>The topics addressed in these detailed reports are: </a:t>
            </a:r>
            <a:r>
              <a:rPr lang="en-US" sz="2600" i="1" dirty="0" smtClean="0"/>
              <a:t>Fertility </a:t>
            </a:r>
            <a:r>
              <a:rPr lang="en-US" sz="2600" i="1" dirty="0"/>
              <a:t>and Nuptiality, Mortality, Maternal Mortality,  Migration &amp; Urbanization,  Education, Disability, Population Projections, Housing, Children and Young People, Elderly, Labour Force, Gender and lastly Census Atlas</a:t>
            </a:r>
          </a:p>
          <a:p>
            <a:pPr lvl="1"/>
            <a:endParaRPr lang="en-US" sz="3600" dirty="0"/>
          </a:p>
          <a:p>
            <a:pPr lvl="1"/>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Content Placeholder 2"/>
          <p:cNvSpPr>
            <a:spLocks noGrp="1"/>
          </p:cNvSpPr>
          <p:nvPr>
            <p:ph idx="1"/>
          </p:nvPr>
        </p:nvSpPr>
        <p:spPr>
          <a:xfrm>
            <a:off x="-1615968" y="5562600"/>
            <a:ext cx="8991600" cy="5287963"/>
          </a:xfrm>
        </p:spPr>
        <p:txBody>
          <a:bodyPr/>
          <a:lstStyle/>
          <a:p>
            <a:pPr lvl="1">
              <a:buFont typeface="Wingdings" pitchFamily="2" charset="2"/>
              <a:buNone/>
            </a:pPr>
            <a:endParaRPr lang="en-US" sz="2000" dirty="0" smtClean="0"/>
          </a:p>
          <a:p>
            <a:pPr lvl="1">
              <a:buFont typeface="Wingdings" pitchFamily="2" charset="2"/>
              <a:buNone/>
            </a:pPr>
            <a:endParaRPr lang="en-US" sz="2000" dirty="0" smtClean="0"/>
          </a:p>
          <a:p>
            <a:endParaRPr lang="en-US" sz="2400" dirty="0" smtClean="0"/>
          </a:p>
          <a:p>
            <a:endParaRPr lang="en-US" sz="2000" dirty="0" smtClean="0"/>
          </a:p>
          <a:p>
            <a:endParaRPr lang="en-US" sz="2000" dirty="0"/>
          </a:p>
          <a:p>
            <a:pPr>
              <a:buFont typeface="Wingdings" pitchFamily="2" charset="2"/>
              <a:buNone/>
            </a:pPr>
            <a:endParaRPr lang="en-US" sz="2000" dirty="0" smtClean="0"/>
          </a:p>
          <a:p>
            <a:pPr>
              <a:buFont typeface="Wingdings" pitchFamily="2" charset="2"/>
              <a:buNone/>
            </a:pPr>
            <a:endParaRPr lang="en-US" sz="2000" dirty="0" smtClean="0"/>
          </a:p>
        </p:txBody>
      </p:sp>
      <p:graphicFrame>
        <p:nvGraphicFramePr>
          <p:cNvPr id="9218" name="Object 6"/>
          <p:cNvGraphicFramePr>
            <a:graphicFrameLocks noChangeAspect="1"/>
          </p:cNvGraphicFramePr>
          <p:nvPr>
            <p:extLst>
              <p:ext uri="{D42A27DB-BD31-4B8C-83A1-F6EECF244321}">
                <p14:modId xmlns:p14="http://schemas.microsoft.com/office/powerpoint/2010/main" val="2478779445"/>
              </p:ext>
            </p:extLst>
          </p:nvPr>
        </p:nvGraphicFramePr>
        <p:xfrm>
          <a:off x="280219" y="2209800"/>
          <a:ext cx="8610600" cy="838200"/>
        </p:xfrm>
        <a:graphic>
          <a:graphicData uri="http://schemas.openxmlformats.org/presentationml/2006/ole">
            <mc:AlternateContent xmlns:mc="http://schemas.openxmlformats.org/markup-compatibility/2006">
              <mc:Choice xmlns:v="urn:schemas-microsoft-com:vml" Requires="v">
                <p:oleObj spid="_x0000_s1044" name="Equation" r:id="rId3" imgW="3276360" imgH="317160" progId="Equation.3">
                  <p:embed/>
                </p:oleObj>
              </mc:Choice>
              <mc:Fallback>
                <p:oleObj name="Equation" r:id="rId3" imgW="327636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19" y="2209800"/>
                        <a:ext cx="8610600" cy="838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2" name="Rectangle 1"/>
          <p:cNvSpPr/>
          <p:nvPr/>
        </p:nvSpPr>
        <p:spPr>
          <a:xfrm>
            <a:off x="304800" y="1295400"/>
            <a:ext cx="5866286" cy="584775"/>
          </a:xfrm>
          <a:prstGeom prst="rect">
            <a:avLst/>
          </a:prstGeom>
        </p:spPr>
        <p:txBody>
          <a:bodyPr wrap="none">
            <a:spAutoFit/>
          </a:bodyPr>
          <a:lstStyle/>
          <a:p>
            <a:r>
              <a:rPr lang="en-US" sz="3200" b="1" dirty="0">
                <a:solidFill>
                  <a:srgbClr val="0033CC"/>
                </a:solidFill>
              </a:rPr>
              <a:t>Labor force participation rate</a:t>
            </a:r>
          </a:p>
        </p:txBody>
      </p:sp>
      <p:graphicFrame>
        <p:nvGraphicFramePr>
          <p:cNvPr id="9" name="Object 2"/>
          <p:cNvGraphicFramePr>
            <a:graphicFrameLocks noChangeAspect="1"/>
          </p:cNvGraphicFramePr>
          <p:nvPr>
            <p:extLst>
              <p:ext uri="{D42A27DB-BD31-4B8C-83A1-F6EECF244321}">
                <p14:modId xmlns:p14="http://schemas.microsoft.com/office/powerpoint/2010/main" val="4281423742"/>
              </p:ext>
            </p:extLst>
          </p:nvPr>
        </p:nvGraphicFramePr>
        <p:xfrm>
          <a:off x="228600" y="4561820"/>
          <a:ext cx="8839200" cy="762000"/>
        </p:xfrm>
        <a:graphic>
          <a:graphicData uri="http://schemas.openxmlformats.org/presentationml/2006/ole">
            <mc:AlternateContent xmlns:mc="http://schemas.openxmlformats.org/markup-compatibility/2006">
              <mc:Choice xmlns:v="urn:schemas-microsoft-com:vml" Requires="v">
                <p:oleObj spid="_x0000_s1045" name="Equation" r:id="rId5" imgW="3619440" imgH="317160" progId="Equation.3">
                  <p:embed/>
                </p:oleObj>
              </mc:Choice>
              <mc:Fallback>
                <p:oleObj name="Equation" r:id="rId5" imgW="3619440" imgH="317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61820"/>
                        <a:ext cx="8839200" cy="762000"/>
                      </a:xfrm>
                      <a:prstGeom prst="rect">
                        <a:avLst/>
                      </a:prstGeom>
                      <a:noFill/>
                      <a:ln>
                        <a:noFill/>
                      </a:ln>
                      <a:extLst/>
                    </p:spPr>
                  </p:pic>
                </p:oleObj>
              </mc:Fallback>
            </mc:AlternateContent>
          </a:graphicData>
        </a:graphic>
      </p:graphicFrame>
      <p:sp>
        <p:nvSpPr>
          <p:cNvPr id="10" name="Rectangle 9"/>
          <p:cNvSpPr/>
          <p:nvPr/>
        </p:nvSpPr>
        <p:spPr>
          <a:xfrm>
            <a:off x="304800" y="3581400"/>
            <a:ext cx="8370887" cy="584775"/>
          </a:xfrm>
          <a:prstGeom prst="rect">
            <a:avLst/>
          </a:prstGeom>
        </p:spPr>
        <p:txBody>
          <a:bodyPr wrap="square">
            <a:spAutoFit/>
          </a:bodyPr>
          <a:lstStyle/>
          <a:p>
            <a:pPr lvl="0">
              <a:spcBef>
                <a:spcPct val="20000"/>
              </a:spcBef>
              <a:buClr>
                <a:srgbClr val="0BD0D9"/>
              </a:buClr>
              <a:buSzPct val="95000"/>
            </a:pPr>
            <a:r>
              <a:rPr lang="en-US" sz="3200" b="1" dirty="0">
                <a:solidFill>
                  <a:srgbClr val="0033CC"/>
                </a:solidFill>
              </a:rPr>
              <a:t>Age-specific labor force participation rate</a:t>
            </a:r>
          </a:p>
        </p:txBody>
      </p:sp>
    </p:spTree>
    <p:extLst>
      <p:ext uri="{BB962C8B-B14F-4D97-AF65-F5344CB8AC3E}">
        <p14:creationId xmlns:p14="http://schemas.microsoft.com/office/powerpoint/2010/main" val="976249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Content Placeholder 2"/>
          <p:cNvSpPr>
            <a:spLocks noGrp="1"/>
          </p:cNvSpPr>
          <p:nvPr>
            <p:ph idx="1"/>
          </p:nvPr>
        </p:nvSpPr>
        <p:spPr>
          <a:xfrm>
            <a:off x="228600" y="1371600"/>
            <a:ext cx="8229600" cy="579120"/>
          </a:xfrm>
        </p:spPr>
        <p:txBody>
          <a:bodyPr>
            <a:noAutofit/>
          </a:bodyPr>
          <a:lstStyle/>
          <a:p>
            <a:pPr marL="0" indent="0">
              <a:buNone/>
            </a:pPr>
            <a:r>
              <a:rPr lang="en-US" sz="3600" b="1" dirty="0" smtClean="0">
                <a:solidFill>
                  <a:srgbClr val="0033CC"/>
                </a:solidFill>
              </a:rPr>
              <a:t>Employment-to-population ratio</a:t>
            </a:r>
          </a:p>
          <a:p>
            <a:pPr marL="393192" lvl="1" indent="0">
              <a:buNone/>
            </a:pPr>
            <a:endParaRPr lang="en-US" sz="3600" b="1" dirty="0" smtClean="0">
              <a:solidFill>
                <a:srgbClr val="0033CC"/>
              </a:solidFill>
            </a:endParaRPr>
          </a:p>
          <a:p>
            <a:pPr marL="393192" lvl="1" indent="0">
              <a:buNone/>
            </a:pPr>
            <a:endParaRPr lang="en-US" sz="3600" b="1" dirty="0" smtClean="0">
              <a:solidFill>
                <a:srgbClr val="0033CC"/>
              </a:solidFill>
            </a:endParaRPr>
          </a:p>
          <a:p>
            <a:pPr marL="0" indent="0">
              <a:buNone/>
            </a:pPr>
            <a:endParaRPr lang="en-US" sz="3200" b="1" dirty="0" smtClean="0">
              <a:solidFill>
                <a:srgbClr val="0033CC"/>
              </a:solidFill>
            </a:endParaRPr>
          </a:p>
          <a:p>
            <a:pPr marL="0" indent="0">
              <a:buNone/>
            </a:pPr>
            <a:endParaRPr lang="en-US" sz="3600" b="1" dirty="0" smtClean="0">
              <a:solidFill>
                <a:srgbClr val="0033CC"/>
              </a:solidFill>
            </a:endParaRPr>
          </a:p>
          <a:p>
            <a:pPr marL="0" indent="0">
              <a:buNone/>
            </a:pPr>
            <a:endParaRPr lang="en-US" sz="3600" b="1" dirty="0" smtClean="0">
              <a:solidFill>
                <a:srgbClr val="0033CC"/>
              </a:solidFill>
            </a:endParaRPr>
          </a:p>
        </p:txBody>
      </p:sp>
      <p:graphicFrame>
        <p:nvGraphicFramePr>
          <p:cNvPr id="9218" name="Object 6"/>
          <p:cNvGraphicFramePr>
            <a:graphicFrameLocks noChangeAspect="1"/>
          </p:cNvGraphicFramePr>
          <p:nvPr>
            <p:extLst>
              <p:ext uri="{D42A27DB-BD31-4B8C-83A1-F6EECF244321}">
                <p14:modId xmlns:p14="http://schemas.microsoft.com/office/powerpoint/2010/main" val="3190328075"/>
              </p:ext>
            </p:extLst>
          </p:nvPr>
        </p:nvGraphicFramePr>
        <p:xfrm>
          <a:off x="228600" y="3048000"/>
          <a:ext cx="8304982" cy="990600"/>
        </p:xfrm>
        <a:graphic>
          <a:graphicData uri="http://schemas.openxmlformats.org/presentationml/2006/ole">
            <mc:AlternateContent xmlns:mc="http://schemas.openxmlformats.org/markup-compatibility/2006">
              <mc:Choice xmlns:v="urn:schemas-microsoft-com:vml" Requires="v">
                <p:oleObj spid="_x0000_s2059" name="Equation" r:id="rId3" imgW="3860640" imgH="419040" progId="Equation.3">
                  <p:embed/>
                </p:oleObj>
              </mc:Choice>
              <mc:Fallback>
                <p:oleObj name="Equation" r:id="rId3" imgW="3860640" imgH="419040" progId="Equation.3">
                  <p:embed/>
                  <p:pic>
                    <p:nvPicPr>
                      <p:cNvPr id="0" name=""/>
                      <p:cNvPicPr>
                        <a:picLocks noChangeAspect="1" noChangeArrowheads="1"/>
                      </p:cNvPicPr>
                      <p:nvPr/>
                    </p:nvPicPr>
                    <p:blipFill>
                      <a:blip r:embed="rId4"/>
                      <a:srcRect/>
                      <a:stretch>
                        <a:fillRect/>
                      </a:stretch>
                    </p:blipFill>
                    <p:spPr bwMode="auto">
                      <a:xfrm>
                        <a:off x="228600" y="3048000"/>
                        <a:ext cx="8304982" cy="99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1886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Background</a:t>
            </a:r>
            <a:endParaRPr lang="en-US" b="1" dirty="0"/>
          </a:p>
        </p:txBody>
      </p:sp>
      <p:sp>
        <p:nvSpPr>
          <p:cNvPr id="3" name="Content Placeholder 2"/>
          <p:cNvSpPr>
            <a:spLocks noGrp="1"/>
          </p:cNvSpPr>
          <p:nvPr>
            <p:ph idx="1"/>
          </p:nvPr>
        </p:nvSpPr>
        <p:spPr>
          <a:xfrm>
            <a:off x="457200" y="1935480"/>
            <a:ext cx="8229600" cy="4541520"/>
          </a:xfrm>
        </p:spPr>
        <p:txBody>
          <a:bodyPr>
            <a:normAutofit lnSpcReduction="10000"/>
          </a:bodyPr>
          <a:lstStyle/>
          <a:p>
            <a:r>
              <a:rPr lang="en-US" sz="2800" dirty="0" smtClean="0"/>
              <a:t>Census enumeration took place in March/April 2014</a:t>
            </a:r>
          </a:p>
          <a:p>
            <a:r>
              <a:rPr lang="en-US" sz="2800" dirty="0" smtClean="0"/>
              <a:t>Provisional results (Census Volume 1) were released in August 2014</a:t>
            </a:r>
          </a:p>
          <a:p>
            <a:r>
              <a:rPr lang="en-US" sz="2800" dirty="0" smtClean="0"/>
              <a:t>Main Results were launched by H.E. President in </a:t>
            </a:r>
            <a:r>
              <a:rPr lang="en-US" sz="2800" dirty="0"/>
              <a:t>May </a:t>
            </a:r>
            <a:r>
              <a:rPr lang="en-US" sz="2800" dirty="0" smtClean="0"/>
              <a:t>2015; the reports were:</a:t>
            </a:r>
          </a:p>
          <a:p>
            <a:pPr lvl="1"/>
            <a:r>
              <a:rPr lang="en-US" dirty="0" smtClean="0"/>
              <a:t>Union </a:t>
            </a:r>
            <a:r>
              <a:rPr lang="en-US" dirty="0"/>
              <a:t>Report, Volume 2</a:t>
            </a:r>
          </a:p>
          <a:p>
            <a:pPr lvl="1"/>
            <a:r>
              <a:rPr lang="en-US" dirty="0"/>
              <a:t>Highlights of the Main Report, Volume 2-A</a:t>
            </a:r>
          </a:p>
          <a:p>
            <a:pPr lvl="1"/>
            <a:r>
              <a:rPr lang="en-US" dirty="0" smtClean="0"/>
              <a:t>15 State/Region Reports, one for each </a:t>
            </a:r>
            <a:r>
              <a:rPr lang="en-US" dirty="0"/>
              <a:t>State and Region, Volume 3 –(1-15</a:t>
            </a:r>
            <a:r>
              <a:rPr lang="en-US" dirty="0" smtClean="0"/>
              <a:t>)</a:t>
            </a:r>
          </a:p>
          <a:p>
            <a:pPr lvl="1"/>
            <a:r>
              <a:rPr lang="en-US" dirty="0" smtClean="0"/>
              <a:t>Wall Chart with indicators down to </a:t>
            </a:r>
            <a:r>
              <a:rPr lang="en-US" dirty="0"/>
              <a:t>D</a:t>
            </a:r>
            <a:r>
              <a:rPr lang="en-US" dirty="0" smtClean="0"/>
              <a:t>istrict level</a:t>
            </a:r>
            <a:endParaRPr lang="en-US" dirty="0"/>
          </a:p>
          <a:p>
            <a:endParaRPr lang="en-US" sz="2800" dirty="0" smtClean="0"/>
          </a:p>
          <a:p>
            <a:pPr marL="0" indent="0">
              <a:buNone/>
            </a:pP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Content Placeholder 2"/>
          <p:cNvSpPr>
            <a:spLocks noGrp="1"/>
          </p:cNvSpPr>
          <p:nvPr>
            <p:ph idx="1"/>
          </p:nvPr>
        </p:nvSpPr>
        <p:spPr>
          <a:xfrm>
            <a:off x="-1615968" y="5562600"/>
            <a:ext cx="8991600" cy="5287963"/>
          </a:xfrm>
        </p:spPr>
        <p:txBody>
          <a:bodyPr/>
          <a:lstStyle/>
          <a:p>
            <a:pPr lvl="1">
              <a:buFont typeface="Wingdings" pitchFamily="2" charset="2"/>
              <a:buNone/>
            </a:pPr>
            <a:endParaRPr lang="en-US" sz="2000" dirty="0" smtClean="0"/>
          </a:p>
          <a:p>
            <a:pPr lvl="1">
              <a:buFont typeface="Wingdings" pitchFamily="2" charset="2"/>
              <a:buNone/>
            </a:pPr>
            <a:endParaRPr lang="en-US" sz="2000" dirty="0" smtClean="0"/>
          </a:p>
          <a:p>
            <a:endParaRPr lang="en-US" sz="2400" dirty="0" smtClean="0"/>
          </a:p>
          <a:p>
            <a:endParaRPr lang="en-US" sz="2000" dirty="0" smtClean="0"/>
          </a:p>
          <a:p>
            <a:endParaRPr lang="en-US" sz="2000" dirty="0"/>
          </a:p>
          <a:p>
            <a:pPr>
              <a:buFont typeface="Wingdings" pitchFamily="2" charset="2"/>
              <a:buNone/>
            </a:pPr>
            <a:endParaRPr lang="en-US" sz="2000" dirty="0" smtClean="0"/>
          </a:p>
          <a:p>
            <a:pPr>
              <a:buFont typeface="Wingdings" pitchFamily="2" charset="2"/>
              <a:buNone/>
            </a:pPr>
            <a:endParaRPr lang="en-US" sz="2000" dirty="0" smtClean="0"/>
          </a:p>
        </p:txBody>
      </p:sp>
      <p:graphicFrame>
        <p:nvGraphicFramePr>
          <p:cNvPr id="9219" name="Object 7"/>
          <p:cNvGraphicFramePr>
            <a:graphicFrameLocks noChangeAspect="1"/>
          </p:cNvGraphicFramePr>
          <p:nvPr>
            <p:extLst>
              <p:ext uri="{D42A27DB-BD31-4B8C-83A1-F6EECF244321}">
                <p14:modId xmlns:p14="http://schemas.microsoft.com/office/powerpoint/2010/main" val="1042495154"/>
              </p:ext>
            </p:extLst>
          </p:nvPr>
        </p:nvGraphicFramePr>
        <p:xfrm>
          <a:off x="304800" y="1981200"/>
          <a:ext cx="8534400" cy="838200"/>
        </p:xfrm>
        <a:graphic>
          <a:graphicData uri="http://schemas.openxmlformats.org/presentationml/2006/ole">
            <mc:AlternateContent xmlns:mc="http://schemas.openxmlformats.org/markup-compatibility/2006">
              <mc:Choice xmlns:v="urn:schemas-microsoft-com:vml" Requires="v">
                <p:oleObj spid="_x0000_s3092" name="Equation" r:id="rId3" imgW="3060360" imgH="317160" progId="Equation.3">
                  <p:embed/>
                </p:oleObj>
              </mc:Choice>
              <mc:Fallback>
                <p:oleObj name="Equation" r:id="rId3" imgW="306036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8534400" cy="838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3" name="Rectangle 2"/>
          <p:cNvSpPr/>
          <p:nvPr/>
        </p:nvSpPr>
        <p:spPr>
          <a:xfrm>
            <a:off x="381000" y="1091625"/>
            <a:ext cx="4071564" cy="584775"/>
          </a:xfrm>
          <a:prstGeom prst="rect">
            <a:avLst/>
          </a:prstGeom>
        </p:spPr>
        <p:txBody>
          <a:bodyPr wrap="none">
            <a:spAutoFit/>
          </a:bodyPr>
          <a:lstStyle/>
          <a:p>
            <a:r>
              <a:rPr lang="en-US" sz="3200" b="1" dirty="0">
                <a:solidFill>
                  <a:srgbClr val="0033CC"/>
                </a:solidFill>
              </a:rPr>
              <a:t>Unemployment rate</a:t>
            </a:r>
          </a:p>
        </p:txBody>
      </p:sp>
      <p:graphicFrame>
        <p:nvGraphicFramePr>
          <p:cNvPr id="9" name="Object 3"/>
          <p:cNvGraphicFramePr>
            <a:graphicFrameLocks noChangeAspect="1"/>
          </p:cNvGraphicFramePr>
          <p:nvPr>
            <p:extLst>
              <p:ext uri="{D42A27DB-BD31-4B8C-83A1-F6EECF244321}">
                <p14:modId xmlns:p14="http://schemas.microsoft.com/office/powerpoint/2010/main" val="235698301"/>
              </p:ext>
            </p:extLst>
          </p:nvPr>
        </p:nvGraphicFramePr>
        <p:xfrm>
          <a:off x="152400" y="4648200"/>
          <a:ext cx="8763000" cy="762000"/>
        </p:xfrm>
        <a:graphic>
          <a:graphicData uri="http://schemas.openxmlformats.org/presentationml/2006/ole">
            <mc:AlternateContent xmlns:mc="http://schemas.openxmlformats.org/markup-compatibility/2006">
              <mc:Choice xmlns:v="urn:schemas-microsoft-com:vml" Requires="v">
                <p:oleObj spid="_x0000_s3093" name="Equation" r:id="rId5" imgW="3288960" imgH="317160" progId="Equation.3">
                  <p:embed/>
                </p:oleObj>
              </mc:Choice>
              <mc:Fallback>
                <p:oleObj name="Equation" r:id="rId5" imgW="3288960" imgH="317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648200"/>
                        <a:ext cx="8763000" cy="762000"/>
                      </a:xfrm>
                      <a:prstGeom prst="rect">
                        <a:avLst/>
                      </a:prstGeom>
                      <a:noFill/>
                      <a:ln>
                        <a:noFill/>
                      </a:ln>
                      <a:extLst/>
                    </p:spPr>
                  </p:pic>
                </p:oleObj>
              </mc:Fallback>
            </mc:AlternateContent>
          </a:graphicData>
        </a:graphic>
      </p:graphicFrame>
      <p:sp>
        <p:nvSpPr>
          <p:cNvPr id="10" name="Rectangle 9"/>
          <p:cNvSpPr/>
          <p:nvPr/>
        </p:nvSpPr>
        <p:spPr>
          <a:xfrm>
            <a:off x="277796" y="3505200"/>
            <a:ext cx="6381299" cy="584775"/>
          </a:xfrm>
          <a:prstGeom prst="rect">
            <a:avLst/>
          </a:prstGeom>
        </p:spPr>
        <p:txBody>
          <a:bodyPr wrap="none">
            <a:spAutoFit/>
          </a:bodyPr>
          <a:lstStyle/>
          <a:p>
            <a:r>
              <a:rPr lang="en-US" sz="3200" b="1" dirty="0">
                <a:solidFill>
                  <a:srgbClr val="0033CC"/>
                </a:solidFill>
              </a:rPr>
              <a:t>Age specific unemployment rate</a:t>
            </a:r>
          </a:p>
        </p:txBody>
      </p:sp>
    </p:spTree>
    <p:extLst>
      <p:ext uri="{BB962C8B-B14F-4D97-AF65-F5344CB8AC3E}">
        <p14:creationId xmlns:p14="http://schemas.microsoft.com/office/powerpoint/2010/main" val="3905972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1" algn="ctr">
              <a:buNone/>
            </a:pPr>
            <a:endParaRPr lang="en-US" sz="3200" dirty="0" smtClean="0"/>
          </a:p>
          <a:p>
            <a:pPr lvl="1" algn="ctr">
              <a:buNone/>
            </a:pPr>
            <a:endParaRPr lang="en-US" sz="3200" dirty="0" smtClean="0"/>
          </a:p>
          <a:p>
            <a:pPr lvl="1" algn="ctr">
              <a:buNone/>
            </a:pPr>
            <a:r>
              <a:rPr lang="en-US" sz="6000" dirty="0" smtClean="0">
                <a:solidFill>
                  <a:srgbClr val="C00000"/>
                </a:solidFill>
              </a:rPr>
              <a:t>THANK YOU</a:t>
            </a:r>
            <a:endParaRPr lang="en-US" sz="60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t>Background </a:t>
            </a:r>
            <a:endParaRPr lang="en-US" b="1" dirty="0"/>
          </a:p>
        </p:txBody>
      </p:sp>
      <p:sp>
        <p:nvSpPr>
          <p:cNvPr id="3" name="Content Placeholder 2"/>
          <p:cNvSpPr>
            <a:spLocks noGrp="1"/>
          </p:cNvSpPr>
          <p:nvPr>
            <p:ph idx="1"/>
          </p:nvPr>
        </p:nvSpPr>
        <p:spPr>
          <a:xfrm>
            <a:off x="533400" y="1752600"/>
            <a:ext cx="8229600" cy="4953000"/>
          </a:xfrm>
        </p:spPr>
        <p:txBody>
          <a:bodyPr>
            <a:noAutofit/>
          </a:bodyPr>
          <a:lstStyle/>
          <a:p>
            <a:r>
              <a:rPr lang="en-US" sz="2800" dirty="0" smtClean="0"/>
              <a:t>This report on “Occupation </a:t>
            </a:r>
            <a:r>
              <a:rPr lang="en-US" sz="2800" dirty="0"/>
              <a:t>and Industry: Census Report Volume </a:t>
            </a:r>
            <a:r>
              <a:rPr lang="en-US" sz="2800" dirty="0" smtClean="0"/>
              <a:t>2-B” is part </a:t>
            </a:r>
            <a:r>
              <a:rPr lang="en-US" sz="2800" dirty="0"/>
              <a:t>of the </a:t>
            </a:r>
            <a:r>
              <a:rPr lang="en-US" sz="2800" dirty="0" smtClean="0"/>
              <a:t>Union Report</a:t>
            </a:r>
          </a:p>
          <a:p>
            <a:r>
              <a:rPr lang="en-US" sz="2800" dirty="0" smtClean="0"/>
              <a:t>It contains 2 of the 4 outstanding data from the census</a:t>
            </a:r>
            <a:endParaRPr lang="en-US" sz="2800" dirty="0"/>
          </a:p>
          <a:p>
            <a:r>
              <a:rPr lang="en-GB" sz="2800" dirty="0" smtClean="0"/>
              <a:t>In progress are dissemination and utilization of census results at State/Region as well as district levels; done in all States/Regions and in 70 out of 74 districts</a:t>
            </a:r>
          </a:p>
          <a:p>
            <a:r>
              <a:rPr lang="en-GB" sz="2800" dirty="0" smtClean="0"/>
              <a:t>Process of preparing  13 </a:t>
            </a:r>
            <a:r>
              <a:rPr lang="en-GB" sz="2800" dirty="0"/>
              <a:t>Thematic Reports </a:t>
            </a:r>
            <a:r>
              <a:rPr lang="en-GB" sz="2800" dirty="0" smtClean="0"/>
              <a:t>is in progress and will be published </a:t>
            </a:r>
            <a:r>
              <a:rPr lang="en-GB" sz="2800" dirty="0"/>
              <a:t>during </a:t>
            </a:r>
            <a:r>
              <a:rPr lang="en-GB" sz="2800" dirty="0" smtClean="0"/>
              <a:t>year 2016</a:t>
            </a:r>
            <a:endParaRPr lang="en-US" sz="2800" dirty="0"/>
          </a:p>
          <a:p>
            <a:endParaRPr lang="en-US" sz="2800" dirty="0" smtClean="0"/>
          </a:p>
          <a:p>
            <a:endParaRPr lang="en-US" sz="2800" dirty="0"/>
          </a:p>
        </p:txBody>
      </p:sp>
    </p:spTree>
    <p:extLst>
      <p:ext uri="{BB962C8B-B14F-4D97-AF65-F5344CB8AC3E}">
        <p14:creationId xmlns:p14="http://schemas.microsoft.com/office/powerpoint/2010/main" val="339938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1630362"/>
          </a:xfrm>
        </p:spPr>
        <p:txBody>
          <a:bodyPr vert="horz" lIns="0" rIns="0" bIns="0" anchor="b">
            <a:noAutofit/>
          </a:bodyPr>
          <a:lstStyle/>
          <a:p>
            <a:pPr algn="ctr"/>
            <a:r>
              <a:rPr lang="en-US" sz="5400" b="1" dirty="0"/>
              <a:t>Coding of Occupation and Industry</a:t>
            </a:r>
          </a:p>
        </p:txBody>
      </p:sp>
      <p:sp>
        <p:nvSpPr>
          <p:cNvPr id="4" name="Slide Number Placeholder 3"/>
          <p:cNvSpPr>
            <a:spLocks noGrp="1"/>
          </p:cNvSpPr>
          <p:nvPr>
            <p:ph type="sldNum" sz="quarter" idx="12"/>
          </p:nvPr>
        </p:nvSpPr>
        <p:spPr>
          <a:xfrm>
            <a:off x="7924800" y="6492875"/>
            <a:ext cx="762000" cy="365125"/>
          </a:xfrm>
        </p:spPr>
        <p:txBody>
          <a:bodyPr/>
          <a:lstStyle/>
          <a:p>
            <a:pPr>
              <a:defRPr/>
            </a:pPr>
            <a:fld id="{1F6DA06E-C2A2-4193-A03A-7CD035FCD356}"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669781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715962"/>
          </a:xfrm>
        </p:spPr>
        <p:txBody>
          <a:bodyPr vert="horz" lIns="0" rIns="0" bIns="0" anchor="b">
            <a:normAutofit fontScale="90000"/>
          </a:bodyPr>
          <a:lstStyle/>
          <a:p>
            <a:r>
              <a:rPr lang="en-US" b="1" dirty="0"/>
              <a:t>Coding of Occupation and Industry</a:t>
            </a:r>
          </a:p>
        </p:txBody>
      </p:sp>
      <p:sp>
        <p:nvSpPr>
          <p:cNvPr id="3" name="Content Placeholder 2"/>
          <p:cNvSpPr>
            <a:spLocks noGrp="1"/>
          </p:cNvSpPr>
          <p:nvPr>
            <p:ph idx="1"/>
          </p:nvPr>
        </p:nvSpPr>
        <p:spPr>
          <a:xfrm>
            <a:off x="457200" y="1676400"/>
            <a:ext cx="8382000" cy="4800600"/>
          </a:xfrm>
        </p:spPr>
        <p:txBody>
          <a:bodyPr>
            <a:noAutofit/>
          </a:bodyPr>
          <a:lstStyle/>
          <a:p>
            <a:r>
              <a:rPr lang="en-US" dirty="0" smtClean="0"/>
              <a:t>Occupation </a:t>
            </a:r>
            <a:r>
              <a:rPr lang="en-US" dirty="0"/>
              <a:t>and </a:t>
            </a:r>
            <a:r>
              <a:rPr lang="en-US" dirty="0" smtClean="0"/>
              <a:t>Industry were written as free text during enumeration, hence cannot </a:t>
            </a:r>
            <a:r>
              <a:rPr lang="en-US" dirty="0"/>
              <a:t>be captured </a:t>
            </a:r>
            <a:r>
              <a:rPr lang="en-US" dirty="0" smtClean="0"/>
              <a:t>using </a:t>
            </a:r>
            <a:r>
              <a:rPr lang="en-US" dirty="0"/>
              <a:t>OMR or ICR </a:t>
            </a:r>
            <a:r>
              <a:rPr lang="en-US" dirty="0" smtClean="0"/>
              <a:t>technology</a:t>
            </a:r>
            <a:endParaRPr lang="en-US" sz="2600" dirty="0" smtClean="0"/>
          </a:p>
          <a:p>
            <a:r>
              <a:rPr lang="en-US" dirty="0" smtClean="0"/>
              <a:t>Census </a:t>
            </a:r>
            <a:r>
              <a:rPr lang="en-US" dirty="0"/>
              <a:t>Office developed the coding index for occupation and industry based on </a:t>
            </a:r>
            <a:r>
              <a:rPr lang="en-US" dirty="0" smtClean="0"/>
              <a:t>international guidelines (ISCO 2008 </a:t>
            </a:r>
            <a:r>
              <a:rPr lang="en-US" dirty="0"/>
              <a:t>and </a:t>
            </a:r>
            <a:r>
              <a:rPr lang="en-US" dirty="0" smtClean="0"/>
              <a:t>ISIC Revision 4)</a:t>
            </a:r>
          </a:p>
          <a:p>
            <a:r>
              <a:rPr lang="en-US" dirty="0" smtClean="0"/>
              <a:t>To improve quality of coding, each </a:t>
            </a:r>
            <a:r>
              <a:rPr lang="en-US" dirty="0"/>
              <a:t>questionnaire </a:t>
            </a:r>
            <a:r>
              <a:rPr lang="en-US" dirty="0" smtClean="0"/>
              <a:t>was </a:t>
            </a:r>
            <a:r>
              <a:rPr lang="en-US" dirty="0"/>
              <a:t>coded by two </a:t>
            </a:r>
            <a:r>
              <a:rPr lang="en-US" dirty="0" smtClean="0"/>
              <a:t>operators</a:t>
            </a:r>
            <a:r>
              <a:rPr lang="en-US" dirty="0"/>
              <a:t> </a:t>
            </a:r>
            <a:r>
              <a:rPr lang="en-US" dirty="0" smtClean="0"/>
              <a:t>(“double-blind” coding) </a:t>
            </a:r>
          </a:p>
          <a:p>
            <a:r>
              <a:rPr lang="en-US" dirty="0" smtClean="0"/>
              <a:t>If </a:t>
            </a:r>
            <a:r>
              <a:rPr lang="en-US" dirty="0"/>
              <a:t>the two operators </a:t>
            </a:r>
            <a:r>
              <a:rPr lang="en-US" dirty="0" smtClean="0"/>
              <a:t>coded </a:t>
            </a:r>
            <a:r>
              <a:rPr lang="en-US" dirty="0"/>
              <a:t>differently, the questionnaire automatically </a:t>
            </a:r>
            <a:r>
              <a:rPr lang="en-US" dirty="0" smtClean="0"/>
              <a:t>went </a:t>
            </a:r>
            <a:r>
              <a:rPr lang="en-US" dirty="0"/>
              <a:t>to the </a:t>
            </a:r>
            <a:r>
              <a:rPr lang="en-US" dirty="0" smtClean="0"/>
              <a:t>supervisor </a:t>
            </a:r>
            <a:r>
              <a:rPr lang="en-US" dirty="0"/>
              <a:t>to make a determination on the correct </a:t>
            </a:r>
            <a:r>
              <a:rPr lang="en-US" dirty="0" smtClean="0"/>
              <a:t>code</a:t>
            </a:r>
          </a:p>
          <a:p>
            <a:endParaRPr lang="en-US"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a:xfrm>
            <a:off x="7924800" y="6492875"/>
            <a:ext cx="762000" cy="365125"/>
          </a:xfrm>
        </p:spPr>
        <p:txBody>
          <a:bodyPr/>
          <a:lstStyle/>
          <a:p>
            <a:pPr>
              <a:defRPr/>
            </a:pPr>
            <a:fld id="{1F6DA06E-C2A2-4193-A03A-7CD035FCD356}"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618250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smtClean="0">
                <a:solidFill>
                  <a:srgbClr val="0033CC"/>
                </a:solidFill>
              </a:rPr>
              <a:t>Occupation and Industry Report</a:t>
            </a:r>
            <a:endParaRPr lang="en-US" sz="4400" b="1" dirty="0">
              <a:solidFill>
                <a:srgbClr val="0033CC"/>
              </a:solidFill>
            </a:endParaRPr>
          </a:p>
        </p:txBody>
      </p:sp>
      <p:pic>
        <p:nvPicPr>
          <p:cNvPr id="1026" name="Picture 2" descr="D:\O&amp;I.jpg"/>
          <p:cNvPicPr>
            <a:picLocks noChangeAspect="1" noChangeArrowheads="1"/>
          </p:cNvPicPr>
          <p:nvPr/>
        </p:nvPicPr>
        <p:blipFill>
          <a:blip r:embed="rId2" cstate="print"/>
          <a:srcRect/>
          <a:stretch>
            <a:fillRect/>
          </a:stretch>
        </p:blipFill>
        <p:spPr bwMode="auto">
          <a:xfrm>
            <a:off x="228600" y="1857375"/>
            <a:ext cx="8773406" cy="48482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Launch Census Preliminary Results 28 August 2014</Template>
  <TotalTime>10213</TotalTime>
  <Words>2014</Words>
  <Application>Microsoft Office PowerPoint</Application>
  <PresentationFormat>On-screen Show (4:3)</PresentationFormat>
  <Paragraphs>303</Paragraphs>
  <Slides>51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Flow</vt:lpstr>
      <vt:lpstr>Equation</vt:lpstr>
      <vt:lpstr>The Republic of the Union of Myanmar</vt:lpstr>
      <vt:lpstr>PowerPoint Presentation</vt:lpstr>
      <vt:lpstr>PowerPoint Presentation</vt:lpstr>
      <vt:lpstr>Outline</vt:lpstr>
      <vt:lpstr>Background</vt:lpstr>
      <vt:lpstr>Background </vt:lpstr>
      <vt:lpstr>Coding of Occupation and Industry</vt:lpstr>
      <vt:lpstr>Coding of Occupation and Industry</vt:lpstr>
      <vt:lpstr>Occupation and Industry Report</vt:lpstr>
      <vt:lpstr>Data Collection and processing</vt:lpstr>
      <vt:lpstr>A typical operator coding screen</vt:lpstr>
      <vt:lpstr>Operator coding screen</vt:lpstr>
      <vt:lpstr>A typical supervisor coding screen</vt:lpstr>
      <vt:lpstr>Labour Force Framework (ILO)</vt:lpstr>
      <vt:lpstr>Labour Force Framework (ILO)</vt:lpstr>
      <vt:lpstr>Labour Force Framework (ILO)</vt:lpstr>
      <vt:lpstr>Occupation and industry groups</vt:lpstr>
      <vt:lpstr>Occupation categories example</vt:lpstr>
      <vt:lpstr>Industry categories example</vt:lpstr>
      <vt:lpstr>HIGHLIGHTS OF THE RESULTS</vt:lpstr>
      <vt:lpstr>Economic Activity Status</vt:lpstr>
      <vt:lpstr>Economic Activity Status</vt:lpstr>
      <vt:lpstr>Labour Force Participation Rate</vt:lpstr>
      <vt:lpstr>Labour Force Participation Rate</vt:lpstr>
      <vt:lpstr>Labour Force Participation by S/R</vt:lpstr>
      <vt:lpstr>Employment-to-population ratio</vt:lpstr>
      <vt:lpstr>Employment-to-population ratio</vt:lpstr>
      <vt:lpstr>Employment-to-population ratio by State/Region</vt:lpstr>
      <vt:lpstr>Unemployment rate</vt:lpstr>
      <vt:lpstr>Unemployment rate by age</vt:lpstr>
      <vt:lpstr>Employment by industry</vt:lpstr>
      <vt:lpstr>Employment by industry (contd.)</vt:lpstr>
      <vt:lpstr>Employment by industry and gender</vt:lpstr>
      <vt:lpstr>Employment by industry and gender</vt:lpstr>
      <vt:lpstr>Agriculture, Forestry and Fishing</vt:lpstr>
      <vt:lpstr>Wholesale and retail Trade</vt:lpstr>
      <vt:lpstr>Manufacturing </vt:lpstr>
      <vt:lpstr>Construction</vt:lpstr>
      <vt:lpstr>Accommodation and food service</vt:lpstr>
      <vt:lpstr>Child Labour (aged 10-17 years)</vt:lpstr>
      <vt:lpstr>Employment by occupation</vt:lpstr>
      <vt:lpstr>Employment by occupation</vt:lpstr>
      <vt:lpstr>Employed persons by occupation (Union)</vt:lpstr>
      <vt:lpstr>Employed persons by occupation by sex</vt:lpstr>
      <vt:lpstr>Employed persons by occupation by urban/rural</vt:lpstr>
      <vt:lpstr>Next Steps </vt:lpstr>
      <vt:lpstr>Next Steps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DTT</dc:creator>
  <cp:lastModifiedBy>user</cp:lastModifiedBy>
  <cp:revision>664</cp:revision>
  <cp:lastPrinted>2016-03-28T05:41:40Z</cp:lastPrinted>
  <dcterms:created xsi:type="dcterms:W3CDTF">2015-04-29T13:36:15Z</dcterms:created>
  <dcterms:modified xsi:type="dcterms:W3CDTF">2016-03-28T06:38:13Z</dcterms:modified>
</cp:coreProperties>
</file>