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7" r:id="rId2"/>
    <p:sldId id="580" r:id="rId3"/>
    <p:sldId id="482" r:id="rId4"/>
    <p:sldId id="489" r:id="rId5"/>
    <p:sldId id="490" r:id="rId6"/>
    <p:sldId id="575" r:id="rId7"/>
    <p:sldId id="577" r:id="rId8"/>
    <p:sldId id="579" r:id="rId9"/>
    <p:sldId id="483" r:id="rId10"/>
    <p:sldId id="484" r:id="rId11"/>
    <p:sldId id="485" r:id="rId12"/>
    <p:sldId id="581" r:id="rId13"/>
    <p:sldId id="582" r:id="rId14"/>
    <p:sldId id="586" r:id="rId15"/>
    <p:sldId id="587" r:id="rId16"/>
    <p:sldId id="309" r:id="rId17"/>
    <p:sldId id="585" r:id="rId18"/>
  </p:sldIdLst>
  <p:sldSz cx="12192000" cy="6858000"/>
  <p:notesSz cx="6805613" cy="99441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E6AC3BD-AE1E-47B0-A680-BAC110E1287A}">
          <p14:sldIdLst>
            <p14:sldId id="317"/>
            <p14:sldId id="580"/>
            <p14:sldId id="482"/>
            <p14:sldId id="489"/>
            <p14:sldId id="490"/>
          </p14:sldIdLst>
        </p14:section>
        <p14:section name="Untitled Section" id="{C49DEDAC-14BF-40C1-8D24-259160B1E494}">
          <p14:sldIdLst>
            <p14:sldId id="575"/>
            <p14:sldId id="577"/>
            <p14:sldId id="579"/>
            <p14:sldId id="483"/>
            <p14:sldId id="484"/>
            <p14:sldId id="485"/>
            <p14:sldId id="581"/>
            <p14:sldId id="582"/>
            <p14:sldId id="586"/>
            <p14:sldId id="587"/>
            <p14:sldId id="309"/>
            <p14:sldId id="5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11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1D651D"/>
    <a:srgbClr val="00918E"/>
    <a:srgbClr val="0098C3"/>
    <a:srgbClr val="0E2C8A"/>
    <a:srgbClr val="CBDDE9"/>
    <a:srgbClr val="E7EFF5"/>
    <a:srgbClr val="97C8C9"/>
    <a:srgbClr val="C1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673" autoAdjust="0"/>
    <p:restoredTop sz="90735" autoAdjust="0"/>
  </p:normalViewPr>
  <p:slideViewPr>
    <p:cSldViewPr showGuides="1">
      <p:cViewPr varScale="1">
        <p:scale>
          <a:sx n="99" d="100"/>
          <a:sy n="99" d="100"/>
        </p:scale>
        <p:origin x="96" y="132"/>
      </p:cViewPr>
      <p:guideLst>
        <p:guide orient="horz" pos="1344"/>
        <p:guide pos="11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-2208" y="-84"/>
      </p:cViewPr>
      <p:guideLst>
        <p:guide orient="horz" pos="3131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Sheet1!$C$5:$C$57</c:f>
              <c:strCache>
                <c:ptCount val="53"/>
                <c:pt idx="0">
                  <c:v>1.1</c:v>
                </c:pt>
                <c:pt idx="1">
                  <c:v>1.2</c:v>
                </c:pt>
                <c:pt idx="2">
                  <c:v>1.3</c:v>
                </c:pt>
                <c:pt idx="3">
                  <c:v>1.4</c:v>
                </c:pt>
                <c:pt idx="4">
                  <c:v>1.5</c:v>
                </c:pt>
                <c:pt idx="5">
                  <c:v>2.1</c:v>
                </c:pt>
                <c:pt idx="6">
                  <c:v>2.2</c:v>
                </c:pt>
                <c:pt idx="7">
                  <c:v>2.3</c:v>
                </c:pt>
                <c:pt idx="8">
                  <c:v>2.4</c:v>
                </c:pt>
                <c:pt idx="9">
                  <c:v>2.5</c:v>
                </c:pt>
                <c:pt idx="10">
                  <c:v>3.9</c:v>
                </c:pt>
                <c:pt idx="11">
                  <c:v>4</c:v>
                </c:pt>
                <c:pt idx="12">
                  <c:v>5</c:v>
                </c:pt>
                <c:pt idx="13">
                  <c:v>6.1</c:v>
                </c:pt>
                <c:pt idx="14">
                  <c:v>6.2</c:v>
                </c:pt>
                <c:pt idx="15">
                  <c:v>6.3</c:v>
                </c:pt>
                <c:pt idx="16">
                  <c:v>6.4</c:v>
                </c:pt>
                <c:pt idx="17">
                  <c:v>6.5</c:v>
                </c:pt>
                <c:pt idx="18">
                  <c:v>6.6</c:v>
                </c:pt>
                <c:pt idx="19">
                  <c:v>6b</c:v>
                </c:pt>
                <c:pt idx="20">
                  <c:v>7.a</c:v>
                </c:pt>
                <c:pt idx="21">
                  <c:v>8</c:v>
                </c:pt>
                <c:pt idx="22">
                  <c:v>9.1</c:v>
                </c:pt>
                <c:pt idx="23">
                  <c:v>9.2</c:v>
                </c:pt>
                <c:pt idx="24">
                  <c:v>9.3</c:v>
                </c:pt>
                <c:pt idx="25">
                  <c:v>9.4</c:v>
                </c:pt>
                <c:pt idx="26">
                  <c:v>9.5</c:v>
                </c:pt>
                <c:pt idx="27">
                  <c:v>9.6</c:v>
                </c:pt>
                <c:pt idx="28">
                  <c:v>10</c:v>
                </c:pt>
                <c:pt idx="29">
                  <c:v>11.2</c:v>
                </c:pt>
                <c:pt idx="30">
                  <c:v>11.3</c:v>
                </c:pt>
                <c:pt idx="31">
                  <c:v>11.5</c:v>
                </c:pt>
                <c:pt idx="32">
                  <c:v>11.7</c:v>
                </c:pt>
                <c:pt idx="33">
                  <c:v>11.b</c:v>
                </c:pt>
                <c:pt idx="34">
                  <c:v>12</c:v>
                </c:pt>
                <c:pt idx="35">
                  <c:v>13.1</c:v>
                </c:pt>
                <c:pt idx="36">
                  <c:v>13.2</c:v>
                </c:pt>
                <c:pt idx="37">
                  <c:v>13.3</c:v>
                </c:pt>
                <c:pt idx="38">
                  <c:v>13.a</c:v>
                </c:pt>
                <c:pt idx="39">
                  <c:v>13.b</c:v>
                </c:pt>
                <c:pt idx="40">
                  <c:v>14.2</c:v>
                </c:pt>
                <c:pt idx="41">
                  <c:v>14.5</c:v>
                </c:pt>
                <c:pt idx="42">
                  <c:v>15.1</c:v>
                </c:pt>
                <c:pt idx="43">
                  <c:v>15.2</c:v>
                </c:pt>
                <c:pt idx="44">
                  <c:v>15.3</c:v>
                </c:pt>
                <c:pt idx="45">
                  <c:v>15.4</c:v>
                </c:pt>
                <c:pt idx="46">
                  <c:v>15.5</c:v>
                </c:pt>
                <c:pt idx="47">
                  <c:v>15.6</c:v>
                </c:pt>
                <c:pt idx="48">
                  <c:v>15.7</c:v>
                </c:pt>
                <c:pt idx="49">
                  <c:v>15.8</c:v>
                </c:pt>
                <c:pt idx="50">
                  <c:v>15.9</c:v>
                </c:pt>
                <c:pt idx="51">
                  <c:v>16</c:v>
                </c:pt>
                <c:pt idx="52">
                  <c:v>17</c:v>
                </c:pt>
              </c:strCache>
            </c:strRef>
          </c:cat>
          <c:val>
            <c:numRef>
              <c:f>Sheet1!$D$5:$D$57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16</c:v>
                </c:pt>
                <c:pt idx="4">
                  <c:v>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2</c:v>
                </c:pt>
                <c:pt idx="20">
                  <c:v>2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4</c:v>
                </c:pt>
                <c:pt idx="30">
                  <c:v>15</c:v>
                </c:pt>
                <c:pt idx="31">
                  <c:v>5</c:v>
                </c:pt>
                <c:pt idx="32">
                  <c:v>3</c:v>
                </c:pt>
                <c:pt idx="33">
                  <c:v>1</c:v>
                </c:pt>
                <c:pt idx="34">
                  <c:v>0</c:v>
                </c:pt>
                <c:pt idx="35">
                  <c:v>42</c:v>
                </c:pt>
                <c:pt idx="36">
                  <c:v>28</c:v>
                </c:pt>
                <c:pt idx="37">
                  <c:v>0</c:v>
                </c:pt>
                <c:pt idx="38">
                  <c:v>1</c:v>
                </c:pt>
                <c:pt idx="39">
                  <c:v>6</c:v>
                </c:pt>
                <c:pt idx="40">
                  <c:v>16</c:v>
                </c:pt>
                <c:pt idx="41">
                  <c:v>2</c:v>
                </c:pt>
                <c:pt idx="42">
                  <c:v>10</c:v>
                </c:pt>
                <c:pt idx="43">
                  <c:v>35</c:v>
                </c:pt>
                <c:pt idx="44">
                  <c:v>0</c:v>
                </c:pt>
                <c:pt idx="45">
                  <c:v>0</c:v>
                </c:pt>
                <c:pt idx="46">
                  <c:v>5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C-4CAE-BD3A-7510B7754E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28279144"/>
        <c:axId val="628282752"/>
      </c:barChart>
      <c:catAx>
        <c:axId val="628279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28282752"/>
        <c:crosses val="autoZero"/>
        <c:auto val="1"/>
        <c:lblAlgn val="ctr"/>
        <c:lblOffset val="100"/>
        <c:noMultiLvlLbl val="0"/>
      </c:catAx>
      <c:valAx>
        <c:axId val="628282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8279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8397" cy="496092"/>
          </a:xfrm>
          <a:prstGeom prst="rect">
            <a:avLst/>
          </a:prstGeom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596" y="0"/>
            <a:ext cx="2948397" cy="496092"/>
          </a:xfrm>
          <a:prstGeom prst="rect">
            <a:avLst/>
          </a:prstGeom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E4E39D-DF93-496C-98F0-F3EC218F05CC}" type="datetimeFigureOut">
              <a:rPr lang="en-US"/>
              <a:pPr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418"/>
            <a:ext cx="2948397" cy="496092"/>
          </a:xfrm>
          <a:prstGeom prst="rect">
            <a:avLst/>
          </a:prstGeom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596" y="9446418"/>
            <a:ext cx="2948397" cy="496092"/>
          </a:xfrm>
          <a:prstGeom prst="rect">
            <a:avLst/>
          </a:prstGeom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757D68-41CB-4B84-96FF-717718E9D4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68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8397" cy="49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596" y="0"/>
            <a:ext cx="2948397" cy="49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7713"/>
            <a:ext cx="6624637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020" y="4722414"/>
            <a:ext cx="5443194" cy="447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418"/>
            <a:ext cx="2948397" cy="49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596" y="9446418"/>
            <a:ext cx="2948397" cy="49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00C939-ACBB-4591-8407-0145BF605945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566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0C939-ACBB-4591-8407-0145BF605945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62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China (3), Ghana (1), India (1), Indonesia (2), Iran (1). 2</a:t>
            </a:r>
            <a:r>
              <a:rPr lang="nl-NL" baseline="0" dirty="0"/>
              <a:t> terminated over time (Bolivia, Nigeria).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801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011">
    <p:bg bwMode="gray"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2375230" y="2177331"/>
            <a:ext cx="8425293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375230" y="3567981"/>
            <a:ext cx="8427265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315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/>
              <a:t>To modify choose 'Insert' then 'Header and footer'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443869" y="500043"/>
            <a:ext cx="10367171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/>
              <a:t>Click here and type the title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443850" y="1226814"/>
            <a:ext cx="10367191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/>
              <a:t>Click here and type the subtitle</a:t>
            </a:r>
          </a:p>
        </p:txBody>
      </p:sp>
      <p:pic>
        <p:nvPicPr>
          <p:cNvPr id="10" name="Picture 5" descr="UT_ITC powerpoint sheet small_2"/>
          <p:cNvPicPr>
            <a:picLocks noChangeAspect="1" noChangeArrowheads="1"/>
          </p:cNvPicPr>
          <p:nvPr userDrawn="1"/>
        </p:nvPicPr>
        <p:blipFill>
          <a:blip r:embed="rId2" cstate="print"/>
          <a:srcRect t="1814"/>
          <a:stretch>
            <a:fillRect/>
          </a:stretch>
        </p:blipFill>
        <p:spPr bwMode="auto">
          <a:xfrm>
            <a:off x="0" y="278769"/>
            <a:ext cx="1303867" cy="4950456"/>
          </a:xfrm>
          <a:prstGeom prst="rect">
            <a:avLst/>
          </a:prstGeom>
          <a:noFill/>
        </p:spPr>
      </p:pic>
      <p:sp>
        <p:nvSpPr>
          <p:cNvPr id="9" name="Date Placeholder 10"/>
          <p:cNvSpPr>
            <a:spLocks noGrp="1"/>
          </p:cNvSpPr>
          <p:nvPr>
            <p:ph type="dt" sz="half" idx="15"/>
          </p:nvPr>
        </p:nvSpPr>
        <p:spPr>
          <a:xfrm>
            <a:off x="10096501" y="6402388"/>
            <a:ext cx="1248833" cy="476250"/>
          </a:xfrm>
        </p:spPr>
        <p:txBody>
          <a:bodyPr/>
          <a:lstStyle/>
          <a:p>
            <a:fld id="{78AAE3AD-418B-487C-84CC-97583516F9DF}" type="datetime1">
              <a:rPr lang="en-GB" smtClean="0"/>
              <a:pPr/>
              <a:t>12/03/2019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545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te and bulleted list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UT_ITC powerpoint sheet small_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465139"/>
            <a:ext cx="130386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1976" y="396770"/>
            <a:ext cx="10368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000" y="1577500"/>
            <a:ext cx="10401600" cy="458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DCBC8D-F1F6-442D-82A8-51E3C331069A}" type="datetime1">
              <a:rPr lang="en-GB"/>
              <a:pPr/>
              <a:t>12/03/2019</a:t>
            </a:fld>
            <a:endParaRPr lang="nl-NL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56A18-3D10-4283-92AA-B402BC4144F6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45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bulleted lists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UT_ITC powerpoint sheet small_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465139"/>
            <a:ext cx="130386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451976" y="396770"/>
            <a:ext cx="10368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000" y="1577500"/>
            <a:ext cx="5040043" cy="458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8"/>
          </p:nvPr>
        </p:nvSpPr>
        <p:spPr bwMode="auto">
          <a:xfrm>
            <a:off x="6768075" y="1577500"/>
            <a:ext cx="5073525" cy="458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84FEAAED-873E-44D3-BFB4-B5B8BB16432D}" type="datetime1">
              <a:rPr lang="en-GB"/>
              <a:pPr/>
              <a:t>12/03/2019</a:t>
            </a:fld>
            <a:endParaRPr lang="nl-NL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86AC3E8-9896-476E-A5C4-AA7580E4F458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Footer Placeholder 1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6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text and picture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UT_ITC powerpoint sheet small_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465139"/>
            <a:ext cx="130386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5999989" y="1580225"/>
            <a:ext cx="6062400" cy="4580879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451976" y="396770"/>
            <a:ext cx="10368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440000" y="1577500"/>
            <a:ext cx="4463979" cy="458780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3BE9B562-84E1-4EE6-85BC-7837C50E83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56A09C14-C16D-4B06-84F5-6A3126CC3D68}" type="datetime1">
              <a:rPr lang="en-GB"/>
              <a:pPr/>
              <a:t>12/03/2019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406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ed list, no ITC style element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451976" y="396770"/>
            <a:ext cx="10368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272CA0-3F07-4917-8D14-CE308C70A00E}" type="datetime1">
              <a:rPr lang="en-GB"/>
              <a:pPr/>
              <a:t>12/03/2019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E4D23-5D8E-4A74-A53C-899C1549E8FE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917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te and picture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440000" y="1576800"/>
            <a:ext cx="10763283" cy="4000528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451976" y="396770"/>
            <a:ext cx="10368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1E566D60-0CF7-46AD-B047-434FC505ED2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D2374D79-C6F0-49EE-829B-D9B3B327BB30}" type="datetime1">
              <a:rPr lang="en-GB"/>
              <a:pPr/>
              <a:t>12/03/2019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37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428717" y="1641599"/>
            <a:ext cx="10763283" cy="39996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451976" y="396770"/>
            <a:ext cx="10368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C4E0975-97EB-4B80-AF9D-F0DBFD18C7D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4DFF7863-45CD-4E00-875F-9846F61595AB}" type="datetime1">
              <a:rPr lang="en-GB"/>
              <a:pPr/>
              <a:t>12/03/2019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57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, no line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:\Universiteit Twente\Verkenningsfase 2008\Information Technology\Specifications\Logoset Universiteit Twente\04-07-09 Universiteit Twente Logoset ENG NL\Universiteit Twente Logoset ENG NL\RGB\WMF\UT_Logo_Black_EN.WM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300" y="6332539"/>
            <a:ext cx="2692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tc_logo transparant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" y="6010276"/>
            <a:ext cx="67733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451976" y="396770"/>
            <a:ext cx="10368000" cy="73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500"/>
              </a:lnSpc>
              <a:spcBef>
                <a:spcPts val="624"/>
              </a:spcBef>
              <a:defRPr sz="26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AC62B7-1353-4391-8C56-6B484A6D6F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90C9FD9-0FE4-4B35-BC66-13D95F375F59}" type="datetime1">
              <a:rPr lang="en-GB"/>
              <a:pPr/>
              <a:t>12/03/2019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894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67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Universiteit Twente\Verkenningsfase 2008\Information Technology\Specifications\Logoset Universiteit Twente\04-07-09 Universiteit Twente Logoset ENG NL\Universiteit Twente Logoset ENG NL\RGB\WMF\UT_Logo_Black_EN.WMF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300" y="6332539"/>
            <a:ext cx="2692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334" y="1577976"/>
            <a:ext cx="1040130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96501" y="6402388"/>
            <a:ext cx="12488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FB894C43-033B-435D-A0D7-B16F3C7B95ED}" type="datetime1">
              <a:rPr lang="en-GB"/>
              <a:pPr/>
              <a:t>12/03/2019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20167" y="6402388"/>
            <a:ext cx="53763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45334" y="6400800"/>
            <a:ext cx="4995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32D4EF29-6D81-4980-8EC0-F90A2388738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1439333" y="1273175"/>
            <a:ext cx="1076325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32" name="Picture 4" descr="Itc_logo transparant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" y="6010276"/>
            <a:ext cx="67733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89" r:id="rId5"/>
    <p:sldLayoutId id="2147483794" r:id="rId6"/>
    <p:sldLayoutId id="2147483795" r:id="rId7"/>
    <p:sldLayoutId id="2147483796" r:id="rId8"/>
    <p:sldLayoutId id="2147483797" r:id="rId9"/>
    <p:sldLayoutId id="2147483798" r:id="rId10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801688" indent="-2381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077913" indent="-2508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344613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8018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719" y="5746136"/>
            <a:ext cx="1356047" cy="829955"/>
          </a:xfrm>
          <a:prstGeom prst="rect">
            <a:avLst/>
          </a:prstGeom>
        </p:spPr>
      </p:pic>
      <p:sp>
        <p:nvSpPr>
          <p:cNvPr id="4" name="Rectangle 18"/>
          <p:cNvSpPr/>
          <p:nvPr/>
        </p:nvSpPr>
        <p:spPr>
          <a:xfrm>
            <a:off x="695400" y="1268760"/>
            <a:ext cx="5688632" cy="18722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tlCol="0" anchor="t" anchorCtr="0"/>
          <a:lstStyle/>
          <a:p>
            <a:pPr>
              <a:lnSpc>
                <a:spcPts val="4000"/>
              </a:lnSpc>
            </a:pPr>
            <a:r>
              <a:rPr lang="en-US" sz="3600" b="1" dirty="0">
                <a:solidFill>
                  <a:srgbClr val="00918E"/>
                </a:solidFill>
                <a:latin typeface="+mj-lt"/>
              </a:rPr>
              <a:t>ITC FACULTY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OF </a:t>
            </a:r>
            <a:br>
              <a:rPr lang="en-US" sz="3600" dirty="0">
                <a:solidFill>
                  <a:schemeClr val="bg1"/>
                </a:solidFill>
                <a:latin typeface="+mj-lt"/>
              </a:rPr>
            </a:br>
            <a:r>
              <a:rPr lang="en-US" sz="3600" dirty="0">
                <a:solidFill>
                  <a:schemeClr val="bg1"/>
                </a:solidFill>
                <a:latin typeface="+mj-lt"/>
              </a:rPr>
              <a:t>GEO-INFORMATION SCIENCE AND EARTH OBSERVATION</a:t>
            </a:r>
            <a:endParaRPr lang="nl-NL" sz="4000" b="1" dirty="0">
              <a:solidFill>
                <a:srgbClr val="00918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840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5560" y="1556792"/>
            <a:ext cx="7801200" cy="35607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top five reasons for internationalizing are to: </a:t>
            </a:r>
          </a:p>
          <a:p>
            <a:pPr marL="400050" indent="-400050">
              <a:buAutoNum type="romanLcParenR"/>
            </a:pPr>
            <a:r>
              <a:rPr lang="en-US" dirty="0"/>
              <a:t>prepare internationally knowledgeable graduates</a:t>
            </a:r>
          </a:p>
          <a:p>
            <a:pPr marL="400050" indent="-400050">
              <a:buAutoNum type="romanLcParenR"/>
            </a:pPr>
            <a:r>
              <a:rPr lang="en-US" dirty="0"/>
              <a:t>build strategic alliances with institutions abroad </a:t>
            </a:r>
          </a:p>
          <a:p>
            <a:pPr marL="0" indent="0">
              <a:buNone/>
            </a:pPr>
            <a:r>
              <a:rPr lang="en-US" dirty="0"/>
              <a:t>iii)   promote innovation in curriculum and diversity of programs </a:t>
            </a:r>
          </a:p>
          <a:p>
            <a:pPr marL="400050" indent="-400050">
              <a:buAutoNum type="romanLcParenR" startAt="4"/>
            </a:pPr>
            <a:r>
              <a:rPr lang="en-US" dirty="0"/>
              <a:t>ensure research and scholarship address international and national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  issues and </a:t>
            </a:r>
          </a:p>
          <a:p>
            <a:pPr marL="0" indent="0">
              <a:buNone/>
            </a:pPr>
            <a:r>
              <a:rPr lang="en-US" dirty="0"/>
              <a:t>v) respond to Canada’s labor market needs.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Example: Mount royal university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5046080"/>
            <a:ext cx="2448272" cy="176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922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5520" y="1412776"/>
            <a:ext cx="7801200" cy="35607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Key strategies in ongoing Internationalization: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Strategy #1 - Institutional Partnerships </a:t>
            </a:r>
          </a:p>
          <a:p>
            <a:pPr lvl="1"/>
            <a:r>
              <a:rPr lang="en-US" dirty="0"/>
              <a:t>Strategy #2 - International Experiences for Mount Royal Students </a:t>
            </a:r>
          </a:p>
          <a:p>
            <a:pPr lvl="1"/>
            <a:r>
              <a:rPr lang="en-US" dirty="0"/>
              <a:t>Strategy #3 - Access for International Learners </a:t>
            </a:r>
          </a:p>
          <a:p>
            <a:pPr lvl="1"/>
            <a:r>
              <a:rPr lang="en-US" dirty="0"/>
              <a:t>Strategy #4 - Internationalizing the Curriculum </a:t>
            </a:r>
          </a:p>
          <a:p>
            <a:pPr lvl="1"/>
            <a:r>
              <a:rPr lang="en-US" dirty="0"/>
              <a:t>Strategy #5 - International Research Collaboration </a:t>
            </a:r>
          </a:p>
          <a:p>
            <a:pPr lvl="1"/>
            <a:r>
              <a:rPr lang="en-US" dirty="0"/>
              <a:t>Strategy #6 - International Development and Technology Transfer </a:t>
            </a:r>
          </a:p>
          <a:p>
            <a:pPr lvl="1"/>
            <a:r>
              <a:rPr lang="en-US" dirty="0"/>
              <a:t>Strategy #7- International Customized Training and Knowledge Export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Example: Mount royal university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5046080"/>
            <a:ext cx="2448272" cy="176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49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partnerships</a:t>
            </a:r>
            <a:endParaRPr lang="nl-NL" dirty="0"/>
          </a:p>
        </p:txBody>
      </p:sp>
      <p:pic>
        <p:nvPicPr>
          <p:cNvPr id="11" name="Afbeelding 7">
            <a:extLst>
              <a:ext uri="{FF2B5EF4-FFF2-40B4-BE49-F238E27FC236}">
                <a16:creationId xmlns:a16="http://schemas.microsoft.com/office/drawing/2014/main" id="{F7C5D514-B184-411E-9CC7-10D937E0DD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704" y="5740723"/>
            <a:ext cx="1634936" cy="100064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9582A1C-B8A7-4D91-81D9-932450F9274A}"/>
              </a:ext>
            </a:extLst>
          </p:cNvPr>
          <p:cNvSpPr txBox="1">
            <a:spLocks/>
          </p:cNvSpPr>
          <p:nvPr/>
        </p:nvSpPr>
        <p:spPr bwMode="auto">
          <a:xfrm>
            <a:off x="1970296" y="1504889"/>
            <a:ext cx="8734216" cy="199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55588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801688" indent="-2381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077913" indent="-2508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344613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800" dirty="0"/>
              <a:t>It is important to have a vision and strategies that drive the operational approach on internationalization, partnerships, etc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Motivation to enter into partnerships and (international) cooperation:</a:t>
            </a:r>
          </a:p>
          <a:p>
            <a:r>
              <a:rPr lang="en-GB" sz="1800" dirty="0"/>
              <a:t>Incidental and opportunistic – project based</a:t>
            </a:r>
          </a:p>
          <a:p>
            <a:r>
              <a:rPr lang="en-GB" sz="1800" dirty="0"/>
              <a:t>Structural and long-term – strategy based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Examples from ITC’s own experience</a:t>
            </a:r>
            <a:r>
              <a:rPr lang="en-GB" sz="1800" dirty="0"/>
              <a:t>:</a:t>
            </a:r>
          </a:p>
          <a:p>
            <a:pPr marL="0" indent="0">
              <a:buNone/>
            </a:pPr>
            <a:r>
              <a:rPr lang="en-GB" sz="1800" dirty="0"/>
              <a:t>Long-term partnerships with knowledge institutions such as ITB, Gadjah Mada University, IIRS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41557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Institutional and legal framework</a:t>
            </a:r>
            <a:endParaRPr lang="nl-NL" dirty="0"/>
          </a:p>
        </p:txBody>
      </p:sp>
      <p:pic>
        <p:nvPicPr>
          <p:cNvPr id="11" name="Afbeelding 7">
            <a:extLst>
              <a:ext uri="{FF2B5EF4-FFF2-40B4-BE49-F238E27FC236}">
                <a16:creationId xmlns:a16="http://schemas.microsoft.com/office/drawing/2014/main" id="{F7C5D514-B184-411E-9CC7-10D937E0DD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704" y="5740723"/>
            <a:ext cx="1634936" cy="100064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9582A1C-B8A7-4D91-81D9-932450F9274A}"/>
              </a:ext>
            </a:extLst>
          </p:cNvPr>
          <p:cNvSpPr txBox="1">
            <a:spLocks/>
          </p:cNvSpPr>
          <p:nvPr/>
        </p:nvSpPr>
        <p:spPr bwMode="auto">
          <a:xfrm>
            <a:off x="1703512" y="1504889"/>
            <a:ext cx="7848872" cy="199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55588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801688" indent="-2381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077913" indent="-2508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344613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800" dirty="0"/>
              <a:t>There are rules and regulations that govern cooperation and partnerships. As an institution you will be required to follow these:</a:t>
            </a:r>
          </a:p>
          <a:p>
            <a:r>
              <a:rPr lang="en-GB" sz="1800" dirty="0"/>
              <a:t>Policy on International Strategic Partnerships</a:t>
            </a:r>
          </a:p>
          <a:p>
            <a:r>
              <a:rPr lang="en-GB" sz="1800" dirty="0"/>
              <a:t>Rules and regulations for developing Double Degree programs</a:t>
            </a:r>
          </a:p>
          <a:p>
            <a:r>
              <a:rPr lang="en-GB" sz="1800" dirty="0"/>
              <a:t>Rules and regulations for accreditation of educational programs</a:t>
            </a:r>
          </a:p>
          <a:p>
            <a:r>
              <a:rPr lang="en-GB" sz="1800" dirty="0"/>
              <a:t>Research accreditation</a:t>
            </a:r>
          </a:p>
          <a:p>
            <a:r>
              <a:rPr lang="en-GB" sz="1800" dirty="0"/>
              <a:t>etc</a:t>
            </a:r>
          </a:p>
          <a:p>
            <a:endParaRPr lang="en-GB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A33918-46DF-492C-87B8-FF760D582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8" y="3294830"/>
            <a:ext cx="6267921" cy="353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3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9176" y="1452413"/>
            <a:ext cx="7009112" cy="3560763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Impact studies </a:t>
            </a:r>
            <a:r>
              <a:rPr lang="nl-NL" b="1" dirty="0" err="1"/>
              <a:t>done</a:t>
            </a:r>
            <a:r>
              <a:rPr lang="nl-NL" b="1" dirty="0"/>
              <a:t> in: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/>
              <a:t>I</a:t>
            </a:r>
            <a:r>
              <a:rPr lang="nl-NL" sz="1600" b="1" dirty="0" err="1"/>
              <a:t>ndonesia</a:t>
            </a:r>
            <a:r>
              <a:rPr lang="nl-NL" sz="1600" b="1" dirty="0"/>
              <a:t> – </a:t>
            </a:r>
            <a:r>
              <a:rPr lang="nl-NL" sz="1600" dirty="0"/>
              <a:t>cooperation </a:t>
            </a:r>
            <a:r>
              <a:rPr lang="nl-NL" sz="1600" dirty="0" err="1"/>
              <a:t>concentrated</a:t>
            </a:r>
            <a:r>
              <a:rPr lang="nl-NL" sz="1600" dirty="0"/>
              <a:t> in 3 </a:t>
            </a:r>
            <a:r>
              <a:rPr lang="nl-NL" sz="1600" dirty="0" err="1"/>
              <a:t>organizations</a:t>
            </a:r>
            <a:r>
              <a:rPr lang="nl-NL" sz="1600" dirty="0"/>
              <a:t> (</a:t>
            </a:r>
            <a:r>
              <a:rPr lang="nl-NL" sz="1600" dirty="0" err="1"/>
              <a:t>Ministry</a:t>
            </a:r>
            <a:r>
              <a:rPr lang="nl-NL" sz="1600" dirty="0"/>
              <a:t> of </a:t>
            </a:r>
            <a:r>
              <a:rPr lang="nl-NL" sz="1600" dirty="0" err="1"/>
              <a:t>Forestry</a:t>
            </a:r>
            <a:r>
              <a:rPr lang="nl-NL" sz="1600" dirty="0"/>
              <a:t>, National </a:t>
            </a:r>
            <a:r>
              <a:rPr lang="nl-NL" sz="1600" dirty="0" err="1"/>
              <a:t>Geo-spatial</a:t>
            </a:r>
            <a:r>
              <a:rPr lang="nl-NL" sz="1600" dirty="0"/>
              <a:t> Agency (BIG), </a:t>
            </a:r>
            <a:r>
              <a:rPr lang="nl-NL" sz="1600" dirty="0" err="1"/>
              <a:t>Faculty</a:t>
            </a:r>
            <a:r>
              <a:rPr lang="nl-NL" sz="1600" dirty="0"/>
              <a:t> of </a:t>
            </a:r>
            <a:r>
              <a:rPr lang="nl-NL" sz="1600" dirty="0" err="1"/>
              <a:t>Geography</a:t>
            </a:r>
            <a:r>
              <a:rPr lang="nl-NL" sz="1600" dirty="0"/>
              <a:t> (UGM))</a:t>
            </a:r>
          </a:p>
          <a:p>
            <a:pPr marL="0" indent="0">
              <a:lnSpc>
                <a:spcPct val="100000"/>
              </a:lnSpc>
              <a:buNone/>
            </a:pPr>
            <a:endParaRPr lang="nl-NL" sz="1600" dirty="0"/>
          </a:p>
          <a:p>
            <a:pPr>
              <a:lnSpc>
                <a:spcPct val="100000"/>
              </a:lnSpc>
            </a:pPr>
            <a:r>
              <a:rPr lang="nl-NL" sz="1600" dirty="0"/>
              <a:t>Cooperation </a:t>
            </a:r>
            <a:r>
              <a:rPr lang="nl-NL" sz="1600" dirty="0" err="1"/>
              <a:t>going</a:t>
            </a:r>
            <a:r>
              <a:rPr lang="nl-NL" sz="1600" dirty="0"/>
              <a:t> back </a:t>
            </a:r>
            <a:r>
              <a:rPr lang="nl-NL" sz="1600" dirty="0" err="1"/>
              <a:t>to</a:t>
            </a:r>
            <a:r>
              <a:rPr lang="nl-NL" sz="1600" dirty="0"/>
              <a:t> the 1970’s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Development of curriculum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Establishment of PUSPICS</a:t>
            </a:r>
          </a:p>
          <a:p>
            <a:pPr>
              <a:lnSpc>
                <a:spcPct val="100000"/>
              </a:lnSpc>
            </a:pPr>
            <a:r>
              <a:rPr lang="nl-NL" sz="1600" dirty="0" err="1"/>
              <a:t>Staff</a:t>
            </a:r>
            <a:r>
              <a:rPr lang="nl-NL" sz="1600" dirty="0"/>
              <a:t> development (Master </a:t>
            </a:r>
            <a:r>
              <a:rPr lang="nl-NL" sz="1600" dirty="0" err="1"/>
              <a:t>and</a:t>
            </a:r>
            <a:r>
              <a:rPr lang="nl-NL" sz="1600" dirty="0"/>
              <a:t> PhD)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Double </a:t>
            </a:r>
            <a:r>
              <a:rPr lang="nl-NL" sz="1600" dirty="0" err="1"/>
              <a:t>Degree</a:t>
            </a:r>
            <a:r>
              <a:rPr lang="nl-NL" sz="1600" dirty="0"/>
              <a:t> program (</a:t>
            </a:r>
            <a:r>
              <a:rPr lang="nl-NL" sz="1600" dirty="0" err="1"/>
              <a:t>Spatial</a:t>
            </a:r>
            <a:r>
              <a:rPr lang="nl-NL" sz="1600" dirty="0"/>
              <a:t> Planning </a:t>
            </a:r>
            <a:r>
              <a:rPr lang="nl-NL" sz="1600" dirty="0" err="1"/>
              <a:t>and</a:t>
            </a:r>
            <a:r>
              <a:rPr lang="nl-NL" sz="1600" dirty="0"/>
              <a:t> Risk Management)</a:t>
            </a:r>
          </a:p>
          <a:p>
            <a:pPr>
              <a:lnSpc>
                <a:spcPct val="100000"/>
              </a:lnSpc>
            </a:pPr>
            <a:r>
              <a:rPr lang="nl-NL" sz="1600" dirty="0" err="1"/>
              <a:t>Structural</a:t>
            </a:r>
            <a:r>
              <a:rPr lang="nl-NL" sz="1600" dirty="0"/>
              <a:t> partner in research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projects</a:t>
            </a:r>
            <a:endParaRPr lang="nl-NL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487488" y="476672"/>
            <a:ext cx="10367171" cy="732985"/>
          </a:xfrm>
        </p:spPr>
        <p:txBody>
          <a:bodyPr/>
          <a:lstStyle/>
          <a:p>
            <a:r>
              <a:rPr lang="nl-NL" dirty="0"/>
              <a:t>Impact of long-term partnership</a:t>
            </a:r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C9963040-FD6F-4AAF-92A2-6C2B1D30A4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456" y="5767397"/>
            <a:ext cx="1321310" cy="8086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9F2B3E-F2C4-4193-AA1A-46AC35D487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3508066"/>
            <a:ext cx="4248472" cy="330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4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Impact of long-term partnership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59496" y="1395888"/>
            <a:ext cx="7411480" cy="4481384"/>
          </a:xfrm>
        </p:spPr>
        <p:txBody>
          <a:bodyPr/>
          <a:lstStyle/>
          <a:p>
            <a:r>
              <a:rPr lang="en-US" sz="1600" b="1" dirty="0"/>
              <a:t>Long-term cooperation with partner institutions</a:t>
            </a:r>
          </a:p>
          <a:p>
            <a:r>
              <a:rPr lang="en-US" sz="1600" b="1" dirty="0"/>
              <a:t>Sustainable Development Goals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Resilience to climate change and climate-related hazards (13)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Inclusive and sustainable urbanization (11)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Sustainable management of marine and coastal ecosystems (14)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Sustainable use of ecosystems, forest management (15)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Equal rights to ownership and control over land (1)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Partnerships for the Goals (17)</a:t>
            </a:r>
          </a:p>
          <a:p>
            <a:pPr lvl="1">
              <a:lnSpc>
                <a:spcPct val="100000"/>
              </a:lnSpc>
            </a:pP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1600" b="1" dirty="0"/>
              <a:t>Professional Network and Alumni Network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A94315-3EAA-4BBF-9A9E-8865C7ECBA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95" t="29995" r="6968" b="9433"/>
          <a:stretch/>
        </p:blipFill>
        <p:spPr>
          <a:xfrm>
            <a:off x="8989002" y="4804436"/>
            <a:ext cx="3155670" cy="1216852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BB428B4-DA58-4235-BEAD-400775A9172E}"/>
              </a:ext>
            </a:extLst>
          </p:cNvPr>
          <p:cNvGraphicFramePr/>
          <p:nvPr>
            <p:extLst/>
          </p:nvPr>
        </p:nvGraphicFramePr>
        <p:xfrm>
          <a:off x="4321831" y="4804436"/>
          <a:ext cx="4611245" cy="2008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C98A8D9-531A-4D08-A29D-DEFDFE64ED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5" b="26008"/>
          <a:stretch/>
        </p:blipFill>
        <p:spPr>
          <a:xfrm>
            <a:off x="8989002" y="3375312"/>
            <a:ext cx="3155670" cy="13752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DD2531-3657-4124-A27D-8103545F67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276" b="5989"/>
          <a:stretch/>
        </p:blipFill>
        <p:spPr>
          <a:xfrm>
            <a:off x="8997195" y="1896938"/>
            <a:ext cx="3140963" cy="14245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483477-EE32-46B6-B9D9-1A6C61824D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249" r="7508"/>
          <a:stretch/>
        </p:blipFill>
        <p:spPr>
          <a:xfrm>
            <a:off x="8933409" y="5929892"/>
            <a:ext cx="3211263" cy="950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32932E-B4D9-4EB2-B232-4F6963FD158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583" b="18308"/>
          <a:stretch/>
        </p:blipFill>
        <p:spPr>
          <a:xfrm>
            <a:off x="8997373" y="65444"/>
            <a:ext cx="3123940" cy="177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75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_22_02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2752" y="3344364"/>
            <a:ext cx="2141920" cy="30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_29_01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6651" y="3338862"/>
            <a:ext cx="2147994" cy="304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_26_02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6540" y="3338862"/>
            <a:ext cx="2141920" cy="30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_16_02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1944" y="3338862"/>
            <a:ext cx="2141920" cy="30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03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7236" y="3337755"/>
            <a:ext cx="2160238" cy="3041916"/>
          </a:xfrm>
          <a:prstGeom prst="rect">
            <a:avLst/>
          </a:prstGeom>
          <a:noFill/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459560" y="1340768"/>
            <a:ext cx="3580655" cy="17281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25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sz="48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Thank you!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</a:t>
            </a:r>
          </a:p>
        </p:txBody>
      </p:sp>
      <p:pic>
        <p:nvPicPr>
          <p:cNvPr id="11" name="Afbeelding 7">
            <a:extLst>
              <a:ext uri="{FF2B5EF4-FFF2-40B4-BE49-F238E27FC236}">
                <a16:creationId xmlns:a16="http://schemas.microsoft.com/office/drawing/2014/main" id="{F7C5D514-B184-411E-9CC7-10D937E0DD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704" y="5740723"/>
            <a:ext cx="1634936" cy="100064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9582A1C-B8A7-4D91-81D9-932450F9274A}"/>
              </a:ext>
            </a:extLst>
          </p:cNvPr>
          <p:cNvSpPr txBox="1">
            <a:spLocks/>
          </p:cNvSpPr>
          <p:nvPr/>
        </p:nvSpPr>
        <p:spPr bwMode="auto">
          <a:xfrm>
            <a:off x="1487488" y="1412776"/>
            <a:ext cx="7848872" cy="199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55588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801688" indent="-2381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077913" indent="-2508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344613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dirty="0"/>
              <a:t>S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5327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Partnerships</a:t>
            </a:r>
          </a:p>
        </p:txBody>
      </p:sp>
      <p:pic>
        <p:nvPicPr>
          <p:cNvPr id="11" name="Afbeelding 7">
            <a:extLst>
              <a:ext uri="{FF2B5EF4-FFF2-40B4-BE49-F238E27FC236}">
                <a16:creationId xmlns:a16="http://schemas.microsoft.com/office/drawing/2014/main" id="{F7C5D514-B184-411E-9CC7-10D937E0DD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704" y="5740723"/>
            <a:ext cx="1634936" cy="100064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9582A1C-B8A7-4D91-81D9-932450F9274A}"/>
              </a:ext>
            </a:extLst>
          </p:cNvPr>
          <p:cNvSpPr txBox="1">
            <a:spLocks/>
          </p:cNvSpPr>
          <p:nvPr/>
        </p:nvSpPr>
        <p:spPr bwMode="auto">
          <a:xfrm>
            <a:off x="1682264" y="1556792"/>
            <a:ext cx="873421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55588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801688" indent="-2381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077913" indent="-2508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344613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800" dirty="0"/>
              <a:t>Different types of partnerships, each with their own purpose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Partnerships in support of education</a:t>
            </a:r>
          </a:p>
          <a:p>
            <a:r>
              <a:rPr lang="en-GB" sz="1800" dirty="0"/>
              <a:t>Partnerships in support of research</a:t>
            </a:r>
          </a:p>
          <a:p>
            <a:r>
              <a:rPr lang="en-GB" sz="1800" dirty="0"/>
              <a:t>Partnerships for projects</a:t>
            </a:r>
          </a:p>
          <a:p>
            <a:r>
              <a:rPr lang="en-GB" sz="1800" dirty="0"/>
              <a:t>Partnerships for internationalization</a:t>
            </a:r>
          </a:p>
          <a:p>
            <a:pPr marL="0" indent="0">
              <a:buNone/>
            </a:pPr>
            <a:r>
              <a:rPr lang="en-GB" sz="1800" dirty="0"/>
              <a:t> </a:t>
            </a:r>
          </a:p>
          <a:p>
            <a:r>
              <a:rPr lang="en-GB" sz="1800" dirty="0"/>
              <a:t>International Strategic partnerships</a:t>
            </a:r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0601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9305" y="1464893"/>
            <a:ext cx="7801200" cy="35607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Mission and Vision of the University </a:t>
            </a:r>
          </a:p>
          <a:p>
            <a:pPr lvl="1"/>
            <a:r>
              <a:rPr lang="en-US" sz="2400" dirty="0"/>
              <a:t>Does a partnership fit in ? Does it serve a purpose ?</a:t>
            </a:r>
          </a:p>
          <a:p>
            <a:pPr lvl="1"/>
            <a:r>
              <a:rPr lang="en-US" sz="2400" dirty="0"/>
              <a:t>What role does it have to play ?</a:t>
            </a:r>
          </a:p>
          <a:p>
            <a:pPr marL="257175" lvl="1" indent="0">
              <a:buNone/>
            </a:pPr>
            <a:endParaRPr lang="en-US" sz="2400" dirty="0"/>
          </a:p>
          <a:p>
            <a:pPr marL="0" indent="-25400">
              <a:buNone/>
            </a:pPr>
            <a:r>
              <a:rPr lang="en-US" sz="2400" dirty="0"/>
              <a:t>What kind of strategies can be used ?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-25400">
              <a:buNone/>
            </a:pPr>
            <a:r>
              <a:rPr lang="en-US" sz="2400" dirty="0"/>
              <a:t>Example:</a:t>
            </a:r>
          </a:p>
          <a:p>
            <a:pPr marL="317500" indent="-342900"/>
            <a:r>
              <a:rPr lang="en-US" sz="2400" dirty="0"/>
              <a:t>Mount Royal University, </a:t>
            </a:r>
          </a:p>
          <a:p>
            <a:pPr marL="0" indent="0">
              <a:buNone/>
            </a:pPr>
            <a:r>
              <a:rPr lang="en-US" sz="2400" dirty="0"/>
              <a:t>	 Calgary, Canada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is driving a partnership ?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248128" y="4149080"/>
            <a:ext cx="3402260" cy="2640596"/>
            <a:chOff x="3515" y="1434"/>
            <a:chExt cx="2123" cy="1397"/>
          </a:xfrm>
        </p:grpSpPr>
        <p:pic>
          <p:nvPicPr>
            <p:cNvPr id="7" name="Picture 5" descr="599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15" y="1434"/>
              <a:ext cx="2087" cy="1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815" y="2717"/>
              <a:ext cx="823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nl-NL" sz="800" dirty="0"/>
                <a:t>Photo: Gerard </a:t>
              </a:r>
              <a:r>
                <a:rPr lang="nl-NL" sz="800" dirty="0" err="1"/>
                <a:t>Kuster</a:t>
              </a:r>
              <a:endParaRPr lang="nl-NL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17006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8880" y="1524421"/>
            <a:ext cx="7801200" cy="35607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Arguments for embarking on Internationalization</a:t>
            </a:r>
          </a:p>
          <a:p>
            <a:pPr lvl="1"/>
            <a:r>
              <a:rPr lang="en-US" dirty="0"/>
              <a:t>Improving the quality of education</a:t>
            </a:r>
          </a:p>
          <a:p>
            <a:pPr lvl="1"/>
            <a:r>
              <a:rPr lang="en-US" dirty="0"/>
              <a:t>Improving the quality of research</a:t>
            </a:r>
          </a:p>
          <a:p>
            <a:pPr lvl="1"/>
            <a:r>
              <a:rPr lang="en-US" dirty="0"/>
              <a:t>Mutual understanding</a:t>
            </a:r>
          </a:p>
          <a:p>
            <a:pPr lvl="1"/>
            <a:r>
              <a:rPr lang="en-US" dirty="0"/>
              <a:t>Capacity building – provide access to education and training</a:t>
            </a:r>
          </a:p>
          <a:p>
            <a:pPr lvl="1"/>
            <a:r>
              <a:rPr lang="en-US" dirty="0"/>
              <a:t>Increasing the competences and capacity of students, staff and researchers</a:t>
            </a:r>
          </a:p>
          <a:p>
            <a:pPr lvl="1"/>
            <a:r>
              <a:rPr lang="en-US" dirty="0"/>
              <a:t>Enhancement of reputation</a:t>
            </a:r>
          </a:p>
          <a:p>
            <a:pPr lvl="1"/>
            <a:r>
              <a:rPr lang="en-US" dirty="0"/>
              <a:t>Financial advantages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487488" y="500043"/>
            <a:ext cx="7881586" cy="732985"/>
          </a:xfrm>
        </p:spPr>
        <p:txBody>
          <a:bodyPr/>
          <a:lstStyle/>
          <a:p>
            <a:r>
              <a:rPr lang="en-US" dirty="0"/>
              <a:t>Institutional perspective on partnerships</a:t>
            </a: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8112225" y="4149080"/>
            <a:ext cx="4044702" cy="2677269"/>
            <a:chOff x="1746" y="2596"/>
            <a:chExt cx="2286" cy="1524"/>
          </a:xfrm>
        </p:grpSpPr>
        <p:pic>
          <p:nvPicPr>
            <p:cNvPr id="6" name="Picture 8" descr="587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46" y="2608"/>
              <a:ext cx="2268" cy="1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3306" y="2596"/>
              <a:ext cx="726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nl-NL" sz="800"/>
                <a:t>Photo: Gerard Kuster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415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76008" y="2100485"/>
            <a:ext cx="7524448" cy="35607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What are you trying to achieve 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is in it for us, why would we do it 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703512" y="500043"/>
            <a:ext cx="7881586" cy="732985"/>
          </a:xfrm>
        </p:spPr>
        <p:txBody>
          <a:bodyPr/>
          <a:lstStyle/>
          <a:p>
            <a:r>
              <a:rPr lang="en-US" dirty="0"/>
              <a:t>Institutional perspective on partnerships</a:t>
            </a:r>
          </a:p>
        </p:txBody>
      </p:sp>
      <p:pic>
        <p:nvPicPr>
          <p:cNvPr id="5" name="Picture 5" descr="GroupUGM2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3991271"/>
            <a:ext cx="4248150" cy="2773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4019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Partnerships in support of </a:t>
            </a:r>
            <a:r>
              <a:rPr lang="nl-NL" dirty="0" err="1"/>
              <a:t>education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research</a:t>
            </a:r>
          </a:p>
        </p:txBody>
      </p:sp>
      <p:pic>
        <p:nvPicPr>
          <p:cNvPr id="11" name="Afbeelding 7">
            <a:extLst>
              <a:ext uri="{FF2B5EF4-FFF2-40B4-BE49-F238E27FC236}">
                <a16:creationId xmlns:a16="http://schemas.microsoft.com/office/drawing/2014/main" id="{F7C5D514-B184-411E-9CC7-10D937E0DD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704" y="5740723"/>
            <a:ext cx="1634936" cy="100064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9582A1C-B8A7-4D91-81D9-932450F9274A}"/>
              </a:ext>
            </a:extLst>
          </p:cNvPr>
          <p:cNvSpPr txBox="1">
            <a:spLocks/>
          </p:cNvSpPr>
          <p:nvPr/>
        </p:nvSpPr>
        <p:spPr bwMode="auto">
          <a:xfrm>
            <a:off x="1487488" y="1432881"/>
            <a:ext cx="7848872" cy="264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55588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801688" indent="-2381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077913" indent="-2508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344613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800" b="1" dirty="0"/>
              <a:t>Partnerships in support of education can have different goals:</a:t>
            </a:r>
          </a:p>
          <a:p>
            <a:pPr lvl="1"/>
            <a:r>
              <a:rPr lang="en-GB" sz="1800" dirty="0"/>
              <a:t>Improve and enrich educational programs</a:t>
            </a:r>
          </a:p>
          <a:p>
            <a:pPr lvl="1"/>
            <a:r>
              <a:rPr lang="en-GB" sz="1800" dirty="0"/>
              <a:t>Change or adapt teaching methodology</a:t>
            </a:r>
          </a:p>
          <a:p>
            <a:pPr lvl="1"/>
            <a:r>
              <a:rPr lang="en-GB" sz="1800" dirty="0"/>
              <a:t>Exchange for curriculum development</a:t>
            </a:r>
          </a:p>
          <a:p>
            <a:pPr lvl="1"/>
            <a:r>
              <a:rPr lang="en-GB" sz="1800" dirty="0"/>
              <a:t>Exchange and internships</a:t>
            </a:r>
          </a:p>
          <a:p>
            <a:pPr lvl="1"/>
            <a:r>
              <a:rPr lang="en-GB" sz="1800" dirty="0"/>
              <a:t>Double and joint degrees</a:t>
            </a:r>
          </a:p>
          <a:p>
            <a:pPr marL="257175" lvl="1" indent="0">
              <a:buNone/>
            </a:pPr>
            <a:endParaRPr lang="en-GB" sz="1800" dirty="0"/>
          </a:p>
          <a:p>
            <a:pPr marL="257175" lvl="1" indent="0">
              <a:buNone/>
            </a:pPr>
            <a:r>
              <a:rPr lang="en-GB" sz="1800" b="1" dirty="0"/>
              <a:t>Partnerships in support of research:</a:t>
            </a:r>
            <a:endParaRPr lang="en-GB" sz="1800" dirty="0"/>
          </a:p>
          <a:p>
            <a:pPr lvl="1"/>
            <a:r>
              <a:rPr lang="en-GB" sz="1800" dirty="0"/>
              <a:t>Strengthen research profile</a:t>
            </a:r>
          </a:p>
          <a:p>
            <a:pPr lvl="1"/>
            <a:r>
              <a:rPr lang="en-GB" sz="1800" dirty="0"/>
              <a:t>Carry out joint research (EU, H2020, National Research Agenda)</a:t>
            </a:r>
          </a:p>
          <a:p>
            <a:pPr lvl="1"/>
            <a:r>
              <a:rPr lang="en-GB" sz="1800" dirty="0"/>
              <a:t>Joint PhD programs</a:t>
            </a:r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04958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Partnerships in support of </a:t>
            </a:r>
            <a:r>
              <a:rPr lang="nl-NL" dirty="0" err="1"/>
              <a:t>projects</a:t>
            </a:r>
            <a:endParaRPr lang="nl-NL" dirty="0"/>
          </a:p>
        </p:txBody>
      </p:sp>
      <p:pic>
        <p:nvPicPr>
          <p:cNvPr id="11" name="Afbeelding 7">
            <a:extLst>
              <a:ext uri="{FF2B5EF4-FFF2-40B4-BE49-F238E27FC236}">
                <a16:creationId xmlns:a16="http://schemas.microsoft.com/office/drawing/2014/main" id="{F7C5D514-B184-411E-9CC7-10D937E0DD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704" y="5740723"/>
            <a:ext cx="1634936" cy="100064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9582A1C-B8A7-4D91-81D9-932450F9274A}"/>
              </a:ext>
            </a:extLst>
          </p:cNvPr>
          <p:cNvSpPr txBox="1">
            <a:spLocks/>
          </p:cNvSpPr>
          <p:nvPr/>
        </p:nvSpPr>
        <p:spPr bwMode="auto">
          <a:xfrm>
            <a:off x="1487488" y="1412776"/>
            <a:ext cx="7848872" cy="199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55588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801688" indent="-2381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077913" indent="-2508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344613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dirty="0"/>
              <a:t>Cooperation in a consortium for projects</a:t>
            </a:r>
          </a:p>
          <a:p>
            <a:r>
              <a:rPr lang="en-GB" sz="1800" dirty="0"/>
              <a:t>Calls for proposal (example: Orange Knowledge Program)</a:t>
            </a:r>
          </a:p>
          <a:p>
            <a:endParaRPr lang="en-GB" sz="1800" dirty="0"/>
          </a:p>
          <a:p>
            <a:r>
              <a:rPr lang="en-GB" sz="1800" dirty="0"/>
              <a:t>Public-Private partnerships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Projects can serve different purposes:</a:t>
            </a:r>
          </a:p>
          <a:p>
            <a:r>
              <a:rPr lang="en-GB" sz="1800" dirty="0"/>
              <a:t>Outreach to society</a:t>
            </a:r>
          </a:p>
          <a:p>
            <a:r>
              <a:rPr lang="en-GB" sz="1800" dirty="0"/>
              <a:t>Institutional collaboration</a:t>
            </a:r>
          </a:p>
          <a:p>
            <a:r>
              <a:rPr lang="en-GB" sz="1800" dirty="0"/>
              <a:t>Profiling of expertise</a:t>
            </a:r>
          </a:p>
          <a:p>
            <a:r>
              <a:rPr lang="en-GB" sz="1800" dirty="0"/>
              <a:t>Consultancy services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99066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Mission, vision and strategy</a:t>
            </a:r>
            <a:endParaRPr lang="nl-NL" dirty="0"/>
          </a:p>
        </p:txBody>
      </p:sp>
      <p:pic>
        <p:nvPicPr>
          <p:cNvPr id="11" name="Afbeelding 7">
            <a:extLst>
              <a:ext uri="{FF2B5EF4-FFF2-40B4-BE49-F238E27FC236}">
                <a16:creationId xmlns:a16="http://schemas.microsoft.com/office/drawing/2014/main" id="{F7C5D514-B184-411E-9CC7-10D937E0DD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704" y="5740723"/>
            <a:ext cx="1634936" cy="100064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9582A1C-B8A7-4D91-81D9-932450F9274A}"/>
              </a:ext>
            </a:extLst>
          </p:cNvPr>
          <p:cNvSpPr txBox="1">
            <a:spLocks/>
          </p:cNvSpPr>
          <p:nvPr/>
        </p:nvSpPr>
        <p:spPr bwMode="auto">
          <a:xfrm>
            <a:off x="1487488" y="1340768"/>
            <a:ext cx="8136904" cy="501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55588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801688" indent="-2381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077913" indent="-2508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344613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800" b="1" dirty="0"/>
              <a:t>Mission</a:t>
            </a:r>
            <a:endParaRPr lang="en-GB" sz="1800" dirty="0"/>
          </a:p>
          <a:p>
            <a:pPr marL="0" indent="0">
              <a:buNone/>
            </a:pPr>
            <a:r>
              <a:rPr lang="en-GB" sz="1600" dirty="0"/>
              <a:t>To </a:t>
            </a:r>
            <a:r>
              <a:rPr lang="en-GB" sz="1600" b="1" dirty="0"/>
              <a:t>develop capacity</a:t>
            </a:r>
            <a:r>
              <a:rPr lang="en-GB" sz="1600" dirty="0"/>
              <a:t>, particularly in less developed countries, and to </a:t>
            </a:r>
            <a:r>
              <a:rPr lang="en-GB" sz="1600" b="1" dirty="0"/>
              <a:t>utilize geo-spatial solutions to deal with national and global problems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Vision</a:t>
            </a:r>
            <a:endParaRPr lang="en-GB" sz="1800" dirty="0"/>
          </a:p>
          <a:p>
            <a:pPr marL="0" indent="0">
              <a:buNone/>
            </a:pPr>
            <a:r>
              <a:rPr lang="en-GB" sz="1600" b="1" dirty="0"/>
              <a:t>Spatial solutions </a:t>
            </a:r>
            <a:r>
              <a:rPr lang="en-GB" sz="1600" dirty="0"/>
              <a:t>will play an increasingly important role in meeting many of mankind’s </a:t>
            </a:r>
            <a:r>
              <a:rPr lang="en-GB" sz="1600" b="1" dirty="0"/>
              <a:t>complex challenges </a:t>
            </a:r>
            <a:r>
              <a:rPr lang="en-GB" sz="1600" dirty="0"/>
              <a:t>(often wicked problems), such as climate change, population growth and related claims for sufficient land, secure food, water, energy, health and housing provision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Goal</a:t>
            </a:r>
            <a:endParaRPr lang="en-GB" sz="1800" dirty="0"/>
          </a:p>
          <a:p>
            <a:pPr marL="0" indent="0">
              <a:buNone/>
            </a:pPr>
            <a:r>
              <a:rPr lang="en-GB" sz="1600" dirty="0"/>
              <a:t>To enhance our standing as </a:t>
            </a:r>
            <a:r>
              <a:rPr lang="en-GB" sz="1600" b="1" dirty="0"/>
              <a:t>internationally recognized knowledge hub in the spatial domain</a:t>
            </a:r>
            <a:r>
              <a:rPr lang="en-GB" sz="1600" dirty="0"/>
              <a:t>, known for its collaborative educational and research activities, </a:t>
            </a:r>
            <a:r>
              <a:rPr lang="en-GB" sz="1600" b="1" dirty="0"/>
              <a:t>particularly in the global south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689956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5560" y="1556792"/>
            <a:ext cx="7801200" cy="35607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Vision:</a:t>
            </a:r>
          </a:p>
          <a:p>
            <a:r>
              <a:rPr lang="en-US" dirty="0"/>
              <a:t>Creating exceptional learning experiences for a world of possibilities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From Mission Statement:</a:t>
            </a:r>
          </a:p>
          <a:p>
            <a:r>
              <a:rPr lang="en-US" dirty="0"/>
              <a:t>Mount Royal also serves a wider learner population provincially, nationally and </a:t>
            </a:r>
            <a:r>
              <a:rPr lang="en-US" dirty="0">
                <a:solidFill>
                  <a:srgbClr val="FF0000"/>
                </a:solidFill>
              </a:rPr>
              <a:t>internationally</a:t>
            </a:r>
            <a:r>
              <a:rPr lang="en-US" dirty="0"/>
              <a:t> through face-to-face and distance delivery and through </a:t>
            </a:r>
            <a:r>
              <a:rPr lang="en-US" dirty="0">
                <a:solidFill>
                  <a:srgbClr val="FF0000"/>
                </a:solidFill>
              </a:rPr>
              <a:t>partnerships with other post-secondary institutions</a:t>
            </a:r>
            <a:r>
              <a:rPr lang="en-US" dirty="0"/>
              <a:t>. Mount Royal serves its communities by creating and communicating knowledge and by meeting the needs of the </a:t>
            </a:r>
            <a:r>
              <a:rPr lang="en-US" dirty="0" err="1"/>
              <a:t>labour</a:t>
            </a:r>
            <a:r>
              <a:rPr lang="en-US" dirty="0"/>
              <a:t> market in fields related to its program areas.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Example: Mount Royal university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5046080"/>
            <a:ext cx="2448272" cy="176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053200"/>
      </p:ext>
    </p:extLst>
  </p:cSld>
  <p:clrMapOvr>
    <a:masterClrMapping/>
  </p:clrMapOvr>
</p:sld>
</file>

<file path=ppt/theme/theme1.xml><?xml version="1.0" encoding="utf-8"?>
<a:theme xmlns:a="http://schemas.openxmlformats.org/drawingml/2006/main" name="ITC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ITC</Template>
  <TotalTime>0</TotalTime>
  <Words>848</Words>
  <Application>Microsoft Office PowerPoint</Application>
  <PresentationFormat>Widescreen</PresentationFormat>
  <Paragraphs>137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Narrow</vt:lpstr>
      <vt:lpstr>Wingdings</vt:lpstr>
      <vt:lpstr>ITC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2015-10-29T14:45:44Z</dcterms:created>
  <dcterms:modified xsi:type="dcterms:W3CDTF">2019-03-12T01:02:36Z</dcterms:modified>
</cp:coreProperties>
</file>