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335" r:id="rId4"/>
    <p:sldId id="380" r:id="rId5"/>
    <p:sldId id="381" r:id="rId6"/>
    <p:sldId id="308" r:id="rId7"/>
    <p:sldId id="309" r:id="rId8"/>
    <p:sldId id="336" r:id="rId9"/>
    <p:sldId id="389" r:id="rId10"/>
    <p:sldId id="390" r:id="rId11"/>
    <p:sldId id="348" r:id="rId12"/>
    <p:sldId id="345" r:id="rId13"/>
    <p:sldId id="375" r:id="rId14"/>
    <p:sldId id="377" r:id="rId15"/>
    <p:sldId id="383" r:id="rId16"/>
    <p:sldId id="379" r:id="rId17"/>
    <p:sldId id="385" r:id="rId18"/>
    <p:sldId id="384" r:id="rId19"/>
    <p:sldId id="382" r:id="rId20"/>
    <p:sldId id="386" r:id="rId21"/>
    <p:sldId id="387" r:id="rId22"/>
    <p:sldId id="388" r:id="rId23"/>
    <p:sldId id="34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0" autoAdjust="0"/>
    <p:restoredTop sz="84964" autoAdjust="0"/>
  </p:normalViewPr>
  <p:slideViewPr>
    <p:cSldViewPr snapToGrid="0" snapToObjects="1">
      <p:cViewPr varScale="1">
        <p:scale>
          <a:sx n="73" d="100"/>
          <a:sy n="73" d="100"/>
        </p:scale>
        <p:origin x="931"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C87481-E47B-6641-8220-6659121D156A}" type="datetimeFigureOut">
              <a:rPr lang="en-US" smtClean="0"/>
              <a:pPr/>
              <a:t>12-Mar-19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FD991A-9EB7-F34F-82DF-755DD4E93047}" type="slidenum">
              <a:rPr lang="en-US" smtClean="0"/>
              <a:pPr/>
              <a:t>‹#›</a:t>
            </a:fld>
            <a:endParaRPr lang="en-US"/>
          </a:p>
        </p:txBody>
      </p:sp>
    </p:spTree>
    <p:extLst>
      <p:ext uri="{BB962C8B-B14F-4D97-AF65-F5344CB8AC3E}">
        <p14:creationId xmlns:p14="http://schemas.microsoft.com/office/powerpoint/2010/main" val="22368367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Maintain and expand your network:</a:t>
            </a:r>
          </a:p>
          <a:p>
            <a:pPr lvl="1"/>
            <a:r>
              <a:rPr lang="en-US" sz="1200" b="0" i="0" kern="1200" dirty="0" smtClean="0">
                <a:solidFill>
                  <a:schemeClr val="tx1"/>
                </a:solidFill>
                <a:latin typeface="+mn-lt"/>
                <a:ea typeface="+mn-ea"/>
                <a:cs typeface="+mn-cs"/>
              </a:rPr>
              <a:t>what are the key conferences you attend ?</a:t>
            </a:r>
          </a:p>
          <a:p>
            <a:pPr lvl="1"/>
            <a:r>
              <a:rPr lang="en-US" sz="1200" b="0" i="0" kern="1200" dirty="0" smtClean="0">
                <a:solidFill>
                  <a:schemeClr val="tx1"/>
                </a:solidFill>
                <a:latin typeface="+mn-lt"/>
                <a:ea typeface="+mn-ea"/>
                <a:cs typeface="+mn-cs"/>
              </a:rPr>
              <a:t>the key inter-governmental </a:t>
            </a:r>
            <a:r>
              <a:rPr lang="en-US" sz="1200" b="0" i="0" kern="1200" dirty="0" err="1" smtClean="0">
                <a:solidFill>
                  <a:schemeClr val="tx1"/>
                </a:solidFill>
                <a:latin typeface="+mn-lt"/>
                <a:ea typeface="+mn-ea"/>
                <a:cs typeface="+mn-cs"/>
              </a:rPr>
              <a:t>organisations</a:t>
            </a:r>
            <a:r>
              <a:rPr lang="en-US" sz="1200" b="0" i="0" kern="1200" dirty="0" smtClean="0">
                <a:solidFill>
                  <a:schemeClr val="tx1"/>
                </a:solidFill>
                <a:latin typeface="+mn-lt"/>
                <a:ea typeface="+mn-ea"/>
                <a:cs typeface="+mn-cs"/>
              </a:rPr>
              <a:t> you are members of (CCOP for </a:t>
            </a:r>
            <a:r>
              <a:rPr lang="en-US" sz="1200" b="0" i="0" kern="1200" dirty="0" err="1" smtClean="0">
                <a:solidFill>
                  <a:schemeClr val="tx1"/>
                </a:solidFill>
                <a:latin typeface="+mn-lt"/>
                <a:ea typeface="+mn-ea"/>
                <a:cs typeface="+mn-cs"/>
              </a:rPr>
              <a:t>exemple</a:t>
            </a:r>
            <a:r>
              <a:rPr lang="en-US" sz="1200" b="0" i="0" kern="1200" dirty="0" smtClean="0">
                <a:solidFill>
                  <a:schemeClr val="tx1"/>
                </a:solidFill>
                <a:latin typeface="+mn-lt"/>
                <a:ea typeface="+mn-ea"/>
                <a:cs typeface="+mn-cs"/>
              </a:rPr>
              <a:t>)</a:t>
            </a:r>
          </a:p>
          <a:p>
            <a:pPr lvl="1"/>
            <a:r>
              <a:rPr lang="en-US" sz="1200" b="0" i="0" kern="1200" dirty="0" smtClean="0">
                <a:solidFill>
                  <a:schemeClr val="tx1"/>
                </a:solidFill>
                <a:latin typeface="+mn-lt"/>
                <a:ea typeface="+mn-ea"/>
                <a:cs typeface="+mn-cs"/>
              </a:rPr>
              <a:t>Other network for private sector?</a:t>
            </a:r>
          </a:p>
          <a:p>
            <a:pPr lvl="1"/>
            <a:r>
              <a:rPr lang="en-US" sz="1200" b="0" i="0" kern="1200" dirty="0" smtClean="0">
                <a:solidFill>
                  <a:schemeClr val="tx1"/>
                </a:solidFill>
                <a:latin typeface="+mn-lt"/>
                <a:ea typeface="+mn-ea"/>
                <a:cs typeface="+mn-cs"/>
              </a:rPr>
              <a:t>Other network for universities?</a:t>
            </a:r>
          </a:p>
          <a:p>
            <a:r>
              <a:rPr lang="en-US" sz="1200" b="0" i="0" kern="1200" dirty="0" smtClean="0">
                <a:solidFill>
                  <a:schemeClr val="tx1"/>
                </a:solidFill>
                <a:latin typeface="+mn-lt"/>
                <a:ea typeface="+mn-ea"/>
                <a:cs typeface="+mn-cs"/>
              </a:rPr>
              <a:t> </a:t>
            </a:r>
          </a:p>
          <a:p>
            <a:r>
              <a:rPr lang="en-US" sz="1200" b="0" i="0" kern="1200" dirty="0" smtClean="0">
                <a:solidFill>
                  <a:schemeClr val="tx1"/>
                </a:solidFill>
                <a:latin typeface="+mn-lt"/>
                <a:ea typeface="+mn-ea"/>
                <a:cs typeface="+mn-cs"/>
              </a:rPr>
              <a:t>Watching for call-for-proposals</a:t>
            </a:r>
          </a:p>
          <a:p>
            <a:pPr lvl="1"/>
            <a:r>
              <a:rPr lang="en-US" sz="1200" b="0" i="0" kern="1200" dirty="0" smtClean="0">
                <a:solidFill>
                  <a:schemeClr val="tx1"/>
                </a:solidFill>
                <a:latin typeface="+mn-lt"/>
                <a:ea typeface="+mn-ea"/>
                <a:cs typeface="+mn-cs"/>
              </a:rPr>
              <a:t>What are the main website you look at for tenders? Calls-for-Proposals? (World Bank? ADB? European Union? Other?)</a:t>
            </a:r>
          </a:p>
          <a:p>
            <a:endParaRPr lang="en-US" dirty="0"/>
          </a:p>
        </p:txBody>
      </p:sp>
      <p:sp>
        <p:nvSpPr>
          <p:cNvPr id="4" name="Slide Number Placeholder 3"/>
          <p:cNvSpPr>
            <a:spLocks noGrp="1"/>
          </p:cNvSpPr>
          <p:nvPr>
            <p:ph type="sldNum" sz="quarter" idx="10"/>
          </p:nvPr>
        </p:nvSpPr>
        <p:spPr/>
        <p:txBody>
          <a:bodyPr/>
          <a:lstStyle/>
          <a:p>
            <a:fld id="{C9FD991A-9EB7-F34F-82DF-755DD4E93047}" type="slidenum">
              <a:rPr lang="en-US" smtClean="0"/>
              <a:pPr/>
              <a:t>1</a:t>
            </a:fld>
            <a:endParaRPr lang="en-US"/>
          </a:p>
        </p:txBody>
      </p:sp>
    </p:spTree>
    <p:extLst>
      <p:ext uri="{BB962C8B-B14F-4D97-AF65-F5344CB8AC3E}">
        <p14:creationId xmlns:p14="http://schemas.microsoft.com/office/powerpoint/2010/main" val="4219869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2857500" y="522288"/>
            <a:ext cx="3429000" cy="2571750"/>
          </a:xfrm>
          <a:prstGeom prst="rect">
            <a:avLst/>
          </a:prstGeom>
          <a:solidFill>
            <a:srgbClr val="FFFFFF"/>
          </a:solidFill>
          <a:ln w="9360">
            <a:solidFill>
              <a:srgbClr val="000000"/>
            </a:solidFill>
            <a:miter lim="800000"/>
            <a:headEnd/>
            <a:tailEnd/>
          </a:ln>
        </p:spPr>
        <p:txBody>
          <a:bodyPr wrap="none" anchor="ctr"/>
          <a:lstStyle/>
          <a:p>
            <a:pPr eaLnBrk="1" hangingPunct="1">
              <a:lnSpc>
                <a:spcPts val="4100"/>
              </a:lnSpc>
              <a:buClr>
                <a:srgbClr val="000000"/>
              </a:buClr>
              <a:buSzPct val="100000"/>
              <a:buFont typeface="Times New Roman" panose="02020603050405020304" pitchFamily="18" charset="0"/>
              <a:buNone/>
            </a:pPr>
            <a:endParaRPr lang="en-US" altLang="en-US"/>
          </a:p>
        </p:txBody>
      </p:sp>
      <p:sp>
        <p:nvSpPr>
          <p:cNvPr id="28675" name="Rectangle 2"/>
          <p:cNvSpPr>
            <a:spLocks noGrp="1" noChangeArrowheads="1"/>
          </p:cNvSpPr>
          <p:nvPr>
            <p:ph type="body"/>
          </p:nvPr>
        </p:nvSpPr>
        <p:spPr>
          <a:xfrm>
            <a:off x="914400" y="3257550"/>
            <a:ext cx="7281863" cy="3086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261463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6DCB89-9CA3-43BC-82B8-149F29B9BF57}" type="slidenum">
              <a:rPr lang="en-US" smtClean="0"/>
              <a:t>9</a:t>
            </a:fld>
            <a:endParaRPr lang="en-US"/>
          </a:p>
        </p:txBody>
      </p:sp>
    </p:spTree>
    <p:extLst>
      <p:ext uri="{BB962C8B-B14F-4D97-AF65-F5344CB8AC3E}">
        <p14:creationId xmlns:p14="http://schemas.microsoft.com/office/powerpoint/2010/main" val="867656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6DCB89-9CA3-43BC-82B8-149F29B9BF57}" type="slidenum">
              <a:rPr lang="en-US" smtClean="0"/>
              <a:t>10</a:t>
            </a:fld>
            <a:endParaRPr lang="en-US"/>
          </a:p>
        </p:txBody>
      </p:sp>
    </p:spTree>
    <p:extLst>
      <p:ext uri="{BB962C8B-B14F-4D97-AF65-F5344CB8AC3E}">
        <p14:creationId xmlns:p14="http://schemas.microsoft.com/office/powerpoint/2010/main" val="2094738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2857500" y="522288"/>
            <a:ext cx="3429000" cy="2571750"/>
          </a:xfrm>
          <a:prstGeom prst="rect">
            <a:avLst/>
          </a:prstGeom>
          <a:solidFill>
            <a:srgbClr val="FFFFFF"/>
          </a:solidFill>
          <a:ln w="9360">
            <a:solidFill>
              <a:srgbClr val="000000"/>
            </a:solidFill>
            <a:miter lim="800000"/>
            <a:headEnd/>
            <a:tailEnd/>
          </a:ln>
        </p:spPr>
        <p:txBody>
          <a:bodyPr wrap="none" anchor="ctr"/>
          <a:lstStyle/>
          <a:p>
            <a:pPr eaLnBrk="1" hangingPunct="1">
              <a:lnSpc>
                <a:spcPts val="4100"/>
              </a:lnSpc>
              <a:buClr>
                <a:srgbClr val="000000"/>
              </a:buClr>
              <a:buSzPct val="100000"/>
              <a:buFont typeface="Times New Roman" panose="02020603050405020304" pitchFamily="18" charset="0"/>
              <a:buNone/>
            </a:pPr>
            <a:endParaRPr lang="en-US" altLang="en-US"/>
          </a:p>
        </p:txBody>
      </p:sp>
      <p:sp>
        <p:nvSpPr>
          <p:cNvPr id="28675" name="Rectangle 2"/>
          <p:cNvSpPr>
            <a:spLocks noGrp="1" noChangeArrowheads="1"/>
          </p:cNvSpPr>
          <p:nvPr>
            <p:ph type="body"/>
          </p:nvPr>
        </p:nvSpPr>
        <p:spPr>
          <a:xfrm>
            <a:off x="914400" y="3257550"/>
            <a:ext cx="7281863" cy="3086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smtClean="0">
              <a:latin typeface="Times New Roman" panose="02020603050405020304" pitchFamily="18" charset="0"/>
            </a:endParaRPr>
          </a:p>
        </p:txBody>
      </p:sp>
    </p:spTree>
    <p:extLst>
      <p:ext uri="{BB962C8B-B14F-4D97-AF65-F5344CB8AC3E}">
        <p14:creationId xmlns:p14="http://schemas.microsoft.com/office/powerpoint/2010/main" val="4261463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6DCB89-9CA3-43BC-82B8-149F29B9BF57}" type="slidenum">
              <a:rPr lang="en-US" smtClean="0"/>
              <a:pPr/>
              <a:t>12</a:t>
            </a:fld>
            <a:endParaRPr lang="en-US"/>
          </a:p>
        </p:txBody>
      </p:sp>
    </p:spTree>
    <p:extLst>
      <p:ext uri="{BB962C8B-B14F-4D97-AF65-F5344CB8AC3E}">
        <p14:creationId xmlns:p14="http://schemas.microsoft.com/office/powerpoint/2010/main" val="2285620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9FD991A-9EB7-F34F-82DF-755DD4E93047}" type="slidenum">
              <a:rPr lang="en-US" smtClean="0"/>
              <a:pPr/>
              <a:t>15</a:t>
            </a:fld>
            <a:endParaRPr lang="en-US"/>
          </a:p>
        </p:txBody>
      </p:sp>
    </p:spTree>
    <p:extLst>
      <p:ext uri="{BB962C8B-B14F-4D97-AF65-F5344CB8AC3E}">
        <p14:creationId xmlns:p14="http://schemas.microsoft.com/office/powerpoint/2010/main" val="2054801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6DCB89-9CA3-43BC-82B8-149F29B9BF57}" type="slidenum">
              <a:rPr lang="en-US" smtClean="0"/>
              <a:pPr/>
              <a:t>23</a:t>
            </a:fld>
            <a:endParaRPr lang="en-US"/>
          </a:p>
        </p:txBody>
      </p:sp>
    </p:spTree>
    <p:extLst>
      <p:ext uri="{BB962C8B-B14F-4D97-AF65-F5344CB8AC3E}">
        <p14:creationId xmlns:p14="http://schemas.microsoft.com/office/powerpoint/2010/main" val="2285620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45AC1C-93E5-6A44-9EE5-35D35AE36F8A}" type="datetimeFigureOut">
              <a:rPr lang="en-US" smtClean="0"/>
              <a:pPr/>
              <a:t>12-Mar-19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1EBE5-2BE4-7447-9C04-F862BBEBD849}" type="slidenum">
              <a:rPr lang="en-US" smtClean="0"/>
              <a:pPr/>
              <a:t>‹#›</a:t>
            </a:fld>
            <a:endParaRPr lang="en-US"/>
          </a:p>
        </p:txBody>
      </p:sp>
    </p:spTree>
    <p:extLst>
      <p:ext uri="{BB962C8B-B14F-4D97-AF65-F5344CB8AC3E}">
        <p14:creationId xmlns:p14="http://schemas.microsoft.com/office/powerpoint/2010/main" val="545849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5AC1C-93E5-6A44-9EE5-35D35AE36F8A}" type="datetimeFigureOut">
              <a:rPr lang="en-US" smtClean="0"/>
              <a:pPr/>
              <a:t>12-Mar-19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1EBE5-2BE4-7447-9C04-F862BBEBD849}" type="slidenum">
              <a:rPr lang="en-US" smtClean="0"/>
              <a:pPr/>
              <a:t>‹#›</a:t>
            </a:fld>
            <a:endParaRPr lang="en-US"/>
          </a:p>
        </p:txBody>
      </p:sp>
    </p:spTree>
    <p:extLst>
      <p:ext uri="{BB962C8B-B14F-4D97-AF65-F5344CB8AC3E}">
        <p14:creationId xmlns:p14="http://schemas.microsoft.com/office/powerpoint/2010/main" val="3351220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5AC1C-93E5-6A44-9EE5-35D35AE36F8A}" type="datetimeFigureOut">
              <a:rPr lang="en-US" smtClean="0"/>
              <a:pPr/>
              <a:t>12-Mar-19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1EBE5-2BE4-7447-9C04-F862BBEBD849}" type="slidenum">
              <a:rPr lang="en-US" smtClean="0"/>
              <a:pPr/>
              <a:t>‹#›</a:t>
            </a:fld>
            <a:endParaRPr lang="en-US"/>
          </a:p>
        </p:txBody>
      </p:sp>
    </p:spTree>
    <p:extLst>
      <p:ext uri="{BB962C8B-B14F-4D97-AF65-F5344CB8AC3E}">
        <p14:creationId xmlns:p14="http://schemas.microsoft.com/office/powerpoint/2010/main" val="1657179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1" y="134939"/>
            <a:ext cx="10936817" cy="1400175"/>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p:txBody>
          <a:bodyPr/>
          <a:lstStyle>
            <a:lvl1pPr>
              <a:defRPr/>
            </a:lvl1pPr>
          </a:lstStyle>
          <a:p>
            <a:pPr>
              <a:defRPr/>
            </a:pPr>
            <a:endParaRPr lang="en-GB"/>
          </a:p>
        </p:txBody>
      </p:sp>
      <p:sp>
        <p:nvSpPr>
          <p:cNvPr id="4" name="Rectangle 4"/>
          <p:cNvSpPr>
            <a:spLocks noGrp="1" noChangeArrowheads="1"/>
          </p:cNvSpPr>
          <p:nvPr>
            <p:ph type="ftr" idx="11"/>
          </p:nvPr>
        </p:nvSpPr>
        <p:spPr/>
        <p:txBody>
          <a:bodyPr/>
          <a:lstStyle>
            <a:lvl1pPr>
              <a:defRPr/>
            </a:lvl1pPr>
          </a:lstStyle>
          <a:p>
            <a:pPr>
              <a:defRPr/>
            </a:pPr>
            <a:r>
              <a:rPr lang="en-GB"/>
              <a:t>CS 351/ IT 351</a:t>
            </a:r>
          </a:p>
        </p:txBody>
      </p:sp>
      <p:sp>
        <p:nvSpPr>
          <p:cNvPr id="5" name="Rectangle 5"/>
          <p:cNvSpPr>
            <a:spLocks noGrp="1" noChangeArrowheads="1"/>
          </p:cNvSpPr>
          <p:nvPr>
            <p:ph type="sldNum" idx="12"/>
          </p:nvPr>
        </p:nvSpPr>
        <p:spPr/>
        <p:txBody>
          <a:bodyPr/>
          <a:lstStyle>
            <a:lvl1pPr>
              <a:defRPr/>
            </a:lvl1pPr>
          </a:lstStyle>
          <a:p>
            <a:pPr>
              <a:defRPr/>
            </a:pPr>
            <a:fld id="{8A652FC0-8E54-48E6-8F6B-DBA6477D23BE}" type="slidenum">
              <a:rPr lang="en-GB" altLang="en-US"/>
              <a:pPr>
                <a:defRPr/>
              </a:pPr>
              <a:t>‹#›</a:t>
            </a:fld>
            <a:endParaRPr lang="en-GB" altLang="en-US"/>
          </a:p>
        </p:txBody>
      </p:sp>
    </p:spTree>
    <p:extLst>
      <p:ext uri="{BB962C8B-B14F-4D97-AF65-F5344CB8AC3E}">
        <p14:creationId xmlns:p14="http://schemas.microsoft.com/office/powerpoint/2010/main" val="492717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5AC1C-93E5-6A44-9EE5-35D35AE36F8A}" type="datetimeFigureOut">
              <a:rPr lang="en-US" smtClean="0"/>
              <a:pPr/>
              <a:t>12-Mar-19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1EBE5-2BE4-7447-9C04-F862BBEBD849}" type="slidenum">
              <a:rPr lang="en-US" smtClean="0"/>
              <a:pPr/>
              <a:t>‹#›</a:t>
            </a:fld>
            <a:endParaRPr lang="en-US"/>
          </a:p>
        </p:txBody>
      </p:sp>
    </p:spTree>
    <p:extLst>
      <p:ext uri="{BB962C8B-B14F-4D97-AF65-F5344CB8AC3E}">
        <p14:creationId xmlns:p14="http://schemas.microsoft.com/office/powerpoint/2010/main" val="114766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45AC1C-93E5-6A44-9EE5-35D35AE36F8A}" type="datetimeFigureOut">
              <a:rPr lang="en-US" smtClean="0"/>
              <a:pPr/>
              <a:t>12-Mar-19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1EBE5-2BE4-7447-9C04-F862BBEBD849}" type="slidenum">
              <a:rPr lang="en-US" smtClean="0"/>
              <a:pPr/>
              <a:t>‹#›</a:t>
            </a:fld>
            <a:endParaRPr lang="en-US"/>
          </a:p>
        </p:txBody>
      </p:sp>
    </p:spTree>
    <p:extLst>
      <p:ext uri="{BB962C8B-B14F-4D97-AF65-F5344CB8AC3E}">
        <p14:creationId xmlns:p14="http://schemas.microsoft.com/office/powerpoint/2010/main" val="892749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45AC1C-93E5-6A44-9EE5-35D35AE36F8A}" type="datetimeFigureOut">
              <a:rPr lang="en-US" smtClean="0"/>
              <a:pPr/>
              <a:t>12-Mar-19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1EBE5-2BE4-7447-9C04-F862BBEBD849}" type="slidenum">
              <a:rPr lang="en-US" smtClean="0"/>
              <a:pPr/>
              <a:t>‹#›</a:t>
            </a:fld>
            <a:endParaRPr lang="en-US"/>
          </a:p>
        </p:txBody>
      </p:sp>
    </p:spTree>
    <p:extLst>
      <p:ext uri="{BB962C8B-B14F-4D97-AF65-F5344CB8AC3E}">
        <p14:creationId xmlns:p14="http://schemas.microsoft.com/office/powerpoint/2010/main" val="3951897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45AC1C-93E5-6A44-9EE5-35D35AE36F8A}" type="datetimeFigureOut">
              <a:rPr lang="en-US" smtClean="0"/>
              <a:pPr/>
              <a:t>12-Mar-19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31EBE5-2BE4-7447-9C04-F862BBEBD849}" type="slidenum">
              <a:rPr lang="en-US" smtClean="0"/>
              <a:pPr/>
              <a:t>‹#›</a:t>
            </a:fld>
            <a:endParaRPr lang="en-US"/>
          </a:p>
        </p:txBody>
      </p:sp>
    </p:spTree>
    <p:extLst>
      <p:ext uri="{BB962C8B-B14F-4D97-AF65-F5344CB8AC3E}">
        <p14:creationId xmlns:p14="http://schemas.microsoft.com/office/powerpoint/2010/main" val="19901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45AC1C-93E5-6A44-9EE5-35D35AE36F8A}" type="datetimeFigureOut">
              <a:rPr lang="en-US" smtClean="0"/>
              <a:pPr/>
              <a:t>12-Mar-19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31EBE5-2BE4-7447-9C04-F862BBEBD849}" type="slidenum">
              <a:rPr lang="en-US" smtClean="0"/>
              <a:pPr/>
              <a:t>‹#›</a:t>
            </a:fld>
            <a:endParaRPr lang="en-US"/>
          </a:p>
        </p:txBody>
      </p:sp>
    </p:spTree>
    <p:extLst>
      <p:ext uri="{BB962C8B-B14F-4D97-AF65-F5344CB8AC3E}">
        <p14:creationId xmlns:p14="http://schemas.microsoft.com/office/powerpoint/2010/main" val="163629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5AC1C-93E5-6A44-9EE5-35D35AE36F8A}" type="datetimeFigureOut">
              <a:rPr lang="en-US" smtClean="0"/>
              <a:pPr/>
              <a:t>12-Mar-19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31EBE5-2BE4-7447-9C04-F862BBEBD849}" type="slidenum">
              <a:rPr lang="en-US" smtClean="0"/>
              <a:pPr/>
              <a:t>‹#›</a:t>
            </a:fld>
            <a:endParaRPr lang="en-US"/>
          </a:p>
        </p:txBody>
      </p:sp>
    </p:spTree>
    <p:extLst>
      <p:ext uri="{BB962C8B-B14F-4D97-AF65-F5344CB8AC3E}">
        <p14:creationId xmlns:p14="http://schemas.microsoft.com/office/powerpoint/2010/main" val="291861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5AC1C-93E5-6A44-9EE5-35D35AE36F8A}" type="datetimeFigureOut">
              <a:rPr lang="en-US" smtClean="0"/>
              <a:pPr/>
              <a:t>12-Mar-19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1EBE5-2BE4-7447-9C04-F862BBEBD849}" type="slidenum">
              <a:rPr lang="en-US" smtClean="0"/>
              <a:pPr/>
              <a:t>‹#›</a:t>
            </a:fld>
            <a:endParaRPr lang="en-US"/>
          </a:p>
        </p:txBody>
      </p:sp>
    </p:spTree>
    <p:extLst>
      <p:ext uri="{BB962C8B-B14F-4D97-AF65-F5344CB8AC3E}">
        <p14:creationId xmlns:p14="http://schemas.microsoft.com/office/powerpoint/2010/main" val="4224535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5AC1C-93E5-6A44-9EE5-35D35AE36F8A}" type="datetimeFigureOut">
              <a:rPr lang="en-US" smtClean="0"/>
              <a:pPr/>
              <a:t>12-Mar-19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1EBE5-2BE4-7447-9C04-F862BBEBD849}" type="slidenum">
              <a:rPr lang="en-US" smtClean="0"/>
              <a:pPr/>
              <a:t>‹#›</a:t>
            </a:fld>
            <a:endParaRPr lang="en-US"/>
          </a:p>
        </p:txBody>
      </p:sp>
    </p:spTree>
    <p:extLst>
      <p:ext uri="{BB962C8B-B14F-4D97-AF65-F5344CB8AC3E}">
        <p14:creationId xmlns:p14="http://schemas.microsoft.com/office/powerpoint/2010/main" val="3879429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5AC1C-93E5-6A44-9EE5-35D35AE36F8A}" type="datetimeFigureOut">
              <a:rPr lang="en-US" smtClean="0"/>
              <a:pPr/>
              <a:t>12-Mar-19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1EBE5-2BE4-7447-9C04-F862BBEBD849}" type="slidenum">
              <a:rPr lang="en-US" smtClean="0"/>
              <a:pPr/>
              <a:t>‹#›</a:t>
            </a:fld>
            <a:endParaRPr lang="en-US"/>
          </a:p>
        </p:txBody>
      </p:sp>
    </p:spTree>
    <p:extLst>
      <p:ext uri="{BB962C8B-B14F-4D97-AF65-F5344CB8AC3E}">
        <p14:creationId xmlns:p14="http://schemas.microsoft.com/office/powerpoint/2010/main" val="1815408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3360" y="2534176"/>
            <a:ext cx="11505063" cy="1470025"/>
          </a:xfrm>
        </p:spPr>
        <p:txBody>
          <a:bodyPr>
            <a:normAutofit/>
          </a:bodyPr>
          <a:lstStyle/>
          <a:p>
            <a:r>
              <a:rPr lang="en-US" b="1" dirty="0" smtClean="0"/>
              <a:t>Remote sensing and GIS </a:t>
            </a:r>
            <a:r>
              <a:rPr lang="en-US" b="1" dirty="0"/>
              <a:t>Education in </a:t>
            </a:r>
            <a:r>
              <a:rPr lang="en-US" b="1" dirty="0" smtClean="0"/>
              <a:t>Vietnam </a:t>
            </a:r>
            <a:r>
              <a:rPr lang="en-US" b="1" dirty="0"/>
              <a:t>Challenges and Opportunities</a:t>
            </a:r>
          </a:p>
        </p:txBody>
      </p:sp>
      <p:sp>
        <p:nvSpPr>
          <p:cNvPr id="3" name="Subtitle 2"/>
          <p:cNvSpPr>
            <a:spLocks noGrp="1"/>
          </p:cNvSpPr>
          <p:nvPr>
            <p:ph type="subTitle" idx="1"/>
          </p:nvPr>
        </p:nvSpPr>
        <p:spPr>
          <a:xfrm>
            <a:off x="1436186" y="4294414"/>
            <a:ext cx="9469724" cy="2305169"/>
          </a:xfrm>
        </p:spPr>
        <p:txBody>
          <a:bodyPr>
            <a:normAutofit fontScale="85000" lnSpcReduction="20000"/>
          </a:bodyPr>
          <a:lstStyle/>
          <a:p>
            <a:r>
              <a:rPr lang="en-US" sz="2800" dirty="0" smtClean="0">
                <a:solidFill>
                  <a:srgbClr val="000000"/>
                </a:solidFill>
              </a:rPr>
              <a:t>Nguyen Quoc Dinh</a:t>
            </a:r>
          </a:p>
          <a:p>
            <a:r>
              <a:rPr lang="en-US" sz="2800" dirty="0" smtClean="0">
                <a:solidFill>
                  <a:srgbClr val="000000"/>
                </a:solidFill>
              </a:rPr>
              <a:t>Vietnam Institute for Geosciences and Mineral Resources</a:t>
            </a:r>
          </a:p>
          <a:p>
            <a:r>
              <a:rPr lang="en-US" sz="2800" dirty="0" smtClean="0">
                <a:solidFill>
                  <a:srgbClr val="000000"/>
                </a:solidFill>
              </a:rPr>
              <a:t>Nguyen Quoc Phi</a:t>
            </a:r>
          </a:p>
          <a:p>
            <a:r>
              <a:rPr lang="en-US" sz="2800" dirty="0" smtClean="0">
                <a:solidFill>
                  <a:srgbClr val="000000"/>
                </a:solidFill>
              </a:rPr>
              <a:t>Hanoi University of Mining and Geology</a:t>
            </a:r>
          </a:p>
          <a:p>
            <a:r>
              <a:rPr lang="en-US" sz="2800" dirty="0" err="1" smtClean="0">
                <a:solidFill>
                  <a:srgbClr val="000000"/>
                </a:solidFill>
              </a:rPr>
              <a:t>Quang-Thanh</a:t>
            </a:r>
            <a:r>
              <a:rPr lang="en-US" sz="2800" dirty="0" smtClean="0">
                <a:solidFill>
                  <a:srgbClr val="000000"/>
                </a:solidFill>
              </a:rPr>
              <a:t> Bui, Pham Van Cu</a:t>
            </a:r>
          </a:p>
          <a:p>
            <a:r>
              <a:rPr lang="en-US" sz="2800" dirty="0" smtClean="0">
                <a:solidFill>
                  <a:srgbClr val="000000"/>
                </a:solidFill>
              </a:rPr>
              <a:t>VNU University of Science</a:t>
            </a:r>
          </a:p>
          <a:p>
            <a:endParaRPr lang="en-US" sz="2800" dirty="0">
              <a:solidFill>
                <a:srgbClr val="000000"/>
              </a:solidFill>
            </a:endParaRPr>
          </a:p>
        </p:txBody>
      </p:sp>
      <p:sp>
        <p:nvSpPr>
          <p:cNvPr id="4" name="Rectangle 3"/>
          <p:cNvSpPr/>
          <p:nvPr/>
        </p:nvSpPr>
        <p:spPr>
          <a:xfrm>
            <a:off x="1022635" y="27899"/>
            <a:ext cx="10463284" cy="1538883"/>
          </a:xfrm>
          <a:prstGeom prst="rect">
            <a:avLst/>
          </a:prstGeom>
        </p:spPr>
        <p:txBody>
          <a:bodyPr wrap="square">
            <a:spAutoFit/>
          </a:bodyPr>
          <a:lstStyle/>
          <a:p>
            <a:pPr algn="ctr">
              <a:spcBef>
                <a:spcPts val="600"/>
              </a:spcBef>
              <a:spcAft>
                <a:spcPts val="0"/>
              </a:spcAft>
            </a:pPr>
            <a:r>
              <a:rPr lang="en-US" sz="28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Fostering partnerships with universities involved </a:t>
            </a:r>
          </a:p>
          <a:p>
            <a:pPr algn="ctr">
              <a:spcBef>
                <a:spcPts val="600"/>
              </a:spcBef>
              <a:spcAft>
                <a:spcPts val="0"/>
              </a:spcAft>
            </a:pPr>
            <a:r>
              <a:rPr lang="en-US" sz="28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in Geospatial Sciences &amp; Research</a:t>
            </a:r>
          </a:p>
          <a:p>
            <a:pPr algn="ctr">
              <a:spcBef>
                <a:spcPts val="600"/>
              </a:spcBef>
              <a:spcAft>
                <a:spcPts val="0"/>
              </a:spcAft>
            </a:pPr>
            <a:r>
              <a:rPr lang="en-US" sz="28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12-13 March 2019, Rose Garden Hotel, Yangon</a:t>
            </a:r>
          </a:p>
        </p:txBody>
      </p:sp>
    </p:spTree>
    <p:extLst>
      <p:ext uri="{BB962C8B-B14F-4D97-AF65-F5344CB8AC3E}">
        <p14:creationId xmlns:p14="http://schemas.microsoft.com/office/powerpoint/2010/main" val="2249611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57114559"/>
              </p:ext>
            </p:extLst>
          </p:nvPr>
        </p:nvGraphicFramePr>
        <p:xfrm>
          <a:off x="542519" y="1124604"/>
          <a:ext cx="11106962" cy="4832821"/>
        </p:xfrm>
        <a:graphic>
          <a:graphicData uri="http://schemas.openxmlformats.org/drawingml/2006/table">
            <a:tbl>
              <a:tblPr firstRow="1" bandRow="1">
                <a:tableStyleId>{5C22544A-7EE6-4342-B048-85BDC9FD1C3A}</a:tableStyleId>
              </a:tblPr>
              <a:tblGrid>
                <a:gridCol w="2221392"/>
                <a:gridCol w="2535709"/>
                <a:gridCol w="1907077"/>
                <a:gridCol w="2221392"/>
                <a:gridCol w="2221392"/>
              </a:tblGrid>
              <a:tr h="1024761">
                <a:tc>
                  <a:txBody>
                    <a:bodyPr/>
                    <a:lstStyle/>
                    <a:p>
                      <a:pPr algn="ctr"/>
                      <a:r>
                        <a:rPr lang="en-US" sz="2000" dirty="0" smtClean="0"/>
                        <a:t>Department</a:t>
                      </a:r>
                      <a:r>
                        <a:rPr lang="en-US" sz="2000" baseline="0" dirty="0" smtClean="0"/>
                        <a:t> / Inter-Department Faculty / Inter-Faculty</a:t>
                      </a:r>
                      <a:endParaRPr lang="en-US" sz="2000" dirty="0"/>
                    </a:p>
                  </a:txBody>
                  <a:tcPr marL="68580" marR="68580" marT="34290" marB="34290"/>
                </a:tc>
                <a:tc>
                  <a:txBody>
                    <a:bodyPr/>
                    <a:lstStyle/>
                    <a:p>
                      <a:pPr algn="ctr"/>
                      <a:r>
                        <a:rPr lang="en-US" sz="2000" dirty="0" smtClean="0"/>
                        <a:t>Course</a:t>
                      </a:r>
                      <a:r>
                        <a:rPr lang="en-US" sz="2000" baseline="0" dirty="0" smtClean="0"/>
                        <a:t> Title</a:t>
                      </a:r>
                      <a:endParaRPr lang="en-US" sz="2000" dirty="0"/>
                    </a:p>
                  </a:txBody>
                  <a:tcPr marL="68580" marR="68580" marT="34290" marB="34290"/>
                </a:tc>
                <a:tc>
                  <a:txBody>
                    <a:bodyPr/>
                    <a:lstStyle/>
                    <a:p>
                      <a:pPr algn="ctr"/>
                      <a:r>
                        <a:rPr lang="en-US" sz="2000" dirty="0" smtClean="0"/>
                        <a:t>Number</a:t>
                      </a:r>
                      <a:r>
                        <a:rPr lang="en-US" sz="2000" baseline="0" dirty="0" smtClean="0"/>
                        <a:t> </a:t>
                      </a:r>
                      <a:r>
                        <a:rPr lang="en-US" sz="2000" dirty="0" smtClean="0"/>
                        <a:t> of qualified internal staff for delivery</a:t>
                      </a:r>
                      <a:endParaRPr lang="en-US" sz="2000" dirty="0"/>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Number</a:t>
                      </a:r>
                      <a:r>
                        <a:rPr lang="en-US" sz="2000" baseline="0" dirty="0" smtClean="0"/>
                        <a:t> </a:t>
                      </a:r>
                      <a:r>
                        <a:rPr lang="en-US" sz="2000" dirty="0" smtClean="0"/>
                        <a:t> of external staff involved (if</a:t>
                      </a:r>
                      <a:r>
                        <a:rPr lang="en-US" sz="2000" baseline="0" dirty="0" smtClean="0"/>
                        <a:t> any)</a:t>
                      </a:r>
                      <a:endParaRPr lang="en-US" sz="2000" dirty="0" smtClean="0"/>
                    </a:p>
                    <a:p>
                      <a:pPr algn="ctr"/>
                      <a:endParaRPr lang="en-US" sz="2000" dirty="0"/>
                    </a:p>
                  </a:txBody>
                  <a:tcPr marL="68580" marR="68580" marT="34290" marB="34290"/>
                </a:tc>
                <a:tc>
                  <a:txBody>
                    <a:bodyPr/>
                    <a:lstStyle/>
                    <a:p>
                      <a:pPr algn="ctr"/>
                      <a:r>
                        <a:rPr lang="en-US" sz="2000" dirty="0" smtClean="0"/>
                        <a:t>Enrollment</a:t>
                      </a:r>
                      <a:endParaRPr lang="en-US" sz="2000" dirty="0"/>
                    </a:p>
                  </a:txBody>
                  <a:tcPr marL="68580" marR="68580" marT="34290" marB="34290"/>
                </a:tc>
              </a:tr>
              <a:tr h="982296">
                <a:tc>
                  <a:txBody>
                    <a:bodyPr/>
                    <a:lstStyle/>
                    <a:p>
                      <a:r>
                        <a:rPr lang="en-US" sz="2000" dirty="0" smtClean="0"/>
                        <a:t>Faculty of Geodesy, Faculty of Environment</a:t>
                      </a:r>
                      <a:endParaRPr lang="en-US" sz="2000" dirty="0"/>
                    </a:p>
                  </a:txBody>
                  <a:tcPr marL="68580" marR="68580" marT="34290" marB="34290"/>
                </a:tc>
                <a:tc>
                  <a:txBody>
                    <a:bodyPr/>
                    <a:lstStyle/>
                    <a:p>
                      <a:r>
                        <a:rPr lang="en-US" sz="2000" kern="1200" dirty="0" smtClean="0">
                          <a:effectLst/>
                        </a:rPr>
                        <a:t>Spatial statistics</a:t>
                      </a:r>
                      <a:endParaRPr lang="en-US" sz="2000" dirty="0"/>
                    </a:p>
                  </a:txBody>
                  <a:tcPr marL="68580" marR="68580" marT="34290" marB="34290"/>
                </a:tc>
                <a:tc>
                  <a:txBody>
                    <a:bodyPr/>
                    <a:lstStyle/>
                    <a:p>
                      <a:pPr algn="ctr"/>
                      <a:r>
                        <a:rPr lang="en-US" sz="2000" dirty="0" smtClean="0"/>
                        <a:t>5</a:t>
                      </a:r>
                      <a:endParaRPr lang="en-US" sz="2000" dirty="0"/>
                    </a:p>
                  </a:txBody>
                  <a:tcPr marL="68580" marR="68580" marT="34290" marB="34290"/>
                </a:tc>
                <a:tc>
                  <a:txBody>
                    <a:bodyPr/>
                    <a:lstStyle/>
                    <a:p>
                      <a:pPr algn="ctr"/>
                      <a:r>
                        <a:rPr lang="en-US" sz="2000" dirty="0" smtClean="0"/>
                        <a:t>4</a:t>
                      </a:r>
                      <a:endParaRPr lang="en-US" sz="2000" dirty="0"/>
                    </a:p>
                  </a:txBody>
                  <a:tcPr marL="68580" marR="68580" marT="34290" marB="34290"/>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Appox</a:t>
                      </a:r>
                      <a:r>
                        <a:rPr lang="en-US" sz="2400" dirty="0" smtClean="0"/>
                        <a:t> 100 students each year</a:t>
                      </a:r>
                    </a:p>
                    <a:p>
                      <a:endParaRPr lang="en-US" sz="2400" dirty="0"/>
                    </a:p>
                  </a:txBody>
                  <a:tcPr marL="68580" marR="68580" marT="34290" marB="34290"/>
                </a:tc>
              </a:tr>
              <a:tr h="646547">
                <a:tc>
                  <a:txBody>
                    <a:bodyPr/>
                    <a:lstStyle/>
                    <a:p>
                      <a:endParaRPr lang="en-US" sz="2000" dirty="0"/>
                    </a:p>
                  </a:txBody>
                  <a:tcPr marL="68580" marR="68580" marT="34290" marB="34290"/>
                </a:tc>
                <a:tc>
                  <a:txBody>
                    <a:bodyPr/>
                    <a:lstStyle/>
                    <a:p>
                      <a:r>
                        <a:rPr lang="en-US" sz="2000" kern="1200" dirty="0" smtClean="0">
                          <a:effectLst/>
                        </a:rPr>
                        <a:t>Spatial data mining</a:t>
                      </a:r>
                      <a:endParaRPr lang="en-US" sz="2000" dirty="0"/>
                    </a:p>
                  </a:txBody>
                  <a:tcPr marL="68580" marR="68580" marT="34290" marB="34290"/>
                </a:tc>
                <a:tc>
                  <a:txBody>
                    <a:bodyPr/>
                    <a:lstStyle/>
                    <a:p>
                      <a:pPr algn="ctr"/>
                      <a:r>
                        <a:rPr lang="en-US" sz="2000" dirty="0" smtClean="0"/>
                        <a:t>5</a:t>
                      </a:r>
                      <a:endParaRPr lang="en-US" sz="2000" dirty="0"/>
                    </a:p>
                  </a:txBody>
                  <a:tcPr marL="68580" marR="68580" marT="34290" marB="34290"/>
                </a:tc>
                <a:tc>
                  <a:txBody>
                    <a:bodyPr/>
                    <a:lstStyle/>
                    <a:p>
                      <a:pPr algn="ctr"/>
                      <a:r>
                        <a:rPr lang="en-US" sz="2000" dirty="0" smtClean="0"/>
                        <a:t>2</a:t>
                      </a:r>
                      <a:endParaRPr lang="en-US" sz="2000" dirty="0"/>
                    </a:p>
                  </a:txBody>
                  <a:tcPr marL="68580" marR="68580" marT="34290" marB="34290"/>
                </a:tc>
                <a:tc vMerge="1">
                  <a:txBody>
                    <a:bodyPr/>
                    <a:lstStyle/>
                    <a:p>
                      <a:endParaRPr lang="en-US"/>
                    </a:p>
                  </a:txBody>
                  <a:tcPr/>
                </a:tc>
              </a:tr>
              <a:tr h="559154">
                <a:tc>
                  <a:txBody>
                    <a:bodyPr/>
                    <a:lstStyle/>
                    <a:p>
                      <a:endParaRPr lang="en-US" sz="2000"/>
                    </a:p>
                  </a:txBody>
                  <a:tcPr marL="68580" marR="68580" marT="34290" marB="34290"/>
                </a:tc>
                <a:tc>
                  <a:txBody>
                    <a:bodyPr/>
                    <a:lstStyle/>
                    <a:p>
                      <a:r>
                        <a:rPr lang="en-US" sz="2000" kern="1200" dirty="0" err="1" smtClean="0">
                          <a:effectLst/>
                        </a:rPr>
                        <a:t>Hyperspectral</a:t>
                      </a:r>
                      <a:r>
                        <a:rPr lang="en-US" sz="2000" kern="1200" dirty="0" smtClean="0">
                          <a:effectLst/>
                        </a:rPr>
                        <a:t> and Laser Remote sensing</a:t>
                      </a:r>
                      <a:endParaRPr lang="en-US" sz="2000" dirty="0"/>
                    </a:p>
                  </a:txBody>
                  <a:tcPr marL="68580" marR="68580" marT="34290" marB="34290"/>
                </a:tc>
                <a:tc>
                  <a:txBody>
                    <a:bodyPr/>
                    <a:lstStyle/>
                    <a:p>
                      <a:pPr algn="ctr"/>
                      <a:r>
                        <a:rPr lang="en-US" sz="2000" dirty="0" smtClean="0"/>
                        <a:t>3</a:t>
                      </a:r>
                      <a:endParaRPr lang="en-US" sz="2000" dirty="0"/>
                    </a:p>
                  </a:txBody>
                  <a:tcPr marL="68580" marR="68580" marT="34290" marB="34290"/>
                </a:tc>
                <a:tc>
                  <a:txBody>
                    <a:bodyPr/>
                    <a:lstStyle/>
                    <a:p>
                      <a:pPr algn="ctr"/>
                      <a:r>
                        <a:rPr lang="en-US" sz="2000" dirty="0" smtClean="0"/>
                        <a:t>2</a:t>
                      </a:r>
                      <a:endParaRPr lang="en-US" sz="2000" dirty="0"/>
                    </a:p>
                  </a:txBody>
                  <a:tcPr marL="68580" marR="68580" marT="34290" marB="34290"/>
                </a:tc>
                <a:tc vMerge="1">
                  <a:txBody>
                    <a:bodyPr/>
                    <a:lstStyle/>
                    <a:p>
                      <a:endParaRPr lang="en-US"/>
                    </a:p>
                  </a:txBody>
                  <a:tcPr/>
                </a:tc>
              </a:tr>
              <a:tr h="559154">
                <a:tc>
                  <a:txBody>
                    <a:bodyPr/>
                    <a:lstStyle/>
                    <a:p>
                      <a:endParaRPr lang="en-US" sz="2000"/>
                    </a:p>
                  </a:txBody>
                  <a:tcPr marL="68580" marR="68580" marT="34290" marB="34290"/>
                </a:tc>
                <a:tc>
                  <a:txBody>
                    <a:bodyPr/>
                    <a:lstStyle/>
                    <a:p>
                      <a:r>
                        <a:rPr lang="nb-NO" sz="2000" kern="1200" dirty="0" smtClean="0">
                          <a:effectLst/>
                        </a:rPr>
                        <a:t>Internet GIS and Mobile Mapping</a:t>
                      </a:r>
                      <a:endParaRPr lang="en-US" sz="2000" dirty="0"/>
                    </a:p>
                  </a:txBody>
                  <a:tcPr marL="68580" marR="68580" marT="34290" marB="34290"/>
                </a:tc>
                <a:tc>
                  <a:txBody>
                    <a:bodyPr/>
                    <a:lstStyle/>
                    <a:p>
                      <a:pPr algn="ctr"/>
                      <a:r>
                        <a:rPr lang="en-US" sz="2000" dirty="0" smtClean="0"/>
                        <a:t>5</a:t>
                      </a:r>
                      <a:endParaRPr lang="en-US" sz="2000" dirty="0"/>
                    </a:p>
                  </a:txBody>
                  <a:tcPr marL="68580" marR="68580" marT="34290" marB="34290"/>
                </a:tc>
                <a:tc>
                  <a:txBody>
                    <a:bodyPr/>
                    <a:lstStyle/>
                    <a:p>
                      <a:pPr algn="ctr"/>
                      <a:r>
                        <a:rPr lang="en-US" sz="2000" dirty="0" smtClean="0"/>
                        <a:t>4</a:t>
                      </a:r>
                      <a:endParaRPr lang="en-US" sz="2000" dirty="0"/>
                    </a:p>
                  </a:txBody>
                  <a:tcPr marL="68580" marR="68580" marT="34290" marB="34290"/>
                </a:tc>
                <a:tc vMerge="1">
                  <a:txBody>
                    <a:bodyPr/>
                    <a:lstStyle/>
                    <a:p>
                      <a:endParaRPr lang="en-US" dirty="0"/>
                    </a:p>
                  </a:txBody>
                  <a:tcPr/>
                </a:tc>
              </a:tr>
              <a:tr h="559154">
                <a:tc>
                  <a:txBody>
                    <a:bodyPr/>
                    <a:lstStyle/>
                    <a:p>
                      <a:endParaRPr lang="en-US" sz="2000"/>
                    </a:p>
                  </a:txBody>
                  <a:tcPr marL="68580" marR="68580" marT="34290" marB="34290"/>
                </a:tc>
                <a:tc>
                  <a:txBody>
                    <a:bodyPr/>
                    <a:lstStyle/>
                    <a:p>
                      <a:r>
                        <a:rPr lang="en-US" sz="2000" dirty="0" smtClean="0"/>
                        <a:t>GPS</a:t>
                      </a:r>
                      <a:endParaRPr lang="en-US" sz="2000" dirty="0"/>
                    </a:p>
                  </a:txBody>
                  <a:tcPr marL="68580" marR="68580" marT="34290" marB="34290"/>
                </a:tc>
                <a:tc>
                  <a:txBody>
                    <a:bodyPr/>
                    <a:lstStyle/>
                    <a:p>
                      <a:pPr algn="ctr"/>
                      <a:r>
                        <a:rPr lang="en-US" sz="2000" dirty="0" smtClean="0"/>
                        <a:t>5</a:t>
                      </a:r>
                      <a:endParaRPr lang="en-US" sz="2000" dirty="0"/>
                    </a:p>
                  </a:txBody>
                  <a:tcPr marL="68580" marR="68580" marT="34290" marB="34290"/>
                </a:tc>
                <a:tc>
                  <a:txBody>
                    <a:bodyPr/>
                    <a:lstStyle/>
                    <a:p>
                      <a:pPr algn="ctr"/>
                      <a:r>
                        <a:rPr lang="en-US" sz="2000" dirty="0" smtClean="0"/>
                        <a:t>4</a:t>
                      </a:r>
                      <a:endParaRPr lang="en-US" sz="2000" dirty="0"/>
                    </a:p>
                  </a:txBody>
                  <a:tcPr marL="68580" marR="68580" marT="34290" marB="34290"/>
                </a:tc>
                <a:tc vMerge="1">
                  <a:txBody>
                    <a:bodyPr/>
                    <a:lstStyle/>
                    <a:p>
                      <a:endParaRPr lang="en-US" dirty="0"/>
                    </a:p>
                  </a:txBody>
                  <a:tcPr/>
                </a:tc>
              </a:tr>
            </a:tbl>
          </a:graphicData>
        </a:graphic>
      </p:graphicFrame>
      <p:sp>
        <p:nvSpPr>
          <p:cNvPr id="6" name="TextBox 5"/>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and GIS education in Vietnam</a:t>
            </a:r>
            <a:endParaRPr lang="en-US" sz="3200" b="1" dirty="0">
              <a:solidFill>
                <a:schemeClr val="bg1"/>
              </a:solidFill>
            </a:endParaRPr>
          </a:p>
        </p:txBody>
      </p:sp>
      <p:sp>
        <p:nvSpPr>
          <p:cNvPr id="2" name="Oval 1"/>
          <p:cNvSpPr/>
          <p:nvPr/>
        </p:nvSpPr>
        <p:spPr>
          <a:xfrm>
            <a:off x="5507421" y="6082451"/>
            <a:ext cx="1524000" cy="604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i="1" dirty="0" smtClean="0">
                <a:solidFill>
                  <a:srgbClr val="FF0000"/>
                </a:solidFill>
              </a:rPr>
              <a:t>45</a:t>
            </a:r>
            <a:endParaRPr lang="en-US" sz="3000" b="1" i="1" dirty="0">
              <a:solidFill>
                <a:srgbClr val="FF0000"/>
              </a:solidFill>
            </a:endParaRPr>
          </a:p>
        </p:txBody>
      </p:sp>
      <p:sp>
        <p:nvSpPr>
          <p:cNvPr id="5" name="Oval 4"/>
          <p:cNvSpPr/>
          <p:nvPr/>
        </p:nvSpPr>
        <p:spPr>
          <a:xfrm>
            <a:off x="7562186" y="6077197"/>
            <a:ext cx="1524000" cy="604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i="1" dirty="0" smtClean="0">
                <a:solidFill>
                  <a:srgbClr val="FF0000"/>
                </a:solidFill>
              </a:rPr>
              <a:t>34</a:t>
            </a:r>
            <a:endParaRPr lang="en-US" sz="3000" b="1" i="1" dirty="0">
              <a:solidFill>
                <a:srgbClr val="FF0000"/>
              </a:solidFill>
            </a:endParaRPr>
          </a:p>
        </p:txBody>
      </p:sp>
    </p:spTree>
    <p:extLst>
      <p:ext uri="{BB962C8B-B14F-4D97-AF65-F5344CB8AC3E}">
        <p14:creationId xmlns:p14="http://schemas.microsoft.com/office/powerpoint/2010/main" val="4277304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
        <p:nvSpPr>
          <p:cNvPr id="2" name="TextBox 1"/>
          <p:cNvSpPr txBox="1"/>
          <p:nvPr/>
        </p:nvSpPr>
        <p:spPr>
          <a:xfrm>
            <a:off x="383627" y="2263149"/>
            <a:ext cx="11424745" cy="3170099"/>
          </a:xfrm>
          <a:prstGeom prst="rect">
            <a:avLst/>
          </a:prstGeom>
          <a:noFill/>
        </p:spPr>
        <p:txBody>
          <a:bodyPr wrap="square" rtlCol="0">
            <a:spAutoFit/>
          </a:bodyPr>
          <a:lstStyle/>
          <a:p>
            <a:pPr marL="571500" indent="-571500">
              <a:buFont typeface="Arial" pitchFamily="34" charset="0"/>
              <a:buChar char="•"/>
            </a:pPr>
            <a:r>
              <a:rPr lang="en-US" sz="4000" dirty="0" smtClean="0"/>
              <a:t>Bachelor of Geospatial Information Science: 80-100</a:t>
            </a:r>
          </a:p>
          <a:p>
            <a:pPr marL="571500" indent="-571500">
              <a:buFont typeface="Arial" pitchFamily="34" charset="0"/>
              <a:buChar char="•"/>
            </a:pPr>
            <a:r>
              <a:rPr lang="en-US" sz="4000" dirty="0" smtClean="0"/>
              <a:t>MSc in Cartography, Remote sensing and GIS: 20-30</a:t>
            </a:r>
          </a:p>
          <a:p>
            <a:pPr marL="571500" indent="-571500">
              <a:buFont typeface="Arial" pitchFamily="34" charset="0"/>
              <a:buChar char="•"/>
            </a:pPr>
            <a:r>
              <a:rPr lang="en-US" sz="4000" dirty="0" smtClean="0"/>
              <a:t>PhD in </a:t>
            </a:r>
            <a:r>
              <a:rPr lang="en-US" sz="4000" dirty="0"/>
              <a:t>Cartography, Remote sensing and </a:t>
            </a:r>
            <a:r>
              <a:rPr lang="en-US" sz="4000" dirty="0" smtClean="0"/>
              <a:t>GIS: 3-5</a:t>
            </a:r>
          </a:p>
          <a:p>
            <a:pPr marL="571500" indent="-571500">
              <a:buFont typeface="Arial" pitchFamily="34" charset="0"/>
              <a:buChar char="•"/>
            </a:pPr>
            <a:r>
              <a:rPr lang="en-US" sz="4000" dirty="0" smtClean="0"/>
              <a:t>MSc in Natural Resources and Environment: 20-30</a:t>
            </a:r>
          </a:p>
          <a:p>
            <a:pPr marL="571500" indent="-571500">
              <a:buFont typeface="Arial" pitchFamily="34" charset="0"/>
              <a:buChar char="•"/>
            </a:pPr>
            <a:r>
              <a:rPr lang="en-US" sz="4000" dirty="0" smtClean="0"/>
              <a:t>PhD in Natural Resources and Environment: 5</a:t>
            </a:r>
            <a:endParaRPr lang="en-US" sz="4000" dirty="0"/>
          </a:p>
        </p:txBody>
      </p:sp>
      <p:sp>
        <p:nvSpPr>
          <p:cNvPr id="4" name="Rectangle 2"/>
          <p:cNvSpPr>
            <a:spLocks noGrp="1" noChangeArrowheads="1"/>
          </p:cNvSpPr>
          <p:nvPr>
            <p:ph type="title"/>
          </p:nvPr>
        </p:nvSpPr>
        <p:spPr>
          <a:xfrm>
            <a:off x="993913" y="1007581"/>
            <a:ext cx="10595113" cy="838200"/>
          </a:xfrm>
        </p:spPr>
        <p:txBody>
          <a:bodyPr>
            <a:normAutofit/>
          </a:bodyPr>
          <a:lstStyle/>
          <a:p>
            <a:r>
              <a:rPr lang="en-US" altLang="en-US" dirty="0" smtClean="0"/>
              <a:t>Programs and enroll students (yearly)</a:t>
            </a:r>
            <a:endParaRPr lang="cs-CZ" altLang="en-US" dirty="0"/>
          </a:p>
        </p:txBody>
      </p:sp>
    </p:spTree>
    <p:extLst>
      <p:ext uri="{BB962C8B-B14F-4D97-AF65-F5344CB8AC3E}">
        <p14:creationId xmlns:p14="http://schemas.microsoft.com/office/powerpoint/2010/main" val="298280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37322" y="1318740"/>
            <a:ext cx="11284226" cy="4843521"/>
          </a:xfrm>
        </p:spPr>
        <p:txBody>
          <a:bodyPr>
            <a:noAutofit/>
          </a:bodyPr>
          <a:lstStyle/>
          <a:p>
            <a:r>
              <a:rPr lang="en-US" dirty="0" smtClean="0"/>
              <a:t>Government strategy </a:t>
            </a:r>
          </a:p>
          <a:p>
            <a:r>
              <a:rPr lang="en-US" dirty="0" smtClean="0"/>
              <a:t>Inter-connected disciplines</a:t>
            </a:r>
          </a:p>
          <a:p>
            <a:r>
              <a:rPr lang="en-US" dirty="0" smtClean="0"/>
              <a:t>Geospatial industry</a:t>
            </a:r>
          </a:p>
          <a:p>
            <a:r>
              <a:rPr lang="en-US" dirty="0"/>
              <a:t>Bringing</a:t>
            </a:r>
            <a:r>
              <a:rPr lang="en-US" dirty="0" smtClean="0"/>
              <a:t> </a:t>
            </a:r>
            <a:r>
              <a:rPr lang="en-US" dirty="0"/>
              <a:t>the benefit of space technologies to the Educational </a:t>
            </a:r>
            <a:r>
              <a:rPr lang="en-US" dirty="0" smtClean="0"/>
              <a:t>Sector at very beginning stages – primary schools</a:t>
            </a:r>
          </a:p>
          <a:p>
            <a:r>
              <a:rPr lang="en-US" dirty="0" smtClean="0"/>
              <a:t>Connecting space to villages – local communities</a:t>
            </a:r>
          </a:p>
          <a:p>
            <a:pPr marL="0" indent="0">
              <a:buNone/>
            </a:pPr>
            <a:endParaRPr lang="en-US" dirty="0"/>
          </a:p>
        </p:txBody>
      </p:sp>
      <p:sp>
        <p:nvSpPr>
          <p:cNvPr id="7" name="TextBox 6"/>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 - Summary</a:t>
            </a:r>
            <a:endParaRPr lang="en-US" sz="3200" b="1" dirty="0">
              <a:solidFill>
                <a:schemeClr val="bg1"/>
              </a:solidFill>
            </a:endParaRPr>
          </a:p>
        </p:txBody>
      </p:sp>
    </p:spTree>
    <p:extLst>
      <p:ext uri="{BB962C8B-B14F-4D97-AF65-F5344CB8AC3E}">
        <p14:creationId xmlns:p14="http://schemas.microsoft.com/office/powerpoint/2010/main" val="847217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09600" y="827909"/>
            <a:ext cx="10972800" cy="1143000"/>
          </a:xfrm>
        </p:spPr>
        <p:txBody>
          <a:bodyPr>
            <a:normAutofit/>
          </a:bodyPr>
          <a:lstStyle/>
          <a:p>
            <a:r>
              <a:rPr lang="en-US" altLang="en-US" sz="2900" b="1" dirty="0" smtClean="0"/>
              <a:t>University governance - Game </a:t>
            </a:r>
            <a:r>
              <a:rPr lang="en-US" altLang="en-US" sz="2900" b="1" dirty="0"/>
              <a:t>change</a:t>
            </a:r>
            <a:endParaRPr lang="cs-CZ" altLang="en-US" sz="2900" b="1" dirty="0"/>
          </a:p>
        </p:txBody>
      </p:sp>
      <p:sp>
        <p:nvSpPr>
          <p:cNvPr id="161795" name="Rectangle 3"/>
          <p:cNvSpPr>
            <a:spLocks noGrp="1" noChangeArrowheads="1"/>
          </p:cNvSpPr>
          <p:nvPr>
            <p:ph type="body" idx="1"/>
          </p:nvPr>
        </p:nvSpPr>
        <p:spPr>
          <a:xfrm>
            <a:off x="609600" y="1970909"/>
            <a:ext cx="10972800" cy="4450912"/>
          </a:xfrm>
        </p:spPr>
        <p:txBody>
          <a:bodyPr>
            <a:normAutofit fontScale="92500"/>
          </a:bodyPr>
          <a:lstStyle/>
          <a:p>
            <a:pPr>
              <a:lnSpc>
                <a:spcPct val="90000"/>
              </a:lnSpc>
            </a:pPr>
            <a:r>
              <a:rPr lang="en-US" altLang="en-US" dirty="0"/>
              <a:t>Autonomy of universities: New Law on Higher Education (pass 19/11/2018), will be applied from </a:t>
            </a:r>
            <a:r>
              <a:rPr lang="en-US" altLang="en-US" b="1" i="1" dirty="0" smtClean="0">
                <a:solidFill>
                  <a:srgbClr val="0070C0"/>
                </a:solidFill>
              </a:rPr>
              <a:t>1/7/2019</a:t>
            </a:r>
          </a:p>
          <a:p>
            <a:pPr>
              <a:lnSpc>
                <a:spcPct val="90000"/>
              </a:lnSpc>
            </a:pPr>
            <a:endParaRPr lang="en-US" altLang="en-US" dirty="0"/>
          </a:p>
          <a:p>
            <a:pPr>
              <a:lnSpc>
                <a:spcPct val="90000"/>
              </a:lnSpc>
            </a:pPr>
            <a:r>
              <a:rPr lang="en-US" altLang="en-US" dirty="0"/>
              <a:t>Before 2018: </a:t>
            </a:r>
            <a:r>
              <a:rPr lang="en-US" altLang="en-US" i="1" dirty="0"/>
              <a:t>Government Resolution for public higher education institutions in the period of 2014-2017</a:t>
            </a:r>
            <a:r>
              <a:rPr lang="en-US" altLang="en-US" dirty="0"/>
              <a:t>, only 23 universities were selected, most of them are economic or finance </a:t>
            </a:r>
            <a:r>
              <a:rPr lang="en-US" altLang="en-US" dirty="0" smtClean="0"/>
              <a:t>institutions</a:t>
            </a:r>
          </a:p>
          <a:p>
            <a:pPr>
              <a:lnSpc>
                <a:spcPct val="90000"/>
              </a:lnSpc>
            </a:pPr>
            <a:endParaRPr lang="en-US" altLang="en-US" dirty="0" smtClean="0"/>
          </a:p>
          <a:p>
            <a:pPr>
              <a:lnSpc>
                <a:spcPct val="90000"/>
              </a:lnSpc>
            </a:pPr>
            <a:r>
              <a:rPr lang="en-US" altLang="en-US" dirty="0" smtClean="0"/>
              <a:t>Up to now, there </a:t>
            </a:r>
            <a:r>
              <a:rPr lang="en-US" altLang="en-US" dirty="0"/>
              <a:t>is no guidelines on autonomy for universities, especially on the </a:t>
            </a:r>
            <a:r>
              <a:rPr lang="en-US" altLang="en-US" dirty="0" smtClean="0"/>
              <a:t>management of </a:t>
            </a:r>
            <a:r>
              <a:rPr lang="en-US" altLang="en-US" dirty="0"/>
              <a:t>financial and human resources</a:t>
            </a:r>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1182587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09600" y="827909"/>
            <a:ext cx="10972800" cy="1143000"/>
          </a:xfrm>
        </p:spPr>
        <p:txBody>
          <a:bodyPr>
            <a:normAutofit/>
          </a:bodyPr>
          <a:lstStyle/>
          <a:p>
            <a:r>
              <a:rPr lang="en-US" altLang="en-US" sz="2900" b="1" dirty="0" smtClean="0"/>
              <a:t>University governance - Game </a:t>
            </a:r>
            <a:r>
              <a:rPr lang="en-US" altLang="en-US" sz="2900" b="1" dirty="0"/>
              <a:t>change</a:t>
            </a:r>
            <a:endParaRPr lang="cs-CZ" altLang="en-US" sz="2900" b="1" dirty="0"/>
          </a:p>
        </p:txBody>
      </p:sp>
      <p:sp>
        <p:nvSpPr>
          <p:cNvPr id="161795" name="Rectangle 3"/>
          <p:cNvSpPr>
            <a:spLocks noGrp="1" noChangeArrowheads="1"/>
          </p:cNvSpPr>
          <p:nvPr>
            <p:ph type="body" idx="1"/>
          </p:nvPr>
        </p:nvSpPr>
        <p:spPr>
          <a:xfrm>
            <a:off x="609600" y="1970909"/>
            <a:ext cx="10972800" cy="4408870"/>
          </a:xfrm>
        </p:spPr>
        <p:txBody>
          <a:bodyPr>
            <a:normAutofit/>
          </a:bodyPr>
          <a:lstStyle/>
          <a:p>
            <a:pPr>
              <a:buFont typeface="Wingdings" panose="05000000000000000000" pitchFamily="2" charset="2"/>
              <a:buChar char="Ø"/>
            </a:pPr>
            <a:r>
              <a:rPr lang="en-US" b="1" dirty="0" smtClean="0"/>
              <a:t>Number </a:t>
            </a:r>
            <a:r>
              <a:rPr lang="en-US" b="1" dirty="0"/>
              <a:t>of leaner and staff</a:t>
            </a:r>
          </a:p>
          <a:p>
            <a:endParaRPr lang="en-US" dirty="0" smtClean="0"/>
          </a:p>
          <a:p>
            <a:r>
              <a:rPr lang="en-US" dirty="0" smtClean="0"/>
              <a:t>Enroll </a:t>
            </a:r>
            <a:r>
              <a:rPr lang="en-US" dirty="0"/>
              <a:t>student: Starting to reduce from 2015 for most of </a:t>
            </a:r>
            <a:r>
              <a:rPr lang="en-US" dirty="0" smtClean="0"/>
              <a:t>universities. HUMG: 28.000 students (2011), 15.000 (2018)</a:t>
            </a:r>
          </a:p>
          <a:p>
            <a:endParaRPr lang="en-US" dirty="0"/>
          </a:p>
          <a:p>
            <a:r>
              <a:rPr lang="en-US" dirty="0" smtClean="0"/>
              <a:t>Staff</a:t>
            </a:r>
            <a:r>
              <a:rPr lang="en-US" dirty="0"/>
              <a:t>: Reduce the total number to 10%, a administrative decision from government</a:t>
            </a:r>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1321926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09600" y="617709"/>
            <a:ext cx="10972800" cy="402286"/>
          </a:xfrm>
        </p:spPr>
        <p:txBody>
          <a:bodyPr>
            <a:normAutofit fontScale="90000"/>
          </a:bodyPr>
          <a:lstStyle/>
          <a:p>
            <a:r>
              <a:rPr lang="en-US" altLang="en-US" sz="2900" b="1" dirty="0" smtClean="0"/>
              <a:t>University governance - Game </a:t>
            </a:r>
            <a:r>
              <a:rPr lang="en-US" altLang="en-US" sz="2900" b="1" dirty="0"/>
              <a:t>change</a:t>
            </a:r>
            <a:endParaRPr lang="cs-CZ" altLang="en-US" sz="2900" b="1" dirty="0"/>
          </a:p>
        </p:txBody>
      </p:sp>
      <p:sp>
        <p:nvSpPr>
          <p:cNvPr id="161795" name="Rectangle 3"/>
          <p:cNvSpPr>
            <a:spLocks noGrp="1" noChangeArrowheads="1"/>
          </p:cNvSpPr>
          <p:nvPr>
            <p:ph type="body" idx="1"/>
          </p:nvPr>
        </p:nvSpPr>
        <p:spPr>
          <a:xfrm>
            <a:off x="609600" y="1035509"/>
            <a:ext cx="10972800" cy="835353"/>
          </a:xfrm>
        </p:spPr>
        <p:txBody>
          <a:bodyPr>
            <a:normAutofit/>
          </a:bodyPr>
          <a:lstStyle/>
          <a:p>
            <a:pPr>
              <a:buFont typeface="Wingdings" panose="05000000000000000000" pitchFamily="2" charset="2"/>
              <a:buChar char="Ø"/>
            </a:pPr>
            <a:r>
              <a:rPr lang="en-US" b="1" dirty="0" smtClean="0"/>
              <a:t>Number </a:t>
            </a:r>
            <a:r>
              <a:rPr lang="en-US" b="1" dirty="0"/>
              <a:t>of </a:t>
            </a:r>
            <a:r>
              <a:rPr lang="en-US" b="1" dirty="0" smtClean="0"/>
              <a:t>enroll student - Faculty of Environment, HUMG</a:t>
            </a:r>
            <a:endParaRPr lang="en-US" b="1" dirty="0"/>
          </a:p>
          <a:p>
            <a:endParaRPr lang="en-US" dirty="0" smtClean="0"/>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636559025"/>
              </p:ext>
            </p:extLst>
          </p:nvPr>
        </p:nvGraphicFramePr>
        <p:xfrm>
          <a:off x="1707523" y="1649673"/>
          <a:ext cx="8776954" cy="4247110"/>
        </p:xfrm>
        <a:graphic>
          <a:graphicData uri="http://schemas.openxmlformats.org/presentationml/2006/ole">
            <mc:AlternateContent xmlns:mc="http://schemas.openxmlformats.org/markup-compatibility/2006">
              <mc:Choice xmlns:v="urn:schemas-microsoft-com:vml" Requires="v">
                <p:oleObj spid="_x0000_s2074" name="Chart" r:id="rId5" imgW="6850345" imgH="3314866" progId="Excel.Sheet.8">
                  <p:embed/>
                </p:oleObj>
              </mc:Choice>
              <mc:Fallback>
                <p:oleObj name="Chart" r:id="rId5" imgW="6850345" imgH="3314866"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7523" y="1649673"/>
                        <a:ext cx="8776954" cy="42471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
          <p:cNvSpPr txBox="1">
            <a:spLocks noChangeArrowheads="1"/>
          </p:cNvSpPr>
          <p:nvPr/>
        </p:nvSpPr>
        <p:spPr>
          <a:xfrm>
            <a:off x="956442" y="5339262"/>
            <a:ext cx="10972800" cy="1518738"/>
          </a:xfrm>
          <a:prstGeom prst="rect">
            <a:avLst/>
          </a:prstGeom>
          <a:solidFill>
            <a:schemeClr val="bg1"/>
          </a:solidFill>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Change in policy for university admission (from 2015-2016): Most students choose top universities (10%), technical institutions are left out</a:t>
            </a:r>
            <a:endParaRPr lang="en-US" sz="2800" dirty="0" smtClean="0"/>
          </a:p>
          <a:p>
            <a:r>
              <a:rPr lang="en-US" sz="2800" dirty="0" smtClean="0"/>
              <a:t>Labor </a:t>
            </a:r>
            <a:r>
              <a:rPr lang="en-US" sz="2800" dirty="0"/>
              <a:t>export </a:t>
            </a:r>
            <a:r>
              <a:rPr lang="en-US" sz="2800" dirty="0" smtClean="0"/>
              <a:t>(to Korea</a:t>
            </a:r>
            <a:r>
              <a:rPr lang="en-US" sz="2800" dirty="0"/>
              <a:t>, Japan, Taiwan, etc.)</a:t>
            </a:r>
          </a:p>
          <a:p>
            <a:r>
              <a:rPr lang="en-US" sz="2800" dirty="0" smtClean="0"/>
              <a:t>Professional </a:t>
            </a:r>
            <a:r>
              <a:rPr lang="en-US" sz="2800" dirty="0"/>
              <a:t>training </a:t>
            </a:r>
            <a:r>
              <a:rPr lang="en-US" sz="2800" dirty="0" smtClean="0"/>
              <a:t>schools, job markets</a:t>
            </a:r>
            <a:endParaRPr lang="en-US" sz="2800" dirty="0"/>
          </a:p>
        </p:txBody>
      </p:sp>
    </p:spTree>
    <p:extLst>
      <p:ext uri="{BB962C8B-B14F-4D97-AF65-F5344CB8AC3E}">
        <p14:creationId xmlns:p14="http://schemas.microsoft.com/office/powerpoint/2010/main" val="2005084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09600" y="827909"/>
            <a:ext cx="10972800" cy="1143000"/>
          </a:xfrm>
        </p:spPr>
        <p:txBody>
          <a:bodyPr>
            <a:normAutofit/>
          </a:bodyPr>
          <a:lstStyle/>
          <a:p>
            <a:r>
              <a:rPr lang="en-US" altLang="en-US" sz="2900" b="1" dirty="0" smtClean="0"/>
              <a:t>Game change - Current resolutions</a:t>
            </a:r>
            <a:endParaRPr lang="cs-CZ" altLang="en-US" sz="2900" b="1" dirty="0"/>
          </a:p>
        </p:txBody>
      </p:sp>
      <p:sp>
        <p:nvSpPr>
          <p:cNvPr id="161795" name="Rectangle 3"/>
          <p:cNvSpPr>
            <a:spLocks noGrp="1" noChangeArrowheads="1"/>
          </p:cNvSpPr>
          <p:nvPr>
            <p:ph type="body" idx="1"/>
          </p:nvPr>
        </p:nvSpPr>
        <p:spPr>
          <a:xfrm>
            <a:off x="609600" y="1970909"/>
            <a:ext cx="10972800" cy="4408870"/>
          </a:xfrm>
        </p:spPr>
        <p:txBody>
          <a:bodyPr>
            <a:normAutofit fontScale="85000" lnSpcReduction="10000"/>
          </a:bodyPr>
          <a:lstStyle/>
          <a:p>
            <a:pPr>
              <a:lnSpc>
                <a:spcPct val="90000"/>
              </a:lnSpc>
            </a:pPr>
            <a:r>
              <a:rPr lang="en-US" altLang="en-US" dirty="0"/>
              <a:t>Curriculum development by open new education programs. Ex. Natural resources and environmental management program in </a:t>
            </a:r>
            <a:r>
              <a:rPr lang="en-US" altLang="en-US" dirty="0" smtClean="0"/>
              <a:t>HUMG</a:t>
            </a:r>
          </a:p>
          <a:p>
            <a:pPr>
              <a:lnSpc>
                <a:spcPct val="90000"/>
              </a:lnSpc>
            </a:pPr>
            <a:endParaRPr lang="en-US" altLang="en-US" dirty="0"/>
          </a:p>
          <a:p>
            <a:pPr>
              <a:lnSpc>
                <a:spcPct val="90000"/>
              </a:lnSpc>
            </a:pPr>
            <a:r>
              <a:rPr lang="en-US" altLang="en-US" dirty="0"/>
              <a:t>Change in teaching methods: Distant learning, reduce education time from 5 to 4 years (for engineer degree</a:t>
            </a:r>
            <a:r>
              <a:rPr lang="en-US" altLang="en-US" dirty="0" smtClean="0"/>
              <a:t>)</a:t>
            </a:r>
          </a:p>
          <a:p>
            <a:pPr>
              <a:lnSpc>
                <a:spcPct val="90000"/>
              </a:lnSpc>
            </a:pPr>
            <a:endParaRPr lang="en-US" altLang="en-US" dirty="0"/>
          </a:p>
          <a:p>
            <a:pPr>
              <a:lnSpc>
                <a:spcPct val="90000"/>
              </a:lnSpc>
            </a:pPr>
            <a:r>
              <a:rPr lang="en-US" altLang="en-US" dirty="0"/>
              <a:t>New funding streams have to be </a:t>
            </a:r>
            <a:r>
              <a:rPr lang="en-US" altLang="en-US" dirty="0" smtClean="0"/>
              <a:t>opened, especially from industry (mining and oil companies, mapping and environmental agencies)</a:t>
            </a:r>
          </a:p>
          <a:p>
            <a:pPr>
              <a:lnSpc>
                <a:spcPct val="90000"/>
              </a:lnSpc>
            </a:pPr>
            <a:endParaRPr lang="en-US" altLang="en-US" dirty="0"/>
          </a:p>
          <a:p>
            <a:pPr>
              <a:lnSpc>
                <a:spcPct val="90000"/>
              </a:lnSpc>
            </a:pPr>
            <a:r>
              <a:rPr lang="en-US" altLang="en-US" dirty="0"/>
              <a:t>Brain drain: Experienced teachers are running out to industry or private </a:t>
            </a:r>
            <a:r>
              <a:rPr lang="en-US" altLang="en-US" dirty="0" smtClean="0"/>
              <a:t>universities </a:t>
            </a:r>
            <a:r>
              <a:rPr lang="en-US" altLang="en-US" dirty="0">
                <a:sym typeface="Wingdings" panose="05000000000000000000" pitchFamily="2" charset="2"/>
              </a:rPr>
              <a:t> </a:t>
            </a:r>
            <a:r>
              <a:rPr lang="en-US" altLang="en-US" dirty="0" smtClean="0">
                <a:sym typeface="Wingdings" panose="05000000000000000000" pitchFamily="2" charset="2"/>
              </a:rPr>
              <a:t>use external </a:t>
            </a:r>
            <a:r>
              <a:rPr lang="en-US" altLang="en-US" dirty="0">
                <a:sym typeface="Wingdings" panose="05000000000000000000" pitchFamily="2" charset="2"/>
              </a:rPr>
              <a:t>staff</a:t>
            </a:r>
            <a:endParaRPr lang="en-US" altLang="en-US" dirty="0"/>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2515515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09600" y="827909"/>
            <a:ext cx="10972800" cy="1143000"/>
          </a:xfrm>
        </p:spPr>
        <p:txBody>
          <a:bodyPr>
            <a:normAutofit/>
          </a:bodyPr>
          <a:lstStyle/>
          <a:p>
            <a:r>
              <a:rPr lang="en-US" altLang="en-US" sz="2900" b="1" dirty="0" smtClean="0"/>
              <a:t>Game change - Current resolutions</a:t>
            </a:r>
            <a:endParaRPr lang="cs-CZ" altLang="en-US" sz="2900" b="1" dirty="0"/>
          </a:p>
        </p:txBody>
      </p:sp>
      <p:sp>
        <p:nvSpPr>
          <p:cNvPr id="161795" name="Rectangle 3"/>
          <p:cNvSpPr>
            <a:spLocks noGrp="1" noChangeArrowheads="1"/>
          </p:cNvSpPr>
          <p:nvPr>
            <p:ph type="body" idx="1"/>
          </p:nvPr>
        </p:nvSpPr>
        <p:spPr>
          <a:xfrm>
            <a:off x="609600" y="1970909"/>
            <a:ext cx="10972800" cy="4408870"/>
          </a:xfrm>
        </p:spPr>
        <p:txBody>
          <a:bodyPr>
            <a:normAutofit/>
          </a:bodyPr>
          <a:lstStyle/>
          <a:p>
            <a:pPr>
              <a:lnSpc>
                <a:spcPct val="90000"/>
              </a:lnSpc>
            </a:pPr>
            <a:r>
              <a:rPr lang="en-US" altLang="en-US" dirty="0" smtClean="0"/>
              <a:t>Develop </a:t>
            </a:r>
            <a:r>
              <a:rPr lang="en-US" altLang="en-US" dirty="0"/>
              <a:t>partnerships with international </a:t>
            </a:r>
            <a:r>
              <a:rPr lang="en-US" altLang="en-US" dirty="0" smtClean="0"/>
              <a:t>universities for student exchange </a:t>
            </a:r>
            <a:r>
              <a:rPr lang="en-US" altLang="en-US" dirty="0"/>
              <a:t>and </a:t>
            </a:r>
            <a:r>
              <a:rPr lang="en-US" altLang="en-US" dirty="0" smtClean="0"/>
              <a:t>internship, </a:t>
            </a:r>
            <a:r>
              <a:rPr lang="en-US" altLang="en-US" dirty="0"/>
              <a:t>curriculum </a:t>
            </a:r>
            <a:r>
              <a:rPr lang="en-US" altLang="en-US" dirty="0" smtClean="0"/>
              <a:t>development and joint </a:t>
            </a:r>
            <a:r>
              <a:rPr lang="en-US" altLang="en-US" dirty="0"/>
              <a:t>research and </a:t>
            </a:r>
            <a:r>
              <a:rPr lang="en-US" altLang="en-US" dirty="0" smtClean="0"/>
              <a:t>PhDs</a:t>
            </a:r>
          </a:p>
          <a:p>
            <a:pPr>
              <a:lnSpc>
                <a:spcPct val="90000"/>
              </a:lnSpc>
            </a:pPr>
            <a:r>
              <a:rPr lang="en-US" altLang="en-US" dirty="0" smtClean="0"/>
              <a:t>Cooperation </a:t>
            </a:r>
            <a:r>
              <a:rPr lang="en-US" altLang="en-US" dirty="0"/>
              <a:t>with the private sector </a:t>
            </a:r>
            <a:r>
              <a:rPr lang="en-US" altLang="en-US" dirty="0" smtClean="0"/>
              <a:t>(training, short courses for VINACOMIN, </a:t>
            </a:r>
            <a:r>
              <a:rPr lang="en-US" altLang="en-US" dirty="0" err="1" smtClean="0"/>
              <a:t>Vietsopetro</a:t>
            </a:r>
            <a:r>
              <a:rPr lang="en-US" altLang="en-US" dirty="0" smtClean="0"/>
              <a:t>) and institutional </a:t>
            </a:r>
            <a:r>
              <a:rPr lang="en-US" altLang="en-US" dirty="0"/>
              <a:t>partnerships </a:t>
            </a:r>
            <a:r>
              <a:rPr lang="en-US" altLang="en-US" dirty="0" smtClean="0"/>
              <a:t>(research projects and training of trainers for VIGMR</a:t>
            </a:r>
            <a:r>
              <a:rPr lang="en-US" altLang="en-US" dirty="0"/>
              <a:t>, Department of Survey, </a:t>
            </a:r>
            <a:r>
              <a:rPr lang="en-US" altLang="en-US" dirty="0" smtClean="0"/>
              <a:t>Mapping </a:t>
            </a:r>
            <a:r>
              <a:rPr lang="en-US" altLang="en-US" dirty="0"/>
              <a:t>and </a:t>
            </a:r>
            <a:r>
              <a:rPr lang="en-US" altLang="en-US" dirty="0" smtClean="0"/>
              <a:t>Geographic Information, Ministry of Natural Resources and Environment, etc.)</a:t>
            </a:r>
            <a:endParaRPr lang="en-US" altLang="en-US" dirty="0"/>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3350758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09600" y="827909"/>
            <a:ext cx="10972800" cy="569967"/>
          </a:xfrm>
        </p:spPr>
        <p:txBody>
          <a:bodyPr>
            <a:normAutofit/>
          </a:bodyPr>
          <a:lstStyle/>
          <a:p>
            <a:r>
              <a:rPr lang="en-US" altLang="en-US" sz="2900" b="1" dirty="0" smtClean="0"/>
              <a:t>International Universities - Types </a:t>
            </a:r>
            <a:r>
              <a:rPr lang="en-US" altLang="en-US" sz="2900" b="1" dirty="0"/>
              <a:t>of partnerships</a:t>
            </a:r>
            <a:endParaRPr lang="cs-CZ" altLang="en-US" sz="2900" b="1" dirty="0"/>
          </a:p>
        </p:txBody>
      </p:sp>
      <p:sp>
        <p:nvSpPr>
          <p:cNvPr id="161795" name="Rectangle 3"/>
          <p:cNvSpPr>
            <a:spLocks noGrp="1" noChangeArrowheads="1"/>
          </p:cNvSpPr>
          <p:nvPr>
            <p:ph type="body" idx="1"/>
          </p:nvPr>
        </p:nvSpPr>
        <p:spPr>
          <a:xfrm>
            <a:off x="609600" y="1646079"/>
            <a:ext cx="10972800" cy="5454869"/>
          </a:xfrm>
        </p:spPr>
        <p:txBody>
          <a:bodyPr>
            <a:noAutofit/>
          </a:bodyPr>
          <a:lstStyle/>
          <a:p>
            <a:pPr>
              <a:lnSpc>
                <a:spcPct val="90000"/>
              </a:lnSpc>
            </a:pPr>
            <a:r>
              <a:rPr lang="en-US" altLang="en-US" sz="2400" b="1" i="1" dirty="0" smtClean="0"/>
              <a:t>Exchange</a:t>
            </a:r>
            <a:r>
              <a:rPr lang="en-US" altLang="en-US" sz="2400" b="1" i="1" dirty="0"/>
              <a:t>: </a:t>
            </a:r>
            <a:r>
              <a:rPr lang="en-US" altLang="en-US" sz="2400" dirty="0" smtClean="0"/>
              <a:t>An </a:t>
            </a:r>
            <a:r>
              <a:rPr lang="en-US" altLang="en-US" sz="2400" dirty="0"/>
              <a:t>agreement with a partner institution that involves direct exchange of students to and from the partner institution and HUMG. Typically, HUMG will send one student to the partner institution in exchange for receiving one student from the partner institution to study at HUMG. Participants will enroll as exchange students at the partner university but will pay their tuition at HUMG for that term. This type of partnership is ideal as it creates a stronger relationship between the two institutions and promotes a deep cultural immersion for our students</a:t>
            </a:r>
            <a:r>
              <a:rPr lang="en-US" altLang="en-US" sz="2400" dirty="0" smtClean="0"/>
              <a:t>.</a:t>
            </a:r>
          </a:p>
          <a:p>
            <a:pPr>
              <a:lnSpc>
                <a:spcPct val="90000"/>
              </a:lnSpc>
            </a:pPr>
            <a:endParaRPr lang="en-US" altLang="en-US" sz="2400" dirty="0" smtClean="0"/>
          </a:p>
          <a:p>
            <a:pPr marL="0" indent="0">
              <a:lnSpc>
                <a:spcPct val="90000"/>
              </a:lnSpc>
              <a:buNone/>
            </a:pPr>
            <a:r>
              <a:rPr lang="en-US" altLang="en-US" sz="2400" i="1" dirty="0"/>
              <a:t>National University of </a:t>
            </a:r>
            <a:r>
              <a:rPr lang="en-US" altLang="en-US" sz="2400" i="1" dirty="0" smtClean="0"/>
              <a:t>Laos (Laos), </a:t>
            </a:r>
            <a:r>
              <a:rPr lang="en-US" altLang="en-US" sz="2400" i="1" dirty="0" err="1" smtClean="0"/>
              <a:t>Chulalongkorn</a:t>
            </a:r>
            <a:r>
              <a:rPr lang="en-US" altLang="en-US" sz="2400" i="1" dirty="0"/>
              <a:t>, </a:t>
            </a:r>
            <a:r>
              <a:rPr lang="en-US" altLang="en-US" sz="2400" i="1" dirty="0" err="1"/>
              <a:t>Khon</a:t>
            </a:r>
            <a:r>
              <a:rPr lang="en-US" altLang="en-US" sz="2400" i="1" dirty="0"/>
              <a:t> </a:t>
            </a:r>
            <a:r>
              <a:rPr lang="en-US" altLang="en-US" sz="2400" i="1" dirty="0" err="1"/>
              <a:t>Kaen</a:t>
            </a:r>
            <a:r>
              <a:rPr lang="en-US" altLang="en-US" sz="2400" i="1" dirty="0"/>
              <a:t>, Prince of </a:t>
            </a:r>
            <a:r>
              <a:rPr lang="en-US" altLang="en-US" sz="2400" i="1" dirty="0" err="1"/>
              <a:t>Songkla</a:t>
            </a:r>
            <a:r>
              <a:rPr lang="en-US" altLang="en-US" sz="2400" i="1" dirty="0"/>
              <a:t> (Thailand), AGH UST (Poland</a:t>
            </a:r>
            <a:r>
              <a:rPr lang="en-US" altLang="en-US" sz="2400" i="1" dirty="0" smtClean="0"/>
              <a:t>), </a:t>
            </a:r>
            <a:r>
              <a:rPr lang="en-US" altLang="en-US" sz="2400" i="1" dirty="0" err="1" smtClean="0"/>
              <a:t>Paichai</a:t>
            </a:r>
            <a:r>
              <a:rPr lang="en-US" altLang="en-US" sz="2400" i="1" dirty="0" smtClean="0"/>
              <a:t> University (</a:t>
            </a:r>
            <a:r>
              <a:rPr lang="en-US" altLang="en-US" sz="2400" i="1" dirty="0"/>
              <a:t>Korea), Kumamoto (Japan</a:t>
            </a:r>
            <a:r>
              <a:rPr lang="en-US" altLang="en-US" sz="2400" i="1" dirty="0" smtClean="0"/>
              <a:t>), etc.</a:t>
            </a:r>
            <a:endParaRPr lang="en-US" altLang="en-US" sz="2400" i="1" dirty="0"/>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3095217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09600" y="827909"/>
            <a:ext cx="10972800" cy="569967"/>
          </a:xfrm>
        </p:spPr>
        <p:txBody>
          <a:bodyPr>
            <a:normAutofit/>
          </a:bodyPr>
          <a:lstStyle/>
          <a:p>
            <a:r>
              <a:rPr lang="en-US" altLang="en-US" sz="2900" b="1" dirty="0"/>
              <a:t>International Universities - Types of partnerships</a:t>
            </a:r>
            <a:endParaRPr lang="cs-CZ" altLang="en-US" sz="2900" b="1" dirty="0"/>
          </a:p>
        </p:txBody>
      </p:sp>
      <p:sp>
        <p:nvSpPr>
          <p:cNvPr id="161795" name="Rectangle 3"/>
          <p:cNvSpPr>
            <a:spLocks noGrp="1" noChangeArrowheads="1"/>
          </p:cNvSpPr>
          <p:nvPr>
            <p:ph type="body" idx="1"/>
          </p:nvPr>
        </p:nvSpPr>
        <p:spPr>
          <a:xfrm>
            <a:off x="609600" y="1355832"/>
            <a:ext cx="10972800" cy="5454869"/>
          </a:xfrm>
        </p:spPr>
        <p:txBody>
          <a:bodyPr>
            <a:noAutofit/>
          </a:bodyPr>
          <a:lstStyle/>
          <a:p>
            <a:pPr>
              <a:lnSpc>
                <a:spcPct val="90000"/>
              </a:lnSpc>
            </a:pPr>
            <a:r>
              <a:rPr lang="en-US" altLang="en-US" sz="2400" b="1" i="1" dirty="0" smtClean="0"/>
              <a:t>Faculty-Level</a:t>
            </a:r>
            <a:r>
              <a:rPr lang="en-US" altLang="en-US" sz="2400" b="1" i="1" dirty="0"/>
              <a:t>:</a:t>
            </a:r>
            <a:r>
              <a:rPr lang="en-US" altLang="en-US" sz="2400" dirty="0"/>
              <a:t> A faculty-level agreement is a partnership between a particular faculty of HUMG and an international institution. In this type of agreement, mobility of students is limited to the specified faculty or department at HUMG and at the partner institution</a:t>
            </a:r>
            <a:r>
              <a:rPr lang="en-US" altLang="en-US" sz="2400" dirty="0" smtClean="0"/>
              <a:t>.</a:t>
            </a:r>
          </a:p>
          <a:p>
            <a:pPr marL="0" indent="0">
              <a:lnSpc>
                <a:spcPct val="90000"/>
              </a:lnSpc>
              <a:buNone/>
            </a:pPr>
            <a:r>
              <a:rPr lang="en-US" altLang="en-US" sz="2400" dirty="0" smtClean="0"/>
              <a:t>	</a:t>
            </a:r>
            <a:r>
              <a:rPr lang="en-US" altLang="en-US" sz="2400" i="1" dirty="0" smtClean="0"/>
              <a:t>NTNU </a:t>
            </a:r>
            <a:r>
              <a:rPr lang="en-US" altLang="en-US" sz="2400" i="1" dirty="0"/>
              <a:t>(Norway), Geosciences University (China), Moscow State Mining University (Russia</a:t>
            </a:r>
            <a:r>
              <a:rPr lang="en-US" altLang="en-US" sz="2400" i="1" dirty="0" smtClean="0"/>
              <a:t>), etc.</a:t>
            </a:r>
            <a:endParaRPr lang="en-US" altLang="en-US" sz="2400" i="1" dirty="0"/>
          </a:p>
          <a:p>
            <a:pPr>
              <a:lnSpc>
                <a:spcPct val="90000"/>
              </a:lnSpc>
            </a:pPr>
            <a:endParaRPr lang="en-US" altLang="en-US" sz="2400" dirty="0" smtClean="0"/>
          </a:p>
          <a:p>
            <a:pPr>
              <a:lnSpc>
                <a:spcPct val="90000"/>
              </a:lnSpc>
            </a:pPr>
            <a:r>
              <a:rPr lang="en-US" altLang="en-US" sz="2400" b="1" i="1" dirty="0" smtClean="0"/>
              <a:t>Study</a:t>
            </a:r>
            <a:r>
              <a:rPr lang="en-US" altLang="en-US" sz="2400" b="1" i="1" dirty="0"/>
              <a:t>:</a:t>
            </a:r>
            <a:r>
              <a:rPr lang="en-US" altLang="en-US" sz="2400" dirty="0"/>
              <a:t> A study partnership is an agreement between two institutions that allows the direct study and enrollment of HUMG students at the partner institution. The program is similar to exchange programs in duration, independence, and academics, but does not bring international students to HUMG</a:t>
            </a:r>
            <a:r>
              <a:rPr lang="en-US" altLang="en-US" sz="2400" dirty="0" smtClean="0"/>
              <a:t>.</a:t>
            </a:r>
          </a:p>
          <a:p>
            <a:pPr marL="0" indent="0">
              <a:lnSpc>
                <a:spcPct val="90000"/>
              </a:lnSpc>
              <a:buNone/>
            </a:pPr>
            <a:r>
              <a:rPr lang="en-US" altLang="en-US" sz="2400" i="1" dirty="0" smtClean="0"/>
              <a:t>	University </a:t>
            </a:r>
            <a:r>
              <a:rPr lang="en-US" altLang="en-US" sz="2400" i="1" dirty="0"/>
              <a:t>of St. John, </a:t>
            </a:r>
            <a:r>
              <a:rPr lang="en-US" altLang="en-US" sz="2400" i="1" dirty="0" err="1"/>
              <a:t>Chien</a:t>
            </a:r>
            <a:r>
              <a:rPr lang="en-US" altLang="en-US" sz="2400" i="1" dirty="0"/>
              <a:t> </a:t>
            </a:r>
            <a:r>
              <a:rPr lang="en-US" altLang="en-US" sz="2400" i="1" dirty="0" err="1"/>
              <a:t>Hsin</a:t>
            </a:r>
            <a:r>
              <a:rPr lang="en-US" altLang="en-US" sz="2400" i="1" dirty="0"/>
              <a:t> Science and Technology University (Taiwan)</a:t>
            </a:r>
          </a:p>
          <a:p>
            <a:pPr>
              <a:lnSpc>
                <a:spcPct val="90000"/>
              </a:lnSpc>
            </a:pPr>
            <a:endParaRPr lang="en-US" altLang="en-US" sz="2400" dirty="0"/>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3894982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Agenda</a:t>
            </a:r>
            <a:endParaRPr lang="en-US" dirty="0">
              <a:latin typeface="Arial"/>
              <a:cs typeface="Arial"/>
            </a:endParaRPr>
          </a:p>
        </p:txBody>
      </p:sp>
      <p:sp>
        <p:nvSpPr>
          <p:cNvPr id="3" name="Content Placeholder 2"/>
          <p:cNvSpPr>
            <a:spLocks noGrp="1"/>
          </p:cNvSpPr>
          <p:nvPr>
            <p:ph idx="1"/>
          </p:nvPr>
        </p:nvSpPr>
        <p:spPr>
          <a:xfrm>
            <a:off x="609600" y="2002809"/>
            <a:ext cx="10972800" cy="4024409"/>
          </a:xfrm>
        </p:spPr>
        <p:txBody>
          <a:bodyPr/>
          <a:lstStyle/>
          <a:p>
            <a:pPr marL="514350" indent="-514350">
              <a:buFont typeface="+mj-lt"/>
              <a:buAutoNum type="arabicPeriod"/>
            </a:pPr>
            <a:r>
              <a:rPr lang="en-US" sz="3600" b="1" dirty="0" smtClean="0"/>
              <a:t>Remote sensing and GIS application in Vietnam</a:t>
            </a:r>
          </a:p>
          <a:p>
            <a:pPr marL="514350" indent="-514350">
              <a:buFont typeface="+mj-lt"/>
              <a:buAutoNum type="arabicPeriod"/>
            </a:pPr>
            <a:r>
              <a:rPr lang="en-US" sz="3600" b="1" dirty="0" smtClean="0"/>
              <a:t>Remote sensing and GIS education in Vietnam</a:t>
            </a:r>
          </a:p>
          <a:p>
            <a:pPr marL="0" indent="0">
              <a:buNone/>
            </a:pPr>
            <a:endParaRPr lang="en-US" dirty="0"/>
          </a:p>
        </p:txBody>
      </p:sp>
    </p:spTree>
    <p:extLst>
      <p:ext uri="{BB962C8B-B14F-4D97-AF65-F5344CB8AC3E}">
        <p14:creationId xmlns:p14="http://schemas.microsoft.com/office/powerpoint/2010/main" val="714969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09600" y="827909"/>
            <a:ext cx="10972800" cy="569967"/>
          </a:xfrm>
        </p:spPr>
        <p:txBody>
          <a:bodyPr>
            <a:normAutofit/>
          </a:bodyPr>
          <a:lstStyle/>
          <a:p>
            <a:r>
              <a:rPr lang="en-US" altLang="en-US" sz="2900" b="1" dirty="0"/>
              <a:t>Private sector and institutional </a:t>
            </a:r>
            <a:r>
              <a:rPr lang="en-US" altLang="en-US" sz="2900" b="1" dirty="0" smtClean="0"/>
              <a:t>partnerships</a:t>
            </a:r>
            <a:endParaRPr lang="cs-CZ" altLang="en-US" sz="2900" b="1" dirty="0"/>
          </a:p>
        </p:txBody>
      </p:sp>
      <p:sp>
        <p:nvSpPr>
          <p:cNvPr id="161795" name="Rectangle 3"/>
          <p:cNvSpPr>
            <a:spLocks noGrp="1" noChangeArrowheads="1"/>
          </p:cNvSpPr>
          <p:nvPr>
            <p:ph type="body" idx="1"/>
          </p:nvPr>
        </p:nvSpPr>
        <p:spPr>
          <a:xfrm>
            <a:off x="609600" y="1355833"/>
            <a:ext cx="10972800" cy="5339258"/>
          </a:xfrm>
        </p:spPr>
        <p:txBody>
          <a:bodyPr>
            <a:noAutofit/>
          </a:bodyPr>
          <a:lstStyle/>
          <a:p>
            <a:pPr>
              <a:lnSpc>
                <a:spcPct val="90000"/>
              </a:lnSpc>
            </a:pPr>
            <a:r>
              <a:rPr lang="en-US" altLang="en-US" sz="2400" b="1" i="1" dirty="0" smtClean="0"/>
              <a:t>Hands-on </a:t>
            </a:r>
            <a:r>
              <a:rPr lang="en-US" altLang="en-US" sz="2400" b="1" i="1" dirty="0"/>
              <a:t>training </a:t>
            </a:r>
            <a:r>
              <a:rPr lang="en-US" altLang="en-US" sz="2400" b="1" i="1" dirty="0" smtClean="0"/>
              <a:t>courses:</a:t>
            </a:r>
            <a:r>
              <a:rPr lang="en-US" altLang="en-US" sz="2400" dirty="0" smtClean="0"/>
              <a:t> Design short courses/training courses for staffs of partner companies/groups. Send lecturers </a:t>
            </a:r>
            <a:r>
              <a:rPr lang="en-US" altLang="en-US" sz="2400" dirty="0"/>
              <a:t>to develop research projects according to industrial activity </a:t>
            </a:r>
            <a:r>
              <a:rPr lang="en-US" altLang="en-US" sz="2400" dirty="0" smtClean="0"/>
              <a:t>requirements (mapping of mining operations, mineral exploitation and extraction activities, natural resource management).</a:t>
            </a:r>
            <a:endParaRPr lang="en-US" altLang="en-US" sz="2400" dirty="0"/>
          </a:p>
          <a:p>
            <a:pPr marL="0" indent="0">
              <a:lnSpc>
                <a:spcPct val="90000"/>
              </a:lnSpc>
              <a:buNone/>
            </a:pPr>
            <a:r>
              <a:rPr lang="en-US" altLang="en-US" sz="2400" dirty="0" smtClean="0"/>
              <a:t>	</a:t>
            </a:r>
            <a:r>
              <a:rPr lang="en-US" altLang="en-US" sz="2400" i="1" dirty="0"/>
              <a:t> </a:t>
            </a:r>
            <a:r>
              <a:rPr lang="en-US" altLang="en-US" sz="2400" i="1" dirty="0" smtClean="0"/>
              <a:t>Corporation </a:t>
            </a:r>
            <a:r>
              <a:rPr lang="en-US" altLang="en-US" sz="2400" i="1" dirty="0"/>
              <a:t>Natural Resources and Environment of Vietnam, Vietnam National Coal - Mineral Industries Group </a:t>
            </a:r>
            <a:r>
              <a:rPr lang="en-US" altLang="en-US" sz="2400" i="1" dirty="0" smtClean="0"/>
              <a:t>(VINACOMIN</a:t>
            </a:r>
            <a:r>
              <a:rPr lang="en-US" altLang="en-US" sz="2400" i="1" dirty="0"/>
              <a:t>), Vietnam Oil and Gas Group </a:t>
            </a:r>
            <a:r>
              <a:rPr lang="en-US" altLang="en-US" sz="2400" i="1" dirty="0" smtClean="0"/>
              <a:t>(</a:t>
            </a:r>
            <a:r>
              <a:rPr lang="en-US" altLang="en-US" sz="2400" i="1" dirty="0" err="1" smtClean="0"/>
              <a:t>PetroVietnam</a:t>
            </a:r>
            <a:r>
              <a:rPr lang="en-US" altLang="en-US" sz="2400" i="1" dirty="0" smtClean="0"/>
              <a:t>), etc.</a:t>
            </a:r>
            <a:endParaRPr lang="en-US" altLang="en-US" sz="2400" i="1" dirty="0"/>
          </a:p>
          <a:p>
            <a:pPr>
              <a:lnSpc>
                <a:spcPct val="90000"/>
              </a:lnSpc>
            </a:pPr>
            <a:endParaRPr lang="en-US" altLang="en-US" sz="2400" dirty="0" smtClean="0"/>
          </a:p>
          <a:p>
            <a:pPr>
              <a:lnSpc>
                <a:spcPct val="90000"/>
              </a:lnSpc>
            </a:pPr>
            <a:r>
              <a:rPr lang="en-US" altLang="en-US" sz="2400" b="1" i="1" dirty="0" smtClean="0"/>
              <a:t>Develop research projects:</a:t>
            </a:r>
            <a:r>
              <a:rPr lang="en-US" altLang="en-US" sz="2400" dirty="0"/>
              <a:t> Partnerships with institutional </a:t>
            </a:r>
            <a:r>
              <a:rPr lang="en-US" altLang="en-US" sz="2400" dirty="0" smtClean="0"/>
              <a:t>bodies to develop common projects on survey of natural resources, mapping for land administration, hazard and risk assessment.</a:t>
            </a:r>
          </a:p>
          <a:p>
            <a:pPr marL="0" indent="0">
              <a:lnSpc>
                <a:spcPct val="90000"/>
              </a:lnSpc>
              <a:buNone/>
            </a:pPr>
            <a:r>
              <a:rPr lang="en-US" altLang="en-US" sz="2400" i="1" dirty="0" smtClean="0"/>
              <a:t>	</a:t>
            </a:r>
            <a:r>
              <a:rPr lang="en-US" altLang="en-US" sz="2400" i="1" dirty="0"/>
              <a:t> VIGMR; Department of Survey, Mapping and Geographic Information; Department of Geology and Minerals of Vietnam (DGMV) (Geological Survey of Vietnam), General Department of Land Administration, Ministry of Natural Resources and Environment</a:t>
            </a:r>
          </a:p>
          <a:p>
            <a:pPr>
              <a:lnSpc>
                <a:spcPct val="90000"/>
              </a:lnSpc>
            </a:pPr>
            <a:endParaRPr lang="en-US" altLang="en-US" sz="2400" dirty="0"/>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3997750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09600" y="827909"/>
            <a:ext cx="10972800" cy="569967"/>
          </a:xfrm>
        </p:spPr>
        <p:txBody>
          <a:bodyPr>
            <a:normAutofit/>
          </a:bodyPr>
          <a:lstStyle/>
          <a:p>
            <a:r>
              <a:rPr lang="en-US" altLang="en-US" sz="2900" b="1" dirty="0" smtClean="0"/>
              <a:t>Source of funds for </a:t>
            </a:r>
            <a:r>
              <a:rPr lang="en-US" altLang="en-US" sz="2900" b="1" dirty="0"/>
              <a:t>partnerships</a:t>
            </a:r>
            <a:endParaRPr lang="cs-CZ" altLang="en-US" sz="2900" b="1" dirty="0"/>
          </a:p>
        </p:txBody>
      </p:sp>
      <p:sp>
        <p:nvSpPr>
          <p:cNvPr id="161795" name="Rectangle 3"/>
          <p:cNvSpPr>
            <a:spLocks noGrp="1" noChangeArrowheads="1"/>
          </p:cNvSpPr>
          <p:nvPr>
            <p:ph type="body" idx="1"/>
          </p:nvPr>
        </p:nvSpPr>
        <p:spPr>
          <a:xfrm>
            <a:off x="609600" y="1355833"/>
            <a:ext cx="10972800" cy="5339258"/>
          </a:xfrm>
        </p:spPr>
        <p:txBody>
          <a:bodyPr>
            <a:noAutofit/>
          </a:bodyPr>
          <a:lstStyle/>
          <a:p>
            <a:pPr>
              <a:lnSpc>
                <a:spcPct val="90000"/>
              </a:lnSpc>
            </a:pPr>
            <a:r>
              <a:rPr lang="en-US" altLang="en-US" sz="2400" b="1" i="1" dirty="0"/>
              <a:t>State </a:t>
            </a:r>
            <a:r>
              <a:rPr lang="en-US" altLang="en-US" sz="2400" b="1" i="1" dirty="0" smtClean="0"/>
              <a:t>budget:</a:t>
            </a:r>
            <a:r>
              <a:rPr lang="en-US" altLang="en-US" sz="2400" dirty="0" smtClean="0"/>
              <a:t> Main source of budget </a:t>
            </a:r>
            <a:r>
              <a:rPr lang="en-US" altLang="en-US" sz="2400" dirty="0"/>
              <a:t>for institutional </a:t>
            </a:r>
            <a:r>
              <a:rPr lang="en-US" altLang="en-US" sz="2400" dirty="0" smtClean="0"/>
              <a:t>partnership, develop common research projects.</a:t>
            </a:r>
            <a:endParaRPr lang="en-US" altLang="en-US" sz="2400" dirty="0"/>
          </a:p>
          <a:p>
            <a:pPr>
              <a:lnSpc>
                <a:spcPct val="90000"/>
              </a:lnSpc>
            </a:pPr>
            <a:endParaRPr lang="en-US" altLang="en-US" sz="2400" dirty="0" smtClean="0"/>
          </a:p>
          <a:p>
            <a:pPr>
              <a:lnSpc>
                <a:spcPct val="90000"/>
              </a:lnSpc>
            </a:pPr>
            <a:r>
              <a:rPr lang="en-US" altLang="en-US" sz="2400" b="1" i="1" dirty="0"/>
              <a:t>Industrial </a:t>
            </a:r>
            <a:r>
              <a:rPr lang="en-US" altLang="en-US" sz="2400" b="1" i="1" dirty="0" smtClean="0"/>
              <a:t>donors:</a:t>
            </a:r>
            <a:r>
              <a:rPr lang="en-US" altLang="en-US" sz="2400" dirty="0" smtClean="0"/>
              <a:t> Training, lab. </a:t>
            </a:r>
            <a:r>
              <a:rPr lang="en-US" altLang="en-US" sz="2400" dirty="0" err="1" smtClean="0"/>
              <a:t>equipments</a:t>
            </a:r>
            <a:r>
              <a:rPr lang="en-US" altLang="en-US" sz="2400" dirty="0" smtClean="0"/>
              <a:t>. Bring </a:t>
            </a:r>
            <a:r>
              <a:rPr lang="en-US" altLang="en-US" sz="2400" dirty="0"/>
              <a:t>industrial partners to HUMG’s Management </a:t>
            </a:r>
            <a:r>
              <a:rPr lang="en-US" altLang="en-US" sz="2400" dirty="0" smtClean="0"/>
              <a:t>Committee (VINACOMIN, </a:t>
            </a:r>
            <a:r>
              <a:rPr lang="en-US" altLang="en-US" sz="2400" dirty="0" err="1" smtClean="0"/>
              <a:t>PetroVietnam</a:t>
            </a:r>
            <a:r>
              <a:rPr lang="en-US" altLang="en-US" sz="2400" dirty="0" smtClean="0"/>
              <a:t>, etc.)</a:t>
            </a:r>
            <a:endParaRPr lang="en-US" altLang="en-US" sz="2400" dirty="0"/>
          </a:p>
          <a:p>
            <a:pPr>
              <a:lnSpc>
                <a:spcPct val="90000"/>
              </a:lnSpc>
            </a:pPr>
            <a:endParaRPr lang="en-US" altLang="en-US" sz="2400" i="1" dirty="0" smtClean="0"/>
          </a:p>
          <a:p>
            <a:pPr>
              <a:lnSpc>
                <a:spcPct val="90000"/>
              </a:lnSpc>
            </a:pPr>
            <a:r>
              <a:rPr lang="en-US" altLang="en-US" sz="2400" b="1" i="1" dirty="0" smtClean="0"/>
              <a:t>International </a:t>
            </a:r>
            <a:r>
              <a:rPr lang="en-US" altLang="en-US" sz="2400" b="1" i="1" dirty="0"/>
              <a:t>donors:</a:t>
            </a:r>
            <a:r>
              <a:rPr lang="en-US" altLang="en-US" sz="2400" dirty="0"/>
              <a:t> Erasmus+ Mineral, ESSENCE (energy); </a:t>
            </a:r>
            <a:r>
              <a:rPr lang="en-US" altLang="en-US" sz="2400" dirty="0" err="1"/>
              <a:t>Norpart</a:t>
            </a:r>
            <a:r>
              <a:rPr lang="en-US" altLang="en-US" sz="2400" dirty="0"/>
              <a:t> (Norway); </a:t>
            </a:r>
            <a:r>
              <a:rPr lang="en-US" altLang="en-US" sz="2400" dirty="0" err="1"/>
              <a:t>Rosneft</a:t>
            </a:r>
            <a:r>
              <a:rPr lang="en-US" altLang="en-US" sz="2400" dirty="0"/>
              <a:t> Vietnam B.V</a:t>
            </a:r>
            <a:r>
              <a:rPr lang="en-US" altLang="en-US" sz="2400" dirty="0" smtClean="0"/>
              <a:t>.; </a:t>
            </a:r>
            <a:r>
              <a:rPr lang="en-US" altLang="en-US" sz="2400" dirty="0"/>
              <a:t>Training Course on Landslide Investigations and Hazards Mitigation attract funds from Integrated Research on Disaster </a:t>
            </a:r>
            <a:r>
              <a:rPr lang="en-US" altLang="en-US" sz="2400" dirty="0" smtClean="0"/>
              <a:t>Risk (IRDR)</a:t>
            </a:r>
          </a:p>
          <a:p>
            <a:pPr>
              <a:lnSpc>
                <a:spcPct val="90000"/>
              </a:lnSpc>
            </a:pPr>
            <a:endParaRPr lang="en-US" altLang="en-US" sz="2400" dirty="0"/>
          </a:p>
          <a:p>
            <a:pPr>
              <a:lnSpc>
                <a:spcPct val="90000"/>
              </a:lnSpc>
            </a:pPr>
            <a:r>
              <a:rPr lang="en-US" altLang="en-US" sz="2400" b="1" i="1" dirty="0" smtClean="0"/>
              <a:t>Consortium:</a:t>
            </a:r>
            <a:r>
              <a:rPr lang="en-US" altLang="en-US" sz="2400" dirty="0" smtClean="0"/>
              <a:t> </a:t>
            </a:r>
            <a:r>
              <a:rPr lang="en-US" altLang="en-US" sz="2400" dirty="0"/>
              <a:t>with </a:t>
            </a:r>
            <a:r>
              <a:rPr lang="en-US" altLang="en-US" sz="2400" dirty="0" smtClean="0"/>
              <a:t>industrial partners and other </a:t>
            </a:r>
            <a:r>
              <a:rPr lang="en-US" altLang="en-US" sz="2400" dirty="0"/>
              <a:t>universities, </a:t>
            </a:r>
            <a:r>
              <a:rPr lang="en-US" altLang="en-US" sz="2400" dirty="0" smtClean="0"/>
              <a:t>ex. PSU </a:t>
            </a:r>
            <a:r>
              <a:rPr lang="en-US" altLang="en-US" sz="2400" dirty="0"/>
              <a:t>(Thailand) and UUM (Malaysia) on disaster and environmental management (3 main tracks: Environmental Technology and Management, Disaster Prevention and Mitigation, ICT Utilization to Support Disaster and Environmental Management</a:t>
            </a:r>
            <a:r>
              <a:rPr lang="en-US" altLang="en-US" sz="2400" dirty="0" smtClean="0"/>
              <a:t>)</a:t>
            </a:r>
            <a:endParaRPr lang="en-US" altLang="en-US" sz="2400" i="1" dirty="0"/>
          </a:p>
          <a:p>
            <a:pPr>
              <a:lnSpc>
                <a:spcPct val="90000"/>
              </a:lnSpc>
            </a:pPr>
            <a:endParaRPr lang="en-US" altLang="en-US" sz="2400" dirty="0"/>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3496562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09600" y="827909"/>
            <a:ext cx="10972800" cy="569967"/>
          </a:xfrm>
        </p:spPr>
        <p:txBody>
          <a:bodyPr>
            <a:normAutofit/>
          </a:bodyPr>
          <a:lstStyle/>
          <a:p>
            <a:r>
              <a:rPr lang="en-US" altLang="en-US" sz="2900" b="1" dirty="0"/>
              <a:t>Partnerships - Lessons learned</a:t>
            </a:r>
            <a:endParaRPr lang="cs-CZ" altLang="en-US" sz="2900" b="1" dirty="0"/>
          </a:p>
        </p:txBody>
      </p:sp>
      <p:sp>
        <p:nvSpPr>
          <p:cNvPr id="161795" name="Rectangle 3"/>
          <p:cNvSpPr>
            <a:spLocks noGrp="1" noChangeArrowheads="1"/>
          </p:cNvSpPr>
          <p:nvPr>
            <p:ph type="body" idx="1"/>
          </p:nvPr>
        </p:nvSpPr>
        <p:spPr>
          <a:xfrm>
            <a:off x="609600" y="1902371"/>
            <a:ext cx="10972800" cy="4792719"/>
          </a:xfrm>
        </p:spPr>
        <p:txBody>
          <a:bodyPr>
            <a:noAutofit/>
          </a:bodyPr>
          <a:lstStyle/>
          <a:p>
            <a:pPr>
              <a:lnSpc>
                <a:spcPct val="90000"/>
              </a:lnSpc>
            </a:pPr>
            <a:r>
              <a:rPr lang="en-US" altLang="en-US" sz="2400" dirty="0"/>
              <a:t>Understand partners’ motivations and objectives (and their language also)</a:t>
            </a:r>
          </a:p>
          <a:p>
            <a:pPr>
              <a:lnSpc>
                <a:spcPct val="90000"/>
              </a:lnSpc>
            </a:pPr>
            <a:r>
              <a:rPr lang="en-US" altLang="en-US" sz="2400" dirty="0"/>
              <a:t>Create shared value</a:t>
            </a:r>
          </a:p>
          <a:p>
            <a:pPr>
              <a:lnSpc>
                <a:spcPct val="90000"/>
              </a:lnSpc>
            </a:pPr>
            <a:r>
              <a:rPr lang="en-US" altLang="en-US" sz="2400" dirty="0"/>
              <a:t>Build trust, personal relationship is important too</a:t>
            </a:r>
          </a:p>
          <a:p>
            <a:pPr>
              <a:lnSpc>
                <a:spcPct val="90000"/>
              </a:lnSpc>
            </a:pPr>
            <a:r>
              <a:rPr lang="en-US" altLang="en-US" sz="2400" dirty="0"/>
              <a:t>Develop clear agreements and be flexible</a:t>
            </a:r>
          </a:p>
          <a:p>
            <a:pPr>
              <a:lnSpc>
                <a:spcPct val="90000"/>
              </a:lnSpc>
            </a:pPr>
            <a:r>
              <a:rPr lang="en-US" altLang="en-US" sz="2400" dirty="0"/>
              <a:t>View partnerships as a mindset</a:t>
            </a:r>
          </a:p>
          <a:p>
            <a:pPr>
              <a:lnSpc>
                <a:spcPct val="90000"/>
              </a:lnSpc>
            </a:pPr>
            <a:r>
              <a:rPr lang="en-US" altLang="en-US" sz="2400" dirty="0"/>
              <a:t>Learn from partners</a:t>
            </a:r>
          </a:p>
          <a:p>
            <a:pPr>
              <a:lnSpc>
                <a:spcPct val="90000"/>
              </a:lnSpc>
            </a:pPr>
            <a:r>
              <a:rPr lang="en-US" altLang="en-US" sz="2400" dirty="0"/>
              <a:t>Share and learn from </a:t>
            </a:r>
            <a:r>
              <a:rPr lang="en-US" altLang="en-US" sz="2400" dirty="0" smtClean="0"/>
              <a:t>failures</a:t>
            </a:r>
          </a:p>
          <a:p>
            <a:pPr>
              <a:lnSpc>
                <a:spcPct val="90000"/>
              </a:lnSpc>
            </a:pPr>
            <a:endParaRPr lang="en-US" altLang="en-US" sz="2400" dirty="0"/>
          </a:p>
          <a:p>
            <a:pPr>
              <a:lnSpc>
                <a:spcPct val="90000"/>
              </a:lnSpc>
            </a:pPr>
            <a:r>
              <a:rPr lang="en-US" altLang="en-US" sz="2400" dirty="0"/>
              <a:t>Major funds: </a:t>
            </a:r>
            <a:r>
              <a:rPr lang="en-US" altLang="en-US" sz="2400" dirty="0" err="1"/>
              <a:t>Goverment</a:t>
            </a:r>
            <a:r>
              <a:rPr lang="en-US" altLang="en-US" sz="2400" dirty="0"/>
              <a:t>, local needs (provinces), and industrial donors</a:t>
            </a:r>
          </a:p>
          <a:p>
            <a:pPr>
              <a:lnSpc>
                <a:spcPct val="90000"/>
              </a:lnSpc>
            </a:pPr>
            <a:r>
              <a:rPr lang="en-US" altLang="en-US" sz="2400" dirty="0"/>
              <a:t>Open </a:t>
            </a:r>
            <a:r>
              <a:rPr lang="en-US" altLang="en-US" sz="2400" dirty="0" smtClean="0"/>
              <a:t>channels </a:t>
            </a:r>
            <a:r>
              <a:rPr lang="en-US" altLang="en-US" sz="2400" dirty="0"/>
              <a:t>from international </a:t>
            </a:r>
            <a:r>
              <a:rPr lang="en-US" altLang="en-US" sz="2400" dirty="0" smtClean="0"/>
              <a:t>donors</a:t>
            </a:r>
            <a:r>
              <a:rPr lang="en-US" altLang="en-US" sz="2400" dirty="0"/>
              <a:t> and inter-governmental </a:t>
            </a:r>
            <a:r>
              <a:rPr lang="en-US" altLang="en-US" sz="2400" dirty="0" err="1"/>
              <a:t>organisations</a:t>
            </a:r>
            <a:r>
              <a:rPr lang="en-US" altLang="en-US" sz="2400" dirty="0"/>
              <a:t> </a:t>
            </a:r>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790282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037522" y="2066571"/>
            <a:ext cx="4697896" cy="808640"/>
          </a:xfrm>
        </p:spPr>
        <p:txBody>
          <a:bodyPr>
            <a:noAutofit/>
          </a:bodyPr>
          <a:lstStyle/>
          <a:p>
            <a:pPr marL="0" indent="0">
              <a:buNone/>
            </a:pPr>
            <a:r>
              <a:rPr lang="en-US" sz="4800" dirty="0" smtClean="0"/>
              <a:t>Many thanks ...</a:t>
            </a:r>
          </a:p>
        </p:txBody>
      </p:sp>
      <p:pic>
        <p:nvPicPr>
          <p:cNvPr id="1026" name="Picture 2"/>
          <p:cNvPicPr>
            <a:picLocks noChangeAspect="1" noChangeArrowheads="1"/>
          </p:cNvPicPr>
          <p:nvPr/>
        </p:nvPicPr>
        <p:blipFill>
          <a:blip r:embed="rId3"/>
          <a:srcRect/>
          <a:stretch>
            <a:fillRect/>
          </a:stretch>
        </p:blipFill>
        <p:spPr bwMode="auto">
          <a:xfrm>
            <a:off x="6018558" y="956777"/>
            <a:ext cx="5886450" cy="5114925"/>
          </a:xfrm>
          <a:prstGeom prst="rect">
            <a:avLst/>
          </a:prstGeom>
          <a:noFill/>
          <a:ln w="9525">
            <a:noFill/>
            <a:miter lim="800000"/>
            <a:headEnd/>
            <a:tailEnd/>
          </a:ln>
        </p:spPr>
      </p:pic>
    </p:spTree>
    <p:extLst>
      <p:ext uri="{BB962C8B-B14F-4D97-AF65-F5344CB8AC3E}">
        <p14:creationId xmlns:p14="http://schemas.microsoft.com/office/powerpoint/2010/main" val="2387650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3008" y="746377"/>
            <a:ext cx="7855375" cy="5663089"/>
          </a:xfrm>
          <a:prstGeom prst="rect">
            <a:avLst/>
          </a:prstGeom>
        </p:spPr>
        <p:txBody>
          <a:bodyPr wrap="square">
            <a:spAutoFit/>
          </a:bodyPr>
          <a:lstStyle/>
          <a:p>
            <a:pPr marL="342900" lvl="0" indent="-342900" fontAlgn="base">
              <a:lnSpc>
                <a:spcPct val="115000"/>
              </a:lnSpc>
              <a:spcBef>
                <a:spcPts val="600"/>
              </a:spcBef>
              <a:spcAft>
                <a:spcPts val="0"/>
              </a:spcAft>
              <a:buClr>
                <a:srgbClr val="000000"/>
              </a:buClr>
              <a:buSzPts val="1000"/>
              <a:buFont typeface="Times New Roman" panose="02020603050405020304" pitchFamily="18" charset="0"/>
              <a:buChar char="-"/>
            </a:pPr>
            <a:endParaRPr lang="en-US" sz="2800" dirty="0" smtClean="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15000"/>
              </a:lnSpc>
              <a:spcBef>
                <a:spcPts val="600"/>
              </a:spcBef>
              <a:spcAft>
                <a:spcPts val="0"/>
              </a:spcAft>
              <a:buClr>
                <a:srgbClr val="000000"/>
              </a:buClr>
              <a:buSzPts val="1000"/>
              <a:buFont typeface="Times New Roman" panose="02020603050405020304" pitchFamily="18" charset="0"/>
              <a:buChar char="-"/>
            </a:pPr>
            <a:r>
              <a:rPr lang="en-US" sz="3200" dirty="0" smtClean="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Air pollution</a:t>
            </a:r>
            <a:endParaRPr lang="en-US" sz="32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15000"/>
              </a:lnSpc>
              <a:spcBef>
                <a:spcPts val="600"/>
              </a:spcBef>
              <a:spcAft>
                <a:spcPts val="0"/>
              </a:spcAft>
              <a:buClr>
                <a:srgbClr val="000000"/>
              </a:buClr>
              <a:buSzPts val="1000"/>
              <a:buFont typeface="Times New Roman" panose="02020603050405020304" pitchFamily="18" charset="0"/>
              <a:buChar char="-"/>
            </a:pPr>
            <a:r>
              <a:rPr lang="en-US" sz="3200" dirty="0" smtClean="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Biodiversity</a:t>
            </a:r>
            <a:endParaRPr lang="en-US" sz="32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15000"/>
              </a:lnSpc>
              <a:spcBef>
                <a:spcPts val="600"/>
              </a:spcBef>
              <a:spcAft>
                <a:spcPts val="0"/>
              </a:spcAft>
              <a:buClr>
                <a:srgbClr val="000000"/>
              </a:buClr>
              <a:buSzPts val="1000"/>
              <a:buFont typeface="Times New Roman" panose="02020603050405020304" pitchFamily="18" charset="0"/>
              <a:buChar char="-"/>
            </a:pPr>
            <a:r>
              <a:rPr lang="en-US" sz="3200" dirty="0" smtClean="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Urban and urbanizations</a:t>
            </a:r>
            <a:endParaRPr lang="en-US" sz="32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fontAlgn="base">
              <a:lnSpc>
                <a:spcPct val="115000"/>
              </a:lnSpc>
              <a:spcBef>
                <a:spcPts val="600"/>
              </a:spcBef>
              <a:buClr>
                <a:srgbClr val="000000"/>
              </a:buClr>
              <a:buSzPts val="1000"/>
              <a:buFont typeface="Times New Roman" panose="02020603050405020304" pitchFamily="18" charset="0"/>
              <a:buChar char="-"/>
            </a:pPr>
            <a:r>
              <a:rPr lang="en-US" sz="3200" dirty="0" smtClean="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Natural resources (water &amp; minerals)</a:t>
            </a:r>
            <a:endParaRPr lang="en-US" sz="32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15000"/>
              </a:lnSpc>
              <a:spcBef>
                <a:spcPts val="600"/>
              </a:spcBef>
              <a:spcAft>
                <a:spcPts val="0"/>
              </a:spcAft>
              <a:buClr>
                <a:srgbClr val="000000"/>
              </a:buClr>
              <a:buSzPts val="1000"/>
              <a:buFont typeface="Times New Roman" panose="02020603050405020304" pitchFamily="18" charset="0"/>
              <a:buChar char="-"/>
            </a:pPr>
            <a:r>
              <a:rPr lang="en-US" sz="3200" dirty="0" smtClean="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Climate change and GHG emission</a:t>
            </a:r>
            <a:endParaRPr lang="en-US" sz="32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15000"/>
              </a:lnSpc>
              <a:spcBef>
                <a:spcPts val="600"/>
              </a:spcBef>
              <a:spcAft>
                <a:spcPts val="0"/>
              </a:spcAft>
              <a:buClr>
                <a:srgbClr val="000000"/>
              </a:buClr>
              <a:buSzPts val="1000"/>
              <a:buFont typeface="Times New Roman" panose="02020603050405020304" pitchFamily="18" charset="0"/>
              <a:buChar char="-"/>
            </a:pPr>
            <a:r>
              <a:rPr lang="en-US" sz="3200" dirty="0" smtClean="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Food securities (Smart agriculture)</a:t>
            </a:r>
            <a:endParaRPr lang="en-US" sz="32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15000"/>
              </a:lnSpc>
              <a:spcBef>
                <a:spcPts val="600"/>
              </a:spcBef>
              <a:spcAft>
                <a:spcPts val="0"/>
              </a:spcAft>
              <a:buClr>
                <a:srgbClr val="000000"/>
              </a:buClr>
              <a:buSzPts val="1000"/>
              <a:buFont typeface="Times New Roman" panose="02020603050405020304" pitchFamily="18" charset="0"/>
              <a:buChar char="-"/>
            </a:pPr>
            <a:r>
              <a:rPr lang="en-US" sz="3200" dirty="0" smtClean="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Ocean research and ocean technology</a:t>
            </a:r>
            <a:endParaRPr lang="en-US" sz="32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15000"/>
              </a:lnSpc>
              <a:spcBef>
                <a:spcPts val="600"/>
              </a:spcBef>
              <a:spcAft>
                <a:spcPts val="0"/>
              </a:spcAft>
              <a:buClr>
                <a:srgbClr val="000000"/>
              </a:buClr>
              <a:buSzPts val="1000"/>
              <a:buFont typeface="Times New Roman" panose="02020603050405020304" pitchFamily="18" charset="0"/>
              <a:buChar char="-"/>
            </a:pPr>
            <a:r>
              <a:rPr lang="en-US" sz="2800" u="none" strike="noStrike" dirty="0" smtClean="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and </a:t>
            </a:r>
            <a:r>
              <a:rPr lang="en-US" sz="3200" b="1" dirty="0">
                <a:solidFill>
                  <a:schemeClr val="bg1"/>
                </a:solidFill>
              </a:rPr>
              <a:t>GIS application in Vietnam</a:t>
            </a:r>
          </a:p>
        </p:txBody>
      </p:sp>
    </p:spTree>
    <p:extLst>
      <p:ext uri="{BB962C8B-B14F-4D97-AF65-F5344CB8AC3E}">
        <p14:creationId xmlns:p14="http://schemas.microsoft.com/office/powerpoint/2010/main" val="2921096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type="body" idx="1"/>
          </p:nvPr>
        </p:nvSpPr>
        <p:spPr>
          <a:xfrm>
            <a:off x="609600" y="1116731"/>
            <a:ext cx="10972800" cy="4525963"/>
          </a:xfrm>
        </p:spPr>
        <p:txBody>
          <a:bodyPr>
            <a:normAutofit/>
          </a:bodyPr>
          <a:lstStyle/>
          <a:p>
            <a:pPr>
              <a:lnSpc>
                <a:spcPct val="90000"/>
              </a:lnSpc>
            </a:pPr>
            <a:r>
              <a:rPr lang="en-US" altLang="en-US" dirty="0" smtClean="0"/>
              <a:t>Loosely </a:t>
            </a:r>
            <a:r>
              <a:rPr lang="en-US" altLang="en-US" dirty="0"/>
              <a:t>coupled with physical and social science - main emphasis on cartographic output products and visualization for research activities in geoscience</a:t>
            </a:r>
          </a:p>
          <a:p>
            <a:pPr>
              <a:lnSpc>
                <a:spcPct val="90000"/>
              </a:lnSpc>
            </a:pPr>
            <a:r>
              <a:rPr lang="en-US" altLang="en-US" dirty="0"/>
              <a:t>More or less research on using tools for specific applications and a classic map creation</a:t>
            </a:r>
          </a:p>
          <a:p>
            <a:pPr>
              <a:lnSpc>
                <a:spcPct val="90000"/>
              </a:lnSpc>
            </a:pPr>
            <a:r>
              <a:rPr lang="en-US" altLang="en-US" dirty="0" smtClean="0"/>
              <a:t>Development </a:t>
            </a:r>
            <a:r>
              <a:rPr lang="en-US" altLang="en-US" dirty="0"/>
              <a:t>of the new technology, approaches or methodology was restricted for different subjects individually (remote sensing, </a:t>
            </a:r>
            <a:r>
              <a:rPr lang="en-US" altLang="en-US" dirty="0" err="1"/>
              <a:t>geoinformatics</a:t>
            </a:r>
            <a:r>
              <a:rPr lang="en-US" altLang="en-US" dirty="0"/>
              <a:t>, cartography</a:t>
            </a:r>
            <a:r>
              <a:rPr lang="en-US" altLang="en-US" dirty="0" smtClean="0"/>
              <a:t>)</a:t>
            </a:r>
            <a:endParaRPr lang="en-US" altLang="en-US" b="1" dirty="0"/>
          </a:p>
        </p:txBody>
      </p:sp>
      <p:sp>
        <p:nvSpPr>
          <p:cNvPr id="161796" name="AutoShape 4"/>
          <p:cNvSpPr>
            <a:spLocks noChangeArrowheads="1"/>
          </p:cNvSpPr>
          <p:nvPr/>
        </p:nvSpPr>
        <p:spPr bwMode="auto">
          <a:xfrm>
            <a:off x="5557428" y="5117950"/>
            <a:ext cx="576262" cy="504825"/>
          </a:xfrm>
          <a:prstGeom prst="downArrow">
            <a:avLst>
              <a:gd name="adj1" fmla="val 50000"/>
              <a:gd name="adj2" fmla="val 2500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
        <p:nvSpPr>
          <p:cNvPr id="7" name="Rectangle 3"/>
          <p:cNvSpPr txBox="1">
            <a:spLocks noChangeArrowheads="1"/>
          </p:cNvSpPr>
          <p:nvPr/>
        </p:nvSpPr>
        <p:spPr>
          <a:xfrm>
            <a:off x="4046484" y="5761038"/>
            <a:ext cx="3883572" cy="56881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90000"/>
              </a:lnSpc>
              <a:buFontTx/>
              <a:buNone/>
            </a:pPr>
            <a:r>
              <a:rPr lang="en-US" altLang="en-US" b="1" dirty="0" smtClean="0"/>
              <a:t>Needs for change</a:t>
            </a:r>
            <a:endParaRPr lang="en-US" altLang="en-US" dirty="0" smtClean="0"/>
          </a:p>
        </p:txBody>
      </p:sp>
    </p:spTree>
    <p:extLst>
      <p:ext uri="{BB962C8B-B14F-4D97-AF65-F5344CB8AC3E}">
        <p14:creationId xmlns:p14="http://schemas.microsoft.com/office/powerpoint/2010/main" val="2333834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85800" y="457519"/>
            <a:ext cx="10972800" cy="1143000"/>
          </a:xfrm>
        </p:spPr>
        <p:txBody>
          <a:bodyPr>
            <a:normAutofit/>
          </a:bodyPr>
          <a:lstStyle/>
          <a:p>
            <a:pPr algn="ctr"/>
            <a:r>
              <a:rPr lang="en-US" altLang="en-US" sz="2900" b="1" dirty="0"/>
              <a:t>Motivations for change in curricula</a:t>
            </a:r>
            <a:endParaRPr lang="cs-CZ" altLang="en-US" sz="2900" b="1" dirty="0"/>
          </a:p>
        </p:txBody>
      </p:sp>
      <p:sp>
        <p:nvSpPr>
          <p:cNvPr id="161795" name="Rectangle 3"/>
          <p:cNvSpPr>
            <a:spLocks noGrp="1" noChangeArrowheads="1"/>
          </p:cNvSpPr>
          <p:nvPr>
            <p:ph type="body" idx="1"/>
          </p:nvPr>
        </p:nvSpPr>
        <p:spPr/>
        <p:txBody>
          <a:bodyPr>
            <a:normAutofit lnSpcReduction="10000"/>
          </a:bodyPr>
          <a:lstStyle/>
          <a:p>
            <a:pPr>
              <a:lnSpc>
                <a:spcPct val="90000"/>
              </a:lnSpc>
            </a:pPr>
            <a:r>
              <a:rPr lang="en-US" altLang="en-US" sz="3000" dirty="0"/>
              <a:t>Recognition the importance of </a:t>
            </a:r>
            <a:r>
              <a:rPr lang="en-US" altLang="en-US" sz="3000" dirty="0" err="1"/>
              <a:t>geoinformatics</a:t>
            </a:r>
            <a:r>
              <a:rPr lang="en-US" altLang="en-US" sz="3000" dirty="0"/>
              <a:t>/geospatial information science-technology</a:t>
            </a:r>
          </a:p>
          <a:p>
            <a:pPr>
              <a:lnSpc>
                <a:spcPct val="90000"/>
              </a:lnSpc>
            </a:pPr>
            <a:r>
              <a:rPr lang="en-US" altLang="en-US" sz="3000" dirty="0"/>
              <a:t>2006: National strategy on research and application of space technology:</a:t>
            </a:r>
          </a:p>
          <a:p>
            <a:pPr>
              <a:lnSpc>
                <a:spcPct val="90000"/>
              </a:lnSpc>
            </a:pPr>
            <a:r>
              <a:rPr lang="en-US" altLang="en-US" sz="3000" dirty="0"/>
              <a:t>- MOET: updating and re-constructing new curriculum, syllabus, education system...</a:t>
            </a:r>
          </a:p>
          <a:p>
            <a:pPr>
              <a:lnSpc>
                <a:spcPct val="90000"/>
              </a:lnSpc>
            </a:pPr>
            <a:r>
              <a:rPr lang="en-US" altLang="en-US" sz="3000" dirty="0"/>
              <a:t>National Programs on Science and Technology: Space, Regional Development</a:t>
            </a:r>
          </a:p>
          <a:p>
            <a:pPr>
              <a:lnSpc>
                <a:spcPct val="90000"/>
              </a:lnSpc>
            </a:pPr>
            <a:r>
              <a:rPr lang="en-US" altLang="en-US" sz="3000" dirty="0"/>
              <a:t>International donors: Erasmus+, </a:t>
            </a:r>
            <a:r>
              <a:rPr lang="en-US" altLang="en-US" sz="3000" dirty="0" err="1"/>
              <a:t>Norpart</a:t>
            </a:r>
            <a:r>
              <a:rPr lang="en-US" altLang="en-US" sz="3000" dirty="0"/>
              <a:t> (Norway), Society of Petroleum Engineering (SPE), </a:t>
            </a:r>
            <a:r>
              <a:rPr lang="en-US" altLang="en-US" sz="3000" dirty="0" err="1"/>
              <a:t>Rosneft</a:t>
            </a:r>
            <a:r>
              <a:rPr lang="en-US" altLang="en-US" sz="3000" dirty="0"/>
              <a:t> Vietnam </a:t>
            </a:r>
            <a:r>
              <a:rPr lang="en-US" altLang="en-US" sz="3000" dirty="0" smtClean="0"/>
              <a:t>BV, etc.</a:t>
            </a:r>
            <a:endParaRPr lang="en-US" altLang="en-US" sz="3000" dirty="0"/>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269884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85800" y="457519"/>
            <a:ext cx="10972800" cy="1143000"/>
          </a:xfrm>
        </p:spPr>
        <p:txBody>
          <a:bodyPr>
            <a:normAutofit/>
          </a:bodyPr>
          <a:lstStyle/>
          <a:p>
            <a:pPr algn="ctr"/>
            <a:r>
              <a:rPr lang="en-US" altLang="en-US" sz="2900" b="1" dirty="0"/>
              <a:t>Motivations for change in curricula</a:t>
            </a:r>
            <a:endParaRPr lang="cs-CZ" altLang="en-US" sz="2900" b="1" dirty="0"/>
          </a:p>
        </p:txBody>
      </p:sp>
      <p:sp>
        <p:nvSpPr>
          <p:cNvPr id="161795" name="Rectangle 3"/>
          <p:cNvSpPr>
            <a:spLocks noGrp="1" noChangeArrowheads="1"/>
          </p:cNvSpPr>
          <p:nvPr>
            <p:ph type="body" idx="1"/>
          </p:nvPr>
        </p:nvSpPr>
        <p:spPr/>
        <p:txBody>
          <a:bodyPr>
            <a:normAutofit fontScale="92500"/>
          </a:bodyPr>
          <a:lstStyle/>
          <a:p>
            <a:pPr>
              <a:lnSpc>
                <a:spcPct val="90000"/>
              </a:lnSpc>
            </a:pPr>
            <a:r>
              <a:rPr lang="en-US" altLang="en-US" dirty="0"/>
              <a:t>Huge development in </a:t>
            </a:r>
            <a:r>
              <a:rPr lang="en-US" altLang="en-US" dirty="0" err="1"/>
              <a:t>geoinformatics</a:t>
            </a:r>
            <a:r>
              <a:rPr lang="en-US" altLang="en-US" dirty="0"/>
              <a:t> and remote sensing science</a:t>
            </a:r>
          </a:p>
          <a:p>
            <a:pPr>
              <a:lnSpc>
                <a:spcPct val="90000"/>
              </a:lnSpc>
            </a:pPr>
            <a:r>
              <a:rPr lang="en-US" altLang="en-US" dirty="0"/>
              <a:t>Change in perception of </a:t>
            </a:r>
            <a:r>
              <a:rPr lang="en-US" altLang="en-US" dirty="0" err="1"/>
              <a:t>geoinformatics</a:t>
            </a:r>
            <a:r>
              <a:rPr lang="en-US" altLang="en-US" dirty="0"/>
              <a:t> as a science which gives more possibilities in research  and development of new applications </a:t>
            </a:r>
          </a:p>
          <a:p>
            <a:pPr>
              <a:lnSpc>
                <a:spcPct val="90000"/>
              </a:lnSpc>
            </a:pPr>
            <a:r>
              <a:rPr lang="en-US" altLang="en-US" dirty="0"/>
              <a:t>New requirements for the graduates</a:t>
            </a:r>
          </a:p>
          <a:p>
            <a:pPr>
              <a:lnSpc>
                <a:spcPct val="90000"/>
              </a:lnSpc>
            </a:pPr>
            <a:r>
              <a:rPr lang="en-US" altLang="en-US" dirty="0" smtClean="0"/>
              <a:t>Regional and International integration </a:t>
            </a:r>
            <a:endParaRPr lang="en-US" altLang="en-US" dirty="0"/>
          </a:p>
          <a:p>
            <a:pPr>
              <a:lnSpc>
                <a:spcPct val="90000"/>
              </a:lnSpc>
            </a:pPr>
            <a:endParaRPr lang="en-US" altLang="en-US" dirty="0"/>
          </a:p>
          <a:p>
            <a:pPr>
              <a:lnSpc>
                <a:spcPct val="90000"/>
              </a:lnSpc>
            </a:pPr>
            <a:endParaRPr lang="en-US" altLang="en-US" dirty="0"/>
          </a:p>
          <a:p>
            <a:pPr algn="ctr">
              <a:lnSpc>
                <a:spcPct val="90000"/>
              </a:lnSpc>
              <a:buFontTx/>
              <a:buNone/>
            </a:pPr>
            <a:r>
              <a:rPr lang="en-US" altLang="en-US" b="1" dirty="0" smtClean="0"/>
              <a:t>Annually updated courses </a:t>
            </a:r>
            <a:endParaRPr lang="en-US" altLang="en-US" b="1" dirty="0"/>
          </a:p>
        </p:txBody>
      </p:sp>
      <p:sp>
        <p:nvSpPr>
          <p:cNvPr id="161796" name="AutoShape 4"/>
          <p:cNvSpPr>
            <a:spLocks noChangeArrowheads="1"/>
          </p:cNvSpPr>
          <p:nvPr/>
        </p:nvSpPr>
        <p:spPr bwMode="auto">
          <a:xfrm>
            <a:off x="5595938" y="4648201"/>
            <a:ext cx="576262" cy="504825"/>
          </a:xfrm>
          <a:prstGeom prst="downArrow">
            <a:avLst>
              <a:gd name="adj1" fmla="val 50000"/>
              <a:gd name="adj2" fmla="val 2500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3191208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993913" y="590214"/>
            <a:ext cx="10595113" cy="838200"/>
          </a:xfrm>
        </p:spPr>
        <p:txBody>
          <a:bodyPr>
            <a:normAutofit fontScale="90000"/>
          </a:bodyPr>
          <a:lstStyle/>
          <a:p>
            <a:r>
              <a:rPr lang="en-US" altLang="en-US" dirty="0"/>
              <a:t>Goals in </a:t>
            </a:r>
            <a:r>
              <a:rPr lang="en-US" altLang="en-US" dirty="0" err="1" smtClean="0"/>
              <a:t>geoinformatics</a:t>
            </a:r>
            <a:r>
              <a:rPr lang="en-US" altLang="en-US" dirty="0" smtClean="0"/>
              <a:t>/</a:t>
            </a:r>
            <a:r>
              <a:rPr lang="en-US" altLang="en-US" dirty="0" err="1" smtClean="0"/>
              <a:t>geomatics</a:t>
            </a:r>
            <a:r>
              <a:rPr lang="en-US" altLang="en-US" dirty="0" smtClean="0"/>
              <a:t>/</a:t>
            </a:r>
            <a:r>
              <a:rPr lang="en-US" altLang="en-US" dirty="0" err="1" smtClean="0"/>
              <a:t>GISc</a:t>
            </a:r>
            <a:r>
              <a:rPr lang="en-US" altLang="en-US" dirty="0" smtClean="0"/>
              <a:t> </a:t>
            </a:r>
            <a:r>
              <a:rPr lang="en-US" altLang="en-US" dirty="0"/>
              <a:t>education</a:t>
            </a:r>
            <a:endParaRPr lang="cs-CZ" altLang="en-US" dirty="0"/>
          </a:p>
        </p:txBody>
      </p:sp>
      <p:sp>
        <p:nvSpPr>
          <p:cNvPr id="162819" name="Rectangle 3"/>
          <p:cNvSpPr>
            <a:spLocks noGrp="1" noChangeArrowheads="1"/>
          </p:cNvSpPr>
          <p:nvPr>
            <p:ph type="body" idx="1"/>
          </p:nvPr>
        </p:nvSpPr>
        <p:spPr>
          <a:xfrm>
            <a:off x="398060" y="1547495"/>
            <a:ext cx="11395880" cy="5111750"/>
          </a:xfrm>
        </p:spPr>
        <p:txBody>
          <a:bodyPr>
            <a:normAutofit/>
          </a:bodyPr>
          <a:lstStyle/>
          <a:p>
            <a:pPr>
              <a:lnSpc>
                <a:spcPct val="90000"/>
              </a:lnSpc>
            </a:pPr>
            <a:r>
              <a:rPr lang="en-US" altLang="en-US" dirty="0"/>
              <a:t>Not only individually develop domains within </a:t>
            </a:r>
            <a:r>
              <a:rPr lang="en-US" altLang="en-US" dirty="0" err="1"/>
              <a:t>geoinformatics</a:t>
            </a:r>
            <a:r>
              <a:rPr lang="en-US" altLang="en-US" dirty="0"/>
              <a:t> but outline possible combinations and methods across all subjects to solve a given problem</a:t>
            </a:r>
          </a:p>
          <a:p>
            <a:pPr>
              <a:lnSpc>
                <a:spcPct val="90000"/>
              </a:lnSpc>
            </a:pPr>
            <a:r>
              <a:rPr lang="en-US" altLang="en-US" dirty="0"/>
              <a:t>Highlight an interdisciplinary character of </a:t>
            </a:r>
            <a:r>
              <a:rPr lang="en-US" altLang="en-US" dirty="0" err="1"/>
              <a:t>geoinformatics</a:t>
            </a:r>
            <a:r>
              <a:rPr lang="en-US" altLang="en-US" dirty="0"/>
              <a:t> science</a:t>
            </a:r>
          </a:p>
          <a:p>
            <a:pPr>
              <a:lnSpc>
                <a:spcPct val="90000"/>
              </a:lnSpc>
            </a:pPr>
            <a:r>
              <a:rPr lang="en-US" altLang="en-US" dirty="0"/>
              <a:t>No possibilities to cover all specialization within one department 		therefore cooperation with other departments physical (hydrology, geomorphology, etc.) and social/regional (urban studies, </a:t>
            </a:r>
            <a:r>
              <a:rPr lang="en-US" altLang="en-US" dirty="0" err="1"/>
              <a:t>landuse</a:t>
            </a:r>
            <a:r>
              <a:rPr lang="en-US" altLang="en-US" dirty="0"/>
              <a:t>/</a:t>
            </a:r>
            <a:r>
              <a:rPr lang="en-US" altLang="en-US" dirty="0" err="1"/>
              <a:t>landcover</a:t>
            </a:r>
            <a:r>
              <a:rPr lang="en-US" altLang="en-US" dirty="0"/>
              <a:t>, regionalization, etc.) geography – in applications the stress is on </a:t>
            </a:r>
            <a:r>
              <a:rPr lang="cs-CZ" altLang="en-US" dirty="0"/>
              <a:t>the </a:t>
            </a:r>
            <a:r>
              <a:rPr lang="en-US" altLang="en-US" dirty="0" err="1"/>
              <a:t>geoinformation</a:t>
            </a:r>
            <a:r>
              <a:rPr lang="en-US" altLang="en-US" dirty="0"/>
              <a:t> content (development of new tools, data quality, …)</a:t>
            </a:r>
          </a:p>
          <a:p>
            <a:pPr>
              <a:lnSpc>
                <a:spcPct val="90000"/>
              </a:lnSpc>
            </a:pPr>
            <a:endParaRPr lang="cs-CZ" altLang="en-US" dirty="0"/>
          </a:p>
        </p:txBody>
      </p:sp>
      <p:sp>
        <p:nvSpPr>
          <p:cNvPr id="5" name="TextBox 4"/>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spTree>
    <p:extLst>
      <p:ext uri="{BB962C8B-B14F-4D97-AF65-F5344CB8AC3E}">
        <p14:creationId xmlns:p14="http://schemas.microsoft.com/office/powerpoint/2010/main" val="1154999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t>
            </a:r>
            <a:r>
              <a:rPr lang="en-US" sz="3200" b="1" dirty="0">
                <a:solidFill>
                  <a:schemeClr val="bg1"/>
                </a:solidFill>
              </a:rPr>
              <a:t>and GIS education </a:t>
            </a:r>
            <a:r>
              <a:rPr lang="en-US" sz="3200" b="1" dirty="0" smtClean="0">
                <a:solidFill>
                  <a:schemeClr val="bg1"/>
                </a:solidFill>
              </a:rPr>
              <a:t>in Vietnam</a:t>
            </a:r>
            <a:endParaRPr lang="en-US" sz="32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517262293"/>
              </p:ext>
            </p:extLst>
          </p:nvPr>
        </p:nvGraphicFramePr>
        <p:xfrm>
          <a:off x="782320" y="1352214"/>
          <a:ext cx="10876280" cy="5029200"/>
        </p:xfrm>
        <a:graphic>
          <a:graphicData uri="http://schemas.openxmlformats.org/drawingml/2006/table">
            <a:tbl>
              <a:tblPr firstRow="1" bandRow="1">
                <a:tableStyleId>{5C22544A-7EE6-4342-B048-85BDC9FD1C3A}</a:tableStyleId>
              </a:tblPr>
              <a:tblGrid>
                <a:gridCol w="5115560"/>
                <a:gridCol w="2270760"/>
                <a:gridCol w="3489960"/>
              </a:tblGrid>
              <a:tr h="370840">
                <a:tc>
                  <a:txBody>
                    <a:bodyPr/>
                    <a:lstStyle/>
                    <a:p>
                      <a:r>
                        <a:rPr lang="en-US" sz="3200" dirty="0" smtClean="0"/>
                        <a:t>Bachelor programs</a:t>
                      </a:r>
                      <a:endParaRPr lang="en-US" sz="3200" dirty="0"/>
                    </a:p>
                  </a:txBody>
                  <a:tcPr/>
                </a:tc>
                <a:tc>
                  <a:txBody>
                    <a:bodyPr/>
                    <a:lstStyle/>
                    <a:p>
                      <a:pPr algn="ctr"/>
                      <a:r>
                        <a:rPr lang="en-US" sz="3200" dirty="0" smtClean="0"/>
                        <a:t>Hanoi</a:t>
                      </a:r>
                      <a:endParaRPr lang="en-US" sz="3200" dirty="0"/>
                    </a:p>
                  </a:txBody>
                  <a:tcPr/>
                </a:tc>
                <a:tc>
                  <a:txBody>
                    <a:bodyPr/>
                    <a:lstStyle/>
                    <a:p>
                      <a:pPr algn="ctr"/>
                      <a:r>
                        <a:rPr lang="en-US" sz="3200" dirty="0" smtClean="0"/>
                        <a:t>Ho Chi Minh city</a:t>
                      </a:r>
                      <a:endParaRPr lang="en-US" sz="3200" dirty="0"/>
                    </a:p>
                  </a:txBody>
                  <a:tcPr/>
                </a:tc>
              </a:tr>
              <a:tr h="370840">
                <a:tc>
                  <a:txBody>
                    <a:bodyPr/>
                    <a:lstStyle/>
                    <a:p>
                      <a:r>
                        <a:rPr lang="en-US" sz="3200" dirty="0" smtClean="0">
                          <a:solidFill>
                            <a:srgbClr val="0070C0"/>
                          </a:solidFill>
                        </a:rPr>
                        <a:t>Natural resources and environment</a:t>
                      </a:r>
                      <a:endParaRPr lang="en-US" sz="3200" dirty="0">
                        <a:solidFill>
                          <a:srgbClr val="0070C0"/>
                        </a:solidFill>
                      </a:endParaRPr>
                    </a:p>
                  </a:txBody>
                  <a:tcPr/>
                </a:tc>
                <a:tc>
                  <a:txBody>
                    <a:bodyPr/>
                    <a:lstStyle/>
                    <a:p>
                      <a:pPr algn="ctr"/>
                      <a:r>
                        <a:rPr lang="en-US" sz="3200" dirty="0" smtClean="0">
                          <a:solidFill>
                            <a:srgbClr val="0070C0"/>
                          </a:solidFill>
                        </a:rPr>
                        <a:t>18</a:t>
                      </a:r>
                      <a:endParaRPr lang="en-US" sz="3200" dirty="0">
                        <a:solidFill>
                          <a:srgbClr val="0070C0"/>
                        </a:solidFill>
                      </a:endParaRPr>
                    </a:p>
                  </a:txBody>
                  <a:tcPr/>
                </a:tc>
                <a:tc>
                  <a:txBody>
                    <a:bodyPr/>
                    <a:lstStyle/>
                    <a:p>
                      <a:pPr algn="ctr"/>
                      <a:r>
                        <a:rPr lang="en-US" sz="3200" dirty="0" smtClean="0">
                          <a:solidFill>
                            <a:srgbClr val="0070C0"/>
                          </a:solidFill>
                        </a:rPr>
                        <a:t>14</a:t>
                      </a:r>
                      <a:endParaRPr lang="en-US" sz="3200" dirty="0">
                        <a:solidFill>
                          <a:srgbClr val="0070C0"/>
                        </a:solidFill>
                      </a:endParaRPr>
                    </a:p>
                  </a:txBody>
                  <a:tcPr/>
                </a:tc>
              </a:tr>
              <a:tr h="370840">
                <a:tc>
                  <a:txBody>
                    <a:bodyPr/>
                    <a:lstStyle/>
                    <a:p>
                      <a:r>
                        <a:rPr lang="en-US" sz="3200" dirty="0" smtClean="0">
                          <a:solidFill>
                            <a:srgbClr val="0070C0"/>
                          </a:solidFill>
                        </a:rPr>
                        <a:t>Mining and Geology</a:t>
                      </a:r>
                      <a:endParaRPr lang="en-US" sz="3200" dirty="0">
                        <a:solidFill>
                          <a:srgbClr val="0070C0"/>
                        </a:solidFill>
                      </a:endParaRPr>
                    </a:p>
                  </a:txBody>
                  <a:tcPr/>
                </a:tc>
                <a:tc>
                  <a:txBody>
                    <a:bodyPr/>
                    <a:lstStyle/>
                    <a:p>
                      <a:pPr algn="ctr"/>
                      <a:r>
                        <a:rPr lang="en-US" sz="3200" dirty="0" smtClean="0">
                          <a:solidFill>
                            <a:srgbClr val="0070C0"/>
                          </a:solidFill>
                        </a:rPr>
                        <a:t>4</a:t>
                      </a:r>
                      <a:endParaRPr lang="en-US" sz="3200" dirty="0">
                        <a:solidFill>
                          <a:srgbClr val="0070C0"/>
                        </a:solidFill>
                      </a:endParaRPr>
                    </a:p>
                  </a:txBody>
                  <a:tcPr/>
                </a:tc>
                <a:tc>
                  <a:txBody>
                    <a:bodyPr/>
                    <a:lstStyle/>
                    <a:p>
                      <a:pPr algn="ctr"/>
                      <a:r>
                        <a:rPr lang="en-US" sz="3200" dirty="0" smtClean="0">
                          <a:solidFill>
                            <a:srgbClr val="0070C0"/>
                          </a:solidFill>
                        </a:rPr>
                        <a:t>3</a:t>
                      </a:r>
                      <a:endParaRPr lang="en-US" sz="3200" dirty="0">
                        <a:solidFill>
                          <a:srgbClr val="0070C0"/>
                        </a:solidFill>
                      </a:endParaRPr>
                    </a:p>
                  </a:txBody>
                  <a:tcPr/>
                </a:tc>
              </a:tr>
              <a:tr h="370840">
                <a:tc>
                  <a:txBody>
                    <a:bodyPr/>
                    <a:lstStyle/>
                    <a:p>
                      <a:r>
                        <a:rPr lang="en-US" sz="3200" dirty="0" smtClean="0"/>
                        <a:t>Aquaculture-Forestry-Agriculture</a:t>
                      </a:r>
                      <a:endParaRPr lang="en-US" sz="3200" dirty="0"/>
                    </a:p>
                  </a:txBody>
                  <a:tcPr/>
                </a:tc>
                <a:tc>
                  <a:txBody>
                    <a:bodyPr/>
                    <a:lstStyle/>
                    <a:p>
                      <a:pPr algn="ctr"/>
                      <a:r>
                        <a:rPr lang="en-US" sz="3200" dirty="0" smtClean="0"/>
                        <a:t>2</a:t>
                      </a:r>
                      <a:endParaRPr lang="en-US" sz="3200" dirty="0"/>
                    </a:p>
                  </a:txBody>
                  <a:tcPr/>
                </a:tc>
                <a:tc>
                  <a:txBody>
                    <a:bodyPr/>
                    <a:lstStyle/>
                    <a:p>
                      <a:pPr algn="ctr"/>
                      <a:r>
                        <a:rPr lang="en-US" sz="3200" dirty="0" smtClean="0"/>
                        <a:t>5</a:t>
                      </a:r>
                      <a:endParaRPr lang="en-US" sz="3200" dirty="0"/>
                    </a:p>
                  </a:txBody>
                  <a:tcPr/>
                </a:tc>
              </a:tr>
              <a:tr h="370840">
                <a:tc>
                  <a:txBody>
                    <a:bodyPr/>
                    <a:lstStyle/>
                    <a:p>
                      <a:r>
                        <a:rPr lang="en-US" sz="3200" dirty="0" smtClean="0"/>
                        <a:t>Water resources, </a:t>
                      </a:r>
                      <a:r>
                        <a:rPr lang="en-US" sz="3200" dirty="0" err="1" smtClean="0"/>
                        <a:t>Meteo</a:t>
                      </a:r>
                      <a:endParaRPr lang="en-US" sz="3200" dirty="0"/>
                    </a:p>
                  </a:txBody>
                  <a:tcPr/>
                </a:tc>
                <a:tc>
                  <a:txBody>
                    <a:bodyPr/>
                    <a:lstStyle/>
                    <a:p>
                      <a:pPr algn="ctr"/>
                      <a:r>
                        <a:rPr lang="en-US" sz="3200" dirty="0" smtClean="0"/>
                        <a:t>3</a:t>
                      </a:r>
                      <a:endParaRPr lang="en-US" sz="3200" dirty="0"/>
                    </a:p>
                  </a:txBody>
                  <a:tcPr/>
                </a:tc>
                <a:tc>
                  <a:txBody>
                    <a:bodyPr/>
                    <a:lstStyle/>
                    <a:p>
                      <a:pPr algn="ctr"/>
                      <a:r>
                        <a:rPr lang="en-US" sz="3200" dirty="0" smtClean="0"/>
                        <a:t>1</a:t>
                      </a:r>
                      <a:endParaRPr lang="en-US" sz="3200" dirty="0"/>
                    </a:p>
                  </a:txBody>
                  <a:tcPr/>
                </a:tc>
              </a:tr>
              <a:tr h="370840">
                <a:tc>
                  <a:txBody>
                    <a:bodyPr/>
                    <a:lstStyle/>
                    <a:p>
                      <a:r>
                        <a:rPr lang="en-US" sz="3200" dirty="0" smtClean="0"/>
                        <a:t>Space technology</a:t>
                      </a:r>
                      <a:endParaRPr lang="en-US" sz="3200" dirty="0"/>
                    </a:p>
                  </a:txBody>
                  <a:tcPr/>
                </a:tc>
                <a:tc>
                  <a:txBody>
                    <a:bodyPr/>
                    <a:lstStyle/>
                    <a:p>
                      <a:pPr algn="ctr"/>
                      <a:r>
                        <a:rPr lang="en-US" sz="3200" dirty="0" smtClean="0"/>
                        <a:t>3</a:t>
                      </a:r>
                      <a:endParaRPr lang="en-US" sz="3200" dirty="0"/>
                    </a:p>
                  </a:txBody>
                  <a:tcPr/>
                </a:tc>
                <a:tc>
                  <a:txBody>
                    <a:bodyPr/>
                    <a:lstStyle/>
                    <a:p>
                      <a:pPr algn="ctr"/>
                      <a:r>
                        <a:rPr lang="en-US" sz="3200" dirty="0" smtClean="0"/>
                        <a:t>3</a:t>
                      </a:r>
                      <a:endParaRPr lang="en-US" sz="3200" dirty="0"/>
                    </a:p>
                  </a:txBody>
                  <a:tcPr/>
                </a:tc>
              </a:tr>
              <a:tr h="370840">
                <a:tc>
                  <a:txBody>
                    <a:bodyPr/>
                    <a:lstStyle/>
                    <a:p>
                      <a:r>
                        <a:rPr lang="en-US" sz="3200" dirty="0" smtClean="0"/>
                        <a:t>IT</a:t>
                      </a:r>
                      <a:endParaRPr lang="en-US" sz="3200" dirty="0"/>
                    </a:p>
                  </a:txBody>
                  <a:tcPr/>
                </a:tc>
                <a:tc>
                  <a:txBody>
                    <a:bodyPr/>
                    <a:lstStyle/>
                    <a:p>
                      <a:pPr algn="ctr"/>
                      <a:r>
                        <a:rPr lang="en-US" sz="3200" dirty="0" smtClean="0"/>
                        <a:t>20</a:t>
                      </a:r>
                      <a:endParaRPr lang="en-US" sz="3200" dirty="0"/>
                    </a:p>
                  </a:txBody>
                  <a:tcPr/>
                </a:tc>
                <a:tc>
                  <a:txBody>
                    <a:bodyPr/>
                    <a:lstStyle/>
                    <a:p>
                      <a:pPr algn="ctr"/>
                      <a:r>
                        <a:rPr lang="en-US" sz="3200" dirty="0" smtClean="0"/>
                        <a:t>20</a:t>
                      </a:r>
                      <a:endParaRPr lang="en-US" sz="3200" dirty="0"/>
                    </a:p>
                  </a:txBody>
                  <a:tcPr/>
                </a:tc>
              </a:tr>
            </a:tbl>
          </a:graphicData>
        </a:graphic>
      </p:graphicFrame>
    </p:spTree>
    <p:extLst>
      <p:ext uri="{BB962C8B-B14F-4D97-AF65-F5344CB8AC3E}">
        <p14:creationId xmlns:p14="http://schemas.microsoft.com/office/powerpoint/2010/main" val="39019448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82930359"/>
              </p:ext>
            </p:extLst>
          </p:nvPr>
        </p:nvGraphicFramePr>
        <p:xfrm>
          <a:off x="604344" y="948560"/>
          <a:ext cx="10841421" cy="5087572"/>
        </p:xfrm>
        <a:graphic>
          <a:graphicData uri="http://schemas.openxmlformats.org/drawingml/2006/table">
            <a:tbl>
              <a:tblPr firstRow="1" bandRow="1">
                <a:tableStyleId>{5C22544A-7EE6-4342-B048-85BDC9FD1C3A}</a:tableStyleId>
              </a:tblPr>
              <a:tblGrid>
                <a:gridCol w="2147805"/>
                <a:gridCol w="3689378"/>
                <a:gridCol w="2105322"/>
                <a:gridCol w="1905689"/>
                <a:gridCol w="993227"/>
              </a:tblGrid>
              <a:tr h="1078589">
                <a:tc>
                  <a:txBody>
                    <a:bodyPr/>
                    <a:lstStyle/>
                    <a:p>
                      <a:pPr algn="ctr"/>
                      <a:r>
                        <a:rPr lang="en-US" sz="2000" dirty="0" smtClean="0"/>
                        <a:t>Department</a:t>
                      </a:r>
                      <a:r>
                        <a:rPr lang="en-US" sz="2000" baseline="0" dirty="0" smtClean="0"/>
                        <a:t> / Inter-Department Faculty / Inter-Faculty</a:t>
                      </a:r>
                      <a:endParaRPr lang="en-US" sz="2000" dirty="0"/>
                    </a:p>
                  </a:txBody>
                  <a:tcPr marL="68580" marR="68580" marT="34290" marB="34290"/>
                </a:tc>
                <a:tc>
                  <a:txBody>
                    <a:bodyPr/>
                    <a:lstStyle/>
                    <a:p>
                      <a:pPr algn="ctr"/>
                      <a:r>
                        <a:rPr lang="en-US" sz="2000" dirty="0" smtClean="0"/>
                        <a:t>Course</a:t>
                      </a:r>
                      <a:r>
                        <a:rPr lang="en-US" sz="2000" baseline="0" dirty="0" smtClean="0"/>
                        <a:t> Title</a:t>
                      </a:r>
                      <a:endParaRPr lang="en-US" sz="2000" dirty="0"/>
                    </a:p>
                  </a:txBody>
                  <a:tcPr marL="68580" marR="68580" marT="34290" marB="34290"/>
                </a:tc>
                <a:tc>
                  <a:txBody>
                    <a:bodyPr/>
                    <a:lstStyle/>
                    <a:p>
                      <a:pPr algn="ctr"/>
                      <a:r>
                        <a:rPr lang="en-US" sz="2000" dirty="0" smtClean="0"/>
                        <a:t>Number</a:t>
                      </a:r>
                      <a:r>
                        <a:rPr lang="en-US" sz="2000" baseline="0" dirty="0" smtClean="0"/>
                        <a:t> </a:t>
                      </a:r>
                      <a:r>
                        <a:rPr lang="en-US" sz="2000" dirty="0" smtClean="0"/>
                        <a:t> of qualified internal staff for delivery</a:t>
                      </a:r>
                      <a:endParaRPr lang="en-US" sz="2000" dirty="0"/>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Number</a:t>
                      </a:r>
                      <a:r>
                        <a:rPr lang="en-US" sz="2000" baseline="0" dirty="0" smtClean="0"/>
                        <a:t> </a:t>
                      </a:r>
                      <a:r>
                        <a:rPr lang="en-US" sz="2000" dirty="0" smtClean="0"/>
                        <a:t> of external staff involved (if</a:t>
                      </a:r>
                      <a:r>
                        <a:rPr lang="en-US" sz="2000" baseline="0" dirty="0" smtClean="0"/>
                        <a:t> any)</a:t>
                      </a:r>
                      <a:endParaRPr lang="en-US" sz="2000" dirty="0" smtClean="0"/>
                    </a:p>
                    <a:p>
                      <a:pPr algn="ctr"/>
                      <a:endParaRPr lang="en-US" sz="2000" dirty="0"/>
                    </a:p>
                  </a:txBody>
                  <a:tcPr marL="68580" marR="68580" marT="34290" marB="34290"/>
                </a:tc>
                <a:tc>
                  <a:txBody>
                    <a:bodyPr/>
                    <a:lstStyle/>
                    <a:p>
                      <a:pPr algn="ctr"/>
                      <a:r>
                        <a:rPr lang="en-US" sz="2000" dirty="0" smtClean="0"/>
                        <a:t>Enrollment</a:t>
                      </a:r>
                      <a:endParaRPr lang="en-US" sz="2000" dirty="0"/>
                    </a:p>
                  </a:txBody>
                  <a:tcPr marL="68580" marR="68580" marT="34290" marB="34290"/>
                </a:tc>
              </a:tr>
              <a:tr h="828998">
                <a:tc>
                  <a:txBody>
                    <a:bodyPr/>
                    <a:lstStyle/>
                    <a:p>
                      <a:r>
                        <a:rPr lang="en-US" sz="2000" dirty="0" smtClean="0"/>
                        <a:t>Faculty of Geodesy, Faculty of Environment</a:t>
                      </a:r>
                      <a:endParaRPr lang="en-US" sz="2000" dirty="0"/>
                    </a:p>
                  </a:txBody>
                  <a:tcPr marL="68580" marR="68580" marT="34290" marB="34290"/>
                </a:tc>
                <a:tc>
                  <a:txBody>
                    <a:bodyPr/>
                    <a:lstStyle/>
                    <a:p>
                      <a:r>
                        <a:rPr lang="en-US" sz="2000" kern="1200" dirty="0" smtClean="0">
                          <a:effectLst/>
                        </a:rPr>
                        <a:t>Map analysis and advanced spatial analysis</a:t>
                      </a:r>
                      <a:endParaRPr lang="en-US" sz="2000" dirty="0"/>
                    </a:p>
                  </a:txBody>
                  <a:tcPr marL="68580" marR="68580" marT="34290" marB="34290"/>
                </a:tc>
                <a:tc>
                  <a:txBody>
                    <a:bodyPr/>
                    <a:lstStyle/>
                    <a:p>
                      <a:pPr algn="ctr"/>
                      <a:r>
                        <a:rPr lang="en-US" sz="2000" dirty="0" smtClean="0"/>
                        <a:t>4</a:t>
                      </a:r>
                      <a:endParaRPr lang="en-US" sz="2000" dirty="0"/>
                    </a:p>
                  </a:txBody>
                  <a:tcPr marL="68580" marR="68580" marT="34290" marB="34290"/>
                </a:tc>
                <a:tc>
                  <a:txBody>
                    <a:bodyPr/>
                    <a:lstStyle/>
                    <a:p>
                      <a:pPr algn="ctr"/>
                      <a:r>
                        <a:rPr lang="en-US" sz="2000" dirty="0" smtClean="0"/>
                        <a:t>4</a:t>
                      </a:r>
                      <a:endParaRPr lang="en-US" sz="2000" dirty="0"/>
                    </a:p>
                  </a:txBody>
                  <a:tcPr marL="68580" marR="68580" marT="34290" marB="34290"/>
                </a:tc>
                <a:tc rowSpan="5">
                  <a:txBody>
                    <a:bodyPr/>
                    <a:lstStyle/>
                    <a:p>
                      <a:r>
                        <a:rPr lang="en-US" sz="2000" dirty="0" err="1" smtClean="0"/>
                        <a:t>Appox</a:t>
                      </a:r>
                      <a:r>
                        <a:rPr lang="en-US" sz="2000" dirty="0" smtClean="0"/>
                        <a:t> 100 students each year</a:t>
                      </a:r>
                      <a:endParaRPr lang="en-US" sz="2000" dirty="0"/>
                    </a:p>
                  </a:txBody>
                  <a:tcPr marL="68580" marR="68580" marT="34290" marB="34290"/>
                </a:tc>
              </a:tr>
              <a:tr h="579408">
                <a:tc>
                  <a:txBody>
                    <a:bodyPr/>
                    <a:lstStyle/>
                    <a:p>
                      <a:endParaRPr lang="en-US" sz="20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effectLst/>
                        </a:rPr>
                        <a:t>Image</a:t>
                      </a:r>
                      <a:r>
                        <a:rPr lang="en-US" sz="2000" kern="1200" baseline="0" dirty="0" smtClean="0">
                          <a:effectLst/>
                        </a:rPr>
                        <a:t> processing</a:t>
                      </a:r>
                      <a:endParaRPr lang="en-US" sz="2000" dirty="0"/>
                    </a:p>
                  </a:txBody>
                  <a:tcPr marL="68580" marR="68580" marT="34290" marB="34290"/>
                </a:tc>
                <a:tc>
                  <a:txBody>
                    <a:bodyPr/>
                    <a:lstStyle/>
                    <a:p>
                      <a:pPr algn="ctr"/>
                      <a:r>
                        <a:rPr lang="en-US" sz="2000" dirty="0" smtClean="0"/>
                        <a:t>5</a:t>
                      </a:r>
                      <a:endParaRPr lang="en-US" sz="2000" dirty="0"/>
                    </a:p>
                  </a:txBody>
                  <a:tcPr marL="68580" marR="68580" marT="34290" marB="34290"/>
                </a:tc>
                <a:tc>
                  <a:txBody>
                    <a:bodyPr/>
                    <a:lstStyle/>
                    <a:p>
                      <a:pPr algn="ctr"/>
                      <a:r>
                        <a:rPr lang="en-US" sz="2000" dirty="0" smtClean="0"/>
                        <a:t>4</a:t>
                      </a:r>
                      <a:endParaRPr lang="en-US" sz="2000" dirty="0"/>
                    </a:p>
                  </a:txBody>
                  <a:tcPr marL="68580" marR="68580" marT="34290" marB="34290"/>
                </a:tc>
                <a:tc vMerge="1">
                  <a:txBody>
                    <a:bodyPr/>
                    <a:lstStyle/>
                    <a:p>
                      <a:endParaRPr lang="en-US" dirty="0"/>
                    </a:p>
                  </a:txBody>
                  <a:tcPr/>
                </a:tc>
              </a:tr>
              <a:tr h="579408">
                <a:tc>
                  <a:txBody>
                    <a:bodyPr/>
                    <a:lstStyle/>
                    <a:p>
                      <a:endParaRPr lang="en-US" sz="2000"/>
                    </a:p>
                  </a:txBody>
                  <a:tcPr marL="68580" marR="68580" marT="34290" marB="34290"/>
                </a:tc>
                <a:tc>
                  <a:txBody>
                    <a:bodyPr/>
                    <a:lstStyle/>
                    <a:p>
                      <a:pPr marL="0" algn="l" defTabSz="914400" rtl="0" eaLnBrk="1" latinLnBrk="0" hangingPunct="1"/>
                      <a:r>
                        <a:rPr lang="en-US" sz="2000" kern="1200" dirty="0" smtClean="0">
                          <a:effectLst/>
                        </a:rPr>
                        <a:t>GIS database and standardization</a:t>
                      </a:r>
                      <a:endParaRPr lang="en-US" sz="2000" kern="1200" dirty="0">
                        <a:solidFill>
                          <a:schemeClr val="dk1"/>
                        </a:solidFill>
                        <a:effectLst/>
                        <a:latin typeface="+mn-lt"/>
                        <a:ea typeface="+mn-ea"/>
                        <a:cs typeface="+mn-cs"/>
                      </a:endParaRPr>
                    </a:p>
                  </a:txBody>
                  <a:tcPr marL="68580" marR="68580" marT="34290" marB="34290"/>
                </a:tc>
                <a:tc>
                  <a:txBody>
                    <a:bodyPr/>
                    <a:lstStyle/>
                    <a:p>
                      <a:pPr algn="ctr"/>
                      <a:r>
                        <a:rPr lang="en-US" sz="2000" dirty="0" smtClean="0"/>
                        <a:t>3</a:t>
                      </a:r>
                      <a:endParaRPr lang="en-US" sz="2000" dirty="0"/>
                    </a:p>
                  </a:txBody>
                  <a:tcPr marL="68580" marR="68580" marT="34290" marB="34290"/>
                </a:tc>
                <a:tc>
                  <a:txBody>
                    <a:bodyPr/>
                    <a:lstStyle/>
                    <a:p>
                      <a:pPr algn="ctr"/>
                      <a:r>
                        <a:rPr lang="en-US" sz="2000" dirty="0" smtClean="0"/>
                        <a:t>2</a:t>
                      </a:r>
                      <a:endParaRPr lang="en-US" sz="2000" dirty="0"/>
                    </a:p>
                  </a:txBody>
                  <a:tcPr marL="68580" marR="68580" marT="34290" marB="34290"/>
                </a:tc>
                <a:tc vMerge="1">
                  <a:txBody>
                    <a:bodyPr/>
                    <a:lstStyle/>
                    <a:p>
                      <a:endParaRPr lang="en-US" dirty="0"/>
                    </a:p>
                  </a:txBody>
                  <a:tcPr/>
                </a:tc>
              </a:tr>
              <a:tr h="828998">
                <a:tc>
                  <a:txBody>
                    <a:bodyPr/>
                    <a:lstStyle/>
                    <a:p>
                      <a:endParaRPr lang="en-US" sz="2000"/>
                    </a:p>
                  </a:txBody>
                  <a:tcPr marL="68580" marR="68580" marT="34290" marB="34290"/>
                </a:tc>
                <a:tc>
                  <a:txBody>
                    <a:bodyPr/>
                    <a:lstStyle/>
                    <a:p>
                      <a:pPr marL="0" algn="l" defTabSz="914400" rtl="0" eaLnBrk="1" latinLnBrk="0" hangingPunct="1"/>
                      <a:r>
                        <a:rPr lang="en-US" sz="2000" kern="1200" dirty="0" smtClean="0">
                          <a:effectLst/>
                        </a:rPr>
                        <a:t>Thermal, Radar Remote sensing</a:t>
                      </a:r>
                      <a:endParaRPr lang="en-US" sz="2000" kern="1200" dirty="0">
                        <a:solidFill>
                          <a:schemeClr val="dk1"/>
                        </a:solidFill>
                        <a:effectLst/>
                        <a:latin typeface="+mn-lt"/>
                        <a:ea typeface="+mn-ea"/>
                        <a:cs typeface="+mn-cs"/>
                      </a:endParaRPr>
                    </a:p>
                  </a:txBody>
                  <a:tcPr marL="68580" marR="68580" marT="34290" marB="34290"/>
                </a:tc>
                <a:tc>
                  <a:txBody>
                    <a:bodyPr/>
                    <a:lstStyle/>
                    <a:p>
                      <a:pPr algn="ctr"/>
                      <a:r>
                        <a:rPr lang="en-US" sz="2000" dirty="0" smtClean="0"/>
                        <a:t>5</a:t>
                      </a:r>
                      <a:endParaRPr lang="en-US" sz="2000" dirty="0"/>
                    </a:p>
                  </a:txBody>
                  <a:tcPr marL="68580" marR="68580" marT="34290" marB="34290"/>
                </a:tc>
                <a:tc>
                  <a:txBody>
                    <a:bodyPr/>
                    <a:lstStyle/>
                    <a:p>
                      <a:pPr algn="ctr"/>
                      <a:r>
                        <a:rPr lang="en-US" sz="2000" dirty="0" smtClean="0"/>
                        <a:t>4</a:t>
                      </a:r>
                      <a:endParaRPr lang="en-US" sz="2000" dirty="0"/>
                    </a:p>
                  </a:txBody>
                  <a:tcPr marL="68580" marR="68580" marT="34290" marB="34290"/>
                </a:tc>
                <a:tc vMerge="1">
                  <a:txBody>
                    <a:bodyPr/>
                    <a:lstStyle/>
                    <a:p>
                      <a:endParaRPr lang="en-US" dirty="0"/>
                    </a:p>
                  </a:txBody>
                  <a:tcPr/>
                </a:tc>
              </a:tr>
              <a:tr h="828998">
                <a:tc>
                  <a:txBody>
                    <a:bodyPr/>
                    <a:lstStyle/>
                    <a:p>
                      <a:endParaRPr lang="en-US" sz="2000"/>
                    </a:p>
                  </a:txBody>
                  <a:tcPr marL="68580" marR="68580" marT="34290" marB="34290"/>
                </a:tc>
                <a:tc>
                  <a:txBody>
                    <a:bodyPr/>
                    <a:lstStyle/>
                    <a:p>
                      <a:pPr marL="0" algn="l" defTabSz="914400" rtl="0" eaLnBrk="1" latinLnBrk="0" hangingPunct="1"/>
                      <a:r>
                        <a:rPr lang="en-US" sz="2000" kern="1200" dirty="0" err="1" smtClean="0">
                          <a:effectLst/>
                        </a:rPr>
                        <a:t>Lidar</a:t>
                      </a:r>
                      <a:r>
                        <a:rPr lang="en-US" sz="2000" kern="1200" dirty="0" smtClean="0">
                          <a:effectLst/>
                        </a:rPr>
                        <a:t>, UAV</a:t>
                      </a:r>
                      <a:endParaRPr lang="en-US" sz="2000" kern="1200" dirty="0">
                        <a:solidFill>
                          <a:schemeClr val="dk1"/>
                        </a:solidFill>
                        <a:effectLst/>
                        <a:latin typeface="+mn-lt"/>
                        <a:ea typeface="+mn-ea"/>
                        <a:cs typeface="+mn-cs"/>
                      </a:endParaRPr>
                    </a:p>
                  </a:txBody>
                  <a:tcPr marL="68580" marR="68580" marT="34290" marB="34290"/>
                </a:tc>
                <a:tc>
                  <a:txBody>
                    <a:bodyPr/>
                    <a:lstStyle/>
                    <a:p>
                      <a:pPr algn="ctr"/>
                      <a:r>
                        <a:rPr lang="en-US" sz="2000" dirty="0" smtClean="0"/>
                        <a:t>5</a:t>
                      </a:r>
                      <a:endParaRPr lang="en-US" sz="2000" dirty="0"/>
                    </a:p>
                  </a:txBody>
                  <a:tcPr marL="68580" marR="68580" marT="34290" marB="34290"/>
                </a:tc>
                <a:tc>
                  <a:txBody>
                    <a:bodyPr/>
                    <a:lstStyle/>
                    <a:p>
                      <a:pPr algn="ctr"/>
                      <a:r>
                        <a:rPr lang="en-US" sz="2000" dirty="0" smtClean="0"/>
                        <a:t>4</a:t>
                      </a:r>
                      <a:endParaRPr lang="en-US" sz="2000" dirty="0"/>
                    </a:p>
                  </a:txBody>
                  <a:tcPr marL="68580" marR="68580" marT="34290" marB="34290"/>
                </a:tc>
                <a:tc vMerge="1">
                  <a:txBody>
                    <a:bodyPr/>
                    <a:lstStyle/>
                    <a:p>
                      <a:endParaRPr lang="en-US" dirty="0"/>
                    </a:p>
                  </a:txBody>
                  <a:tcPr/>
                </a:tc>
              </a:tr>
            </a:tbl>
          </a:graphicData>
        </a:graphic>
      </p:graphicFrame>
      <p:sp>
        <p:nvSpPr>
          <p:cNvPr id="6" name="TextBox 5"/>
          <p:cNvSpPr txBox="1"/>
          <p:nvPr/>
        </p:nvSpPr>
        <p:spPr>
          <a:xfrm>
            <a:off x="0" y="5439"/>
            <a:ext cx="12192000" cy="584775"/>
          </a:xfrm>
          <a:prstGeom prst="rect">
            <a:avLst/>
          </a:prstGeom>
          <a:solidFill>
            <a:schemeClr val="accent1"/>
          </a:solidFill>
        </p:spPr>
        <p:txBody>
          <a:bodyPr wrap="square" rtlCol="0">
            <a:spAutoFit/>
          </a:bodyPr>
          <a:lstStyle/>
          <a:p>
            <a:r>
              <a:rPr lang="en-US" sz="3200" b="1" dirty="0" smtClean="0">
                <a:solidFill>
                  <a:schemeClr val="bg1"/>
                </a:solidFill>
              </a:rPr>
              <a:t>Remote sensing and GIS education in Vietnam</a:t>
            </a:r>
            <a:endParaRPr lang="en-US" sz="3200" b="1" dirty="0">
              <a:solidFill>
                <a:schemeClr val="bg1"/>
              </a:solidFill>
            </a:endParaRPr>
          </a:p>
        </p:txBody>
      </p:sp>
    </p:spTree>
    <p:extLst>
      <p:ext uri="{BB962C8B-B14F-4D97-AF65-F5344CB8AC3E}">
        <p14:creationId xmlns:p14="http://schemas.microsoft.com/office/powerpoint/2010/main" val="2456499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10110</TotalTime>
  <Words>1517</Words>
  <Application>Microsoft Office PowerPoint</Application>
  <PresentationFormat>Widescreen</PresentationFormat>
  <Paragraphs>220</Paragraphs>
  <Slides>23</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Calibri</vt:lpstr>
      <vt:lpstr>Times New Roman</vt:lpstr>
      <vt:lpstr>Wingdings</vt:lpstr>
      <vt:lpstr>Office Theme</vt:lpstr>
      <vt:lpstr>Chart</vt:lpstr>
      <vt:lpstr>Remote sensing and GIS Education in Vietnam Challenges and Opportunities</vt:lpstr>
      <vt:lpstr>Agenda</vt:lpstr>
      <vt:lpstr>PowerPoint Presentation</vt:lpstr>
      <vt:lpstr>PowerPoint Presentation</vt:lpstr>
      <vt:lpstr>Motivations for change in curricula</vt:lpstr>
      <vt:lpstr>Motivations for change in curricula</vt:lpstr>
      <vt:lpstr>Goals in geoinformatics/geomatics/GISc education</vt:lpstr>
      <vt:lpstr>PowerPoint Presentation</vt:lpstr>
      <vt:lpstr>PowerPoint Presentation</vt:lpstr>
      <vt:lpstr>PowerPoint Presentation</vt:lpstr>
      <vt:lpstr>Programs and enroll students (yearly)</vt:lpstr>
      <vt:lpstr>PowerPoint Presentation</vt:lpstr>
      <vt:lpstr>University governance - Game change</vt:lpstr>
      <vt:lpstr>University governance - Game change</vt:lpstr>
      <vt:lpstr>University governance - Game change</vt:lpstr>
      <vt:lpstr>Game change - Current resolutions</vt:lpstr>
      <vt:lpstr>Game change - Current resolutions</vt:lpstr>
      <vt:lpstr>International Universities - Types of partnerships</vt:lpstr>
      <vt:lpstr>International Universities - Types of partnerships</vt:lpstr>
      <vt:lpstr>Private sector and institutional partnerships</vt:lpstr>
      <vt:lpstr>Source of funds for partnerships</vt:lpstr>
      <vt:lpstr>Partnerships - Lessons learned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TRAO ĐỔI VỀ NGHIÊN CỨU-ỨNG DỤNG VIỄN THÁM</dc:title>
  <dc:creator>PVC</dc:creator>
  <cp:lastModifiedBy>admin</cp:lastModifiedBy>
  <cp:revision>166</cp:revision>
  <dcterms:created xsi:type="dcterms:W3CDTF">2019-01-07T08:38:47Z</dcterms:created>
  <dcterms:modified xsi:type="dcterms:W3CDTF">2019-03-12T06:48:09Z</dcterms:modified>
</cp:coreProperties>
</file>