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482" r:id="rId3"/>
    <p:sldId id="578" r:id="rId4"/>
    <p:sldId id="261" r:id="rId5"/>
    <p:sldId id="262" r:id="rId6"/>
    <p:sldId id="267" r:id="rId7"/>
    <p:sldId id="263" r:id="rId8"/>
    <p:sldId id="268" r:id="rId9"/>
    <p:sldId id="579" r:id="rId10"/>
    <p:sldId id="581" r:id="rId11"/>
    <p:sldId id="583" r:id="rId12"/>
    <p:sldId id="586" r:id="rId13"/>
    <p:sldId id="587" r:id="rId14"/>
    <p:sldId id="309" r:id="rId15"/>
  </p:sldIdLst>
  <p:sldSz cx="12192000" cy="6858000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D651D"/>
    <a:srgbClr val="00918E"/>
    <a:srgbClr val="0098C3"/>
    <a:srgbClr val="0E2C8A"/>
    <a:srgbClr val="CBDDE9"/>
    <a:srgbClr val="E7EFF5"/>
    <a:srgbClr val="97C8C9"/>
    <a:srgbClr val="C1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73" autoAdjust="0"/>
    <p:restoredTop sz="90735" autoAdjust="0"/>
  </p:normalViewPr>
  <p:slideViewPr>
    <p:cSldViewPr showGuides="1">
      <p:cViewPr varScale="1">
        <p:scale>
          <a:sx n="99" d="100"/>
          <a:sy n="99" d="100"/>
        </p:scale>
        <p:origin x="96" y="132"/>
      </p:cViewPr>
      <p:guideLst>
        <p:guide orient="horz" pos="1344"/>
        <p:guide pos="1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208" y="-84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4E39D-DF93-496C-98F0-F3EC218F05CC}" type="datetimeFigureOut">
              <a:rPr lang="en-US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96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757D68-41CB-4B84-96FF-717718E9D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96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7713"/>
            <a:ext cx="662463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020" y="4722414"/>
            <a:ext cx="5443194" cy="44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96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00C939-ACBB-4591-8407-0145BF60594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56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62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11">
    <p:bg bwMode="gray"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2375230" y="2177331"/>
            <a:ext cx="8425293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375230" y="3567981"/>
            <a:ext cx="8427265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1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To modify choose 'Insert' then 'Header and footer'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0" y="278769"/>
            <a:ext cx="1303867" cy="4950456"/>
          </a:xfrm>
          <a:prstGeom prst="rect">
            <a:avLst/>
          </a:prstGeom>
          <a:noFill/>
        </p:spPr>
      </p:pic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12/03/2019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bulleted lis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104016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CBC8D-F1F6-442D-82A8-51E3C331069A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6A18-3D10-4283-92AA-B402BC4144F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5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ed list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5040043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8"/>
          </p:nvPr>
        </p:nvSpPr>
        <p:spPr bwMode="auto">
          <a:xfrm>
            <a:off x="6768075" y="1577500"/>
            <a:ext cx="5073525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4FEAAED-873E-44D3-BFB4-B5B8BB16432D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86AC3E8-9896-476E-A5C4-AA7580E4F45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5999989" y="1580225"/>
            <a:ext cx="6062400" cy="458087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577500"/>
            <a:ext cx="4463979" cy="458780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BE9B562-84E1-4EE6-85BC-7837C50E8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6A09C14-C16D-4B06-84F5-6A3126CC3D68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0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list, no ITC style elemen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2CA0-3F07-4917-8D14-CE308C70A00E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4D23-5D8E-4A74-A53C-899C1549E8F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440000" y="1576800"/>
            <a:ext cx="10763283" cy="400052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E566D60-0CF7-46AD-B047-434FC505ED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2374D79-C6F0-49EE-829B-D9B3B327BB30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428717" y="1641599"/>
            <a:ext cx="10763283" cy="3999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4E0975-97EB-4B80-AF9D-F0DBFD18C7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DFF7863-45CD-4E00-875F-9846F61595AB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C62B7-1353-4391-8C56-6B484A6D6F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0C9FD9-0FE4-4B35-BC66-13D95F375F59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7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34" y="1577976"/>
            <a:ext cx="104013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1" y="6402388"/>
            <a:ext cx="1248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B894C43-033B-435D-A0D7-B16F3C7B95ED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402388"/>
            <a:ext cx="5376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400800"/>
            <a:ext cx="499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32D4EF29-6D81-4980-8EC0-F90A2388738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439333" y="1273175"/>
            <a:ext cx="10763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2" name="Picture 4" descr="Itc_logo transparan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89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695400" y="1268760"/>
            <a:ext cx="5688632" cy="1872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918E"/>
                </a:solidFill>
                <a:latin typeface="+mj-lt"/>
              </a:rPr>
              <a:t>ITC FACULTY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OF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GEO-INFORMATION SCIENCE AND EARTH OBSERVATION</a:t>
            </a:r>
            <a:endParaRPr lang="nl-NL" sz="4000" b="1" dirty="0">
              <a:solidFill>
                <a:srgbClr val="0091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nl-NL" dirty="0"/>
              <a:t>hat </a:t>
            </a:r>
            <a:r>
              <a:rPr lang="nl-NL" dirty="0" err="1"/>
              <a:t>if</a:t>
            </a:r>
            <a:r>
              <a:rPr lang="nl-NL" dirty="0"/>
              <a:t> ….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775520" y="1556792"/>
            <a:ext cx="78488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Institutions enter into most partnerships with the assumption that everything will go well. But ….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Also think about what might be conditions to stop cooperation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Exit Strategy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15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Examples of structural partnerships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12776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59923-640D-4DE0-8C8F-F7ECD146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48" y="1412776"/>
            <a:ext cx="6929624" cy="53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Examples of structural partnerships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12776"/>
            <a:ext cx="5472608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European Consortium of Innovative Universities</a:t>
            </a:r>
          </a:p>
          <a:p>
            <a:pPr marL="0" indent="0">
              <a:buNone/>
            </a:pPr>
            <a:r>
              <a:rPr lang="en-GB" sz="1600" dirty="0"/>
              <a:t>Collective emphasis on innovation, creativity and societal impact, driving the development of a knowledge based economy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Innovation and entrepreneurship</a:t>
            </a:r>
          </a:p>
          <a:p>
            <a:r>
              <a:rPr lang="en-GB" sz="1600" dirty="0"/>
              <a:t>Regional development</a:t>
            </a:r>
          </a:p>
          <a:p>
            <a:r>
              <a:rPr lang="en-GB" sz="1600" dirty="0"/>
              <a:t>Excellence of research</a:t>
            </a:r>
          </a:p>
          <a:p>
            <a:r>
              <a:rPr lang="en-GB" sz="1600" dirty="0"/>
              <a:t>Innovation in teaching and learning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16A2E-7679-419D-889B-A24CC1D0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293856"/>
            <a:ext cx="5184576" cy="5511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B0163-B10E-400F-A959-5A1F788A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5744652"/>
            <a:ext cx="2489498" cy="10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Examples of structural partnerships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12776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190A8-F14C-4153-A580-7C1409EB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5157192"/>
            <a:ext cx="2023492" cy="1655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66CFF-2794-40DB-90F5-24B782166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52" b="9121"/>
          <a:stretch/>
        </p:blipFill>
        <p:spPr>
          <a:xfrm>
            <a:off x="2639616" y="1324869"/>
            <a:ext cx="7430804" cy="50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_22_0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752" y="3344364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_29_0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651" y="3338862"/>
            <a:ext cx="2147994" cy="30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_26_0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540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_16_0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944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3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7236" y="3337755"/>
            <a:ext cx="2160238" cy="3041916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59560" y="1340768"/>
            <a:ext cx="3580655" cy="17281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5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4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305" y="1464893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Mission and Vision of the University </a:t>
            </a:r>
          </a:p>
          <a:p>
            <a:pPr lvl="1"/>
            <a:r>
              <a:rPr lang="en-US" sz="2400" dirty="0"/>
              <a:t>Does a partnership fit in ? Does it serve a purpose ?</a:t>
            </a:r>
          </a:p>
          <a:p>
            <a:pPr lvl="1"/>
            <a:r>
              <a:rPr lang="en-US" sz="2400" dirty="0"/>
              <a:t>What role does it have to play ?</a:t>
            </a:r>
          </a:p>
          <a:p>
            <a:pPr marL="257175" lvl="1" indent="0">
              <a:buNone/>
            </a:pPr>
            <a:endParaRPr lang="en-US" sz="2400" dirty="0"/>
          </a:p>
          <a:p>
            <a:pPr marL="0" indent="-25400">
              <a:buNone/>
            </a:pPr>
            <a:r>
              <a:rPr lang="en-US" sz="2400" dirty="0"/>
              <a:t>What kind of strategies can be used 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-25400">
              <a:buNone/>
            </a:pPr>
            <a:r>
              <a:rPr lang="en-US" sz="2400" dirty="0"/>
              <a:t>Example:</a:t>
            </a:r>
          </a:p>
          <a:p>
            <a:pPr marL="317500" indent="-342900"/>
            <a:r>
              <a:rPr lang="en-US" sz="2400" dirty="0"/>
              <a:t>Mount Royal University, </a:t>
            </a:r>
          </a:p>
          <a:p>
            <a:pPr marL="0" indent="0">
              <a:buNone/>
            </a:pPr>
            <a:r>
              <a:rPr lang="en-US" sz="2400" dirty="0"/>
              <a:t>	 Calgary, Canada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driving a partnership ?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48128" y="4149080"/>
            <a:ext cx="3402260" cy="2640596"/>
            <a:chOff x="3515" y="1434"/>
            <a:chExt cx="2123" cy="1397"/>
          </a:xfrm>
        </p:grpSpPr>
        <p:pic>
          <p:nvPicPr>
            <p:cNvPr id="7" name="Picture 5" descr="599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5" y="1434"/>
              <a:ext cx="2087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15" y="2717"/>
              <a:ext cx="82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l-NL" sz="800" dirty="0"/>
                <a:t>Photo: Gerard </a:t>
              </a:r>
              <a:r>
                <a:rPr lang="nl-NL" sz="800" dirty="0" err="1"/>
                <a:t>Kuster</a:t>
              </a:r>
              <a:endParaRPr lang="nl-NL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00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Partnerships over time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EDD33-6ADA-4E6B-93BC-3D2F1992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91" y="3529677"/>
            <a:ext cx="4816779" cy="2779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A3EED-AC96-4643-A8D7-0B1920FF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831" y="3457669"/>
            <a:ext cx="1310754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11808-3C3E-4CAA-982E-DE2059087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404" y="3556767"/>
            <a:ext cx="1066892" cy="469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09BCA-C1B8-4BD6-9169-08E21DF7188E}"/>
              </a:ext>
            </a:extLst>
          </p:cNvPr>
          <p:cNvSpPr txBox="1"/>
          <p:nvPr/>
        </p:nvSpPr>
        <p:spPr>
          <a:xfrm>
            <a:off x="2279576" y="148478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Changing focus of academic partnerships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Joint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Education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Joint MSc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degree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courses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Joint MSc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degree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joint research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Exchange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internships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Joint PhD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B0AEDF-0F28-4D70-A6BB-330845DCA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216" y="4219730"/>
            <a:ext cx="4104456" cy="26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9374" y="2081485"/>
            <a:ext cx="8257066" cy="4587875"/>
          </a:xfrm>
        </p:spPr>
        <p:txBody>
          <a:bodyPr/>
          <a:lstStyle/>
          <a:p>
            <a:r>
              <a:rPr lang="en-US" dirty="0"/>
              <a:t>Know your partners well</a:t>
            </a:r>
          </a:p>
          <a:p>
            <a:r>
              <a:rPr lang="en-US" dirty="0"/>
              <a:t>Clear communication</a:t>
            </a:r>
          </a:p>
          <a:p>
            <a:r>
              <a:rPr lang="en-US" dirty="0"/>
              <a:t>Frequent meetings (especially in the beginning)</a:t>
            </a:r>
          </a:p>
          <a:p>
            <a:r>
              <a:rPr lang="en-US" dirty="0"/>
              <a:t>Long-term commitment </a:t>
            </a:r>
          </a:p>
          <a:p>
            <a:r>
              <a:rPr lang="en-US" dirty="0"/>
              <a:t>Clear objectives with benefit for all parties involved</a:t>
            </a:r>
          </a:p>
          <a:p>
            <a:r>
              <a:rPr lang="en-US" dirty="0"/>
              <a:t>Flexibility and understanding</a:t>
            </a:r>
          </a:p>
          <a:p>
            <a:r>
              <a:rPr lang="en-US" dirty="0"/>
              <a:t>Equality and trust between partners</a:t>
            </a:r>
          </a:p>
          <a:p>
            <a:endParaRPr lang="en-US" dirty="0"/>
          </a:p>
          <a:p>
            <a:r>
              <a:rPr lang="en-US" dirty="0"/>
              <a:t>End Scenario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sustainable international partnerships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06888" y="1390650"/>
            <a:ext cx="7775393" cy="285750"/>
          </a:xfrm>
        </p:spPr>
        <p:txBody>
          <a:bodyPr/>
          <a:lstStyle/>
          <a:p>
            <a:r>
              <a:rPr lang="en-US" dirty="0"/>
              <a:t>Key features </a:t>
            </a:r>
          </a:p>
        </p:txBody>
      </p:sp>
      <p:pic>
        <p:nvPicPr>
          <p:cNvPr id="2050" name="Picture 2" descr="F:\Foto's, Illustr's, logo's\Partners_MoU\Ghana_KNUST_grad_Mrt08\DSC0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2100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9536" y="1916832"/>
            <a:ext cx="7378200" cy="3560763"/>
          </a:xfrm>
        </p:spPr>
        <p:txBody>
          <a:bodyPr/>
          <a:lstStyle/>
          <a:p>
            <a:r>
              <a:rPr lang="en-US" dirty="0"/>
              <a:t>Equal partnership without dominance of one party</a:t>
            </a:r>
          </a:p>
          <a:p>
            <a:r>
              <a:rPr lang="en-US" u="sng" dirty="0"/>
              <a:t>Gradual development of academic partnership </a:t>
            </a:r>
          </a:p>
          <a:p>
            <a:r>
              <a:rPr lang="en-US" dirty="0"/>
              <a:t>Broader (Academic) partnership</a:t>
            </a:r>
          </a:p>
          <a:p>
            <a:r>
              <a:rPr lang="en-US" dirty="0"/>
              <a:t>Start small and get to know each other well</a:t>
            </a:r>
          </a:p>
          <a:p>
            <a:r>
              <a:rPr lang="en-US" dirty="0"/>
              <a:t>Work out technical and logistical support, clear tasks and responsibilities </a:t>
            </a:r>
          </a:p>
          <a:p>
            <a:r>
              <a:rPr lang="en-US" u="sng" dirty="0"/>
              <a:t>Spread of funding sources</a:t>
            </a:r>
          </a:p>
          <a:p>
            <a:r>
              <a:rPr lang="en-US" u="sng" dirty="0"/>
              <a:t>Alternative for joint or double degree</a:t>
            </a:r>
          </a:p>
          <a:p>
            <a:r>
              <a:rPr lang="en-US" dirty="0"/>
              <a:t>Bologna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61477" y="500043"/>
            <a:ext cx="10367171" cy="732985"/>
          </a:xfrm>
        </p:spPr>
        <p:txBody>
          <a:bodyPr/>
          <a:lstStyle/>
          <a:p>
            <a:r>
              <a:rPr lang="en-US" dirty="0"/>
              <a:t>sustainable international partnerships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06888" y="1390650"/>
            <a:ext cx="7775393" cy="285750"/>
          </a:xfrm>
        </p:spPr>
        <p:txBody>
          <a:bodyPr/>
          <a:lstStyle/>
          <a:p>
            <a:r>
              <a:rPr lang="en-US" dirty="0"/>
              <a:t>Good practices</a:t>
            </a:r>
          </a:p>
        </p:txBody>
      </p:sp>
      <p:pic>
        <p:nvPicPr>
          <p:cNvPr id="1026" name="Picture 2" descr="F:\Foto's, Illustr's, logo's\Partners_MoU\Indonesia_UGM\Graduation2008_UGM_Indonesia_VWest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4384791"/>
            <a:ext cx="3200401" cy="2397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59496" y="500043"/>
            <a:ext cx="7775378" cy="732985"/>
          </a:xfrm>
        </p:spPr>
        <p:txBody>
          <a:bodyPr/>
          <a:lstStyle/>
          <a:p>
            <a:r>
              <a:rPr lang="en-US" dirty="0"/>
              <a:t>sustainable international partnerships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06888" y="1390650"/>
            <a:ext cx="7775393" cy="285750"/>
          </a:xfrm>
        </p:spPr>
        <p:txBody>
          <a:bodyPr/>
          <a:lstStyle/>
          <a:p>
            <a:r>
              <a:rPr lang="en-US" dirty="0"/>
              <a:t>Good practices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991544" y="1988840"/>
            <a:ext cx="7378200" cy="3560763"/>
          </a:xfrm>
        </p:spPr>
        <p:txBody>
          <a:bodyPr/>
          <a:lstStyle/>
          <a:p>
            <a:r>
              <a:rPr lang="en-US" u="sng" dirty="0"/>
              <a:t>Gradual development of academic partnership </a:t>
            </a:r>
          </a:p>
          <a:p>
            <a:pPr lvl="1"/>
            <a:r>
              <a:rPr lang="en-US" dirty="0"/>
              <a:t>Short courses         Certificate          Diploma          Degree</a:t>
            </a:r>
          </a:p>
          <a:p>
            <a:pPr lvl="1">
              <a:buNone/>
            </a:pPr>
            <a:endParaRPr lang="en-US" dirty="0"/>
          </a:p>
          <a:p>
            <a:r>
              <a:rPr lang="en-US" u="sng" dirty="0"/>
              <a:t>Spread of funding sources</a:t>
            </a:r>
          </a:p>
          <a:p>
            <a:pPr lvl="1"/>
            <a:r>
              <a:rPr lang="en-US" dirty="0"/>
              <a:t>Fellowships, funding           Dependency on single source</a:t>
            </a:r>
          </a:p>
          <a:p>
            <a:endParaRPr lang="en-US" u="sng" dirty="0"/>
          </a:p>
          <a:p>
            <a:r>
              <a:rPr lang="en-US" u="sng" dirty="0"/>
              <a:t>Alternative for joint or double degree</a:t>
            </a:r>
          </a:p>
          <a:p>
            <a:pPr lvl="1"/>
            <a:r>
              <a:rPr lang="en-US" dirty="0"/>
              <a:t>Parallel streams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Bologna tools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49536" y="2479155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64408" y="2479155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592" y="2479155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28304" y="3605387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Foto's\2010\VArious\PICT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397348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5380" y="1937469"/>
            <a:ext cx="10401300" cy="4587875"/>
          </a:xfrm>
        </p:spPr>
        <p:txBody>
          <a:bodyPr/>
          <a:lstStyle/>
          <a:p>
            <a:r>
              <a:rPr lang="en-US" u="sng" dirty="0"/>
              <a:t>Different academic systems (legislation, credits, etc)</a:t>
            </a:r>
          </a:p>
          <a:p>
            <a:r>
              <a:rPr lang="en-US" dirty="0"/>
              <a:t>Recognition of foreign degrees</a:t>
            </a:r>
          </a:p>
          <a:p>
            <a:r>
              <a:rPr lang="en-US" u="sng" dirty="0"/>
              <a:t>Problematic research environments</a:t>
            </a:r>
          </a:p>
          <a:p>
            <a:r>
              <a:rPr lang="en-US" u="sng" dirty="0"/>
              <a:t>Access to scientific information, internet, library</a:t>
            </a:r>
          </a:p>
          <a:p>
            <a:r>
              <a:rPr lang="en-US" dirty="0"/>
              <a:t>Matching criteria of different accreditation bodies</a:t>
            </a:r>
          </a:p>
          <a:p>
            <a:r>
              <a:rPr lang="en-US" u="sng" dirty="0"/>
              <a:t>Equivalence</a:t>
            </a:r>
            <a:r>
              <a:rPr lang="en-US" dirty="0"/>
              <a:t> </a:t>
            </a:r>
          </a:p>
          <a:p>
            <a:r>
              <a:rPr lang="en-US" dirty="0"/>
              <a:t>Funding for staff and student mobility</a:t>
            </a:r>
          </a:p>
          <a:p>
            <a:r>
              <a:rPr lang="en-US" dirty="0"/>
              <a:t>Funding for development of facilities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61477" y="500043"/>
            <a:ext cx="10367171" cy="732985"/>
          </a:xfrm>
        </p:spPr>
        <p:txBody>
          <a:bodyPr/>
          <a:lstStyle/>
          <a:p>
            <a:r>
              <a:rPr lang="en-US" dirty="0"/>
              <a:t>sustainable international partnerships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06888" y="1390650"/>
            <a:ext cx="7775393" cy="28575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3074" name="Picture 2" descr="F:\Foto's, Illustr's, logo's\Students_fieldwork\Vietnam course ITC News 2008-4\PA13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3771528"/>
            <a:ext cx="4013696" cy="301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31504" y="500043"/>
            <a:ext cx="7775378" cy="732985"/>
          </a:xfrm>
        </p:spPr>
        <p:txBody>
          <a:bodyPr/>
          <a:lstStyle/>
          <a:p>
            <a:r>
              <a:rPr lang="en-US" dirty="0"/>
              <a:t>sustainable international partnerships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06888" y="1390650"/>
            <a:ext cx="7775393" cy="28575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919536" y="1916832"/>
            <a:ext cx="7801200" cy="4121150"/>
          </a:xfrm>
        </p:spPr>
        <p:txBody>
          <a:bodyPr/>
          <a:lstStyle/>
          <a:p>
            <a:r>
              <a:rPr lang="en-US" u="sng" dirty="0"/>
              <a:t>Different academic systems (legislation, credits, etc)</a:t>
            </a:r>
          </a:p>
          <a:p>
            <a:pPr lvl="1"/>
            <a:r>
              <a:rPr lang="en-US" dirty="0"/>
              <a:t>Credit transfer (ECTS), mutual recognition</a:t>
            </a:r>
          </a:p>
          <a:p>
            <a:endParaRPr lang="en-US" dirty="0"/>
          </a:p>
          <a:p>
            <a:r>
              <a:rPr lang="en-US" u="sng" dirty="0"/>
              <a:t>Problematic research environments</a:t>
            </a:r>
          </a:p>
          <a:p>
            <a:r>
              <a:rPr lang="en-US" u="sng" dirty="0"/>
              <a:t>Access to scientific information, internet, library</a:t>
            </a:r>
          </a:p>
          <a:p>
            <a:pPr lvl="1"/>
            <a:r>
              <a:rPr lang="en-US" dirty="0"/>
              <a:t>Joint </a:t>
            </a:r>
            <a:r>
              <a:rPr lang="en-US" dirty="0" err="1"/>
              <a:t>MSc</a:t>
            </a:r>
            <a:r>
              <a:rPr lang="en-US" dirty="0"/>
              <a:t> supervision, joint research</a:t>
            </a:r>
          </a:p>
          <a:p>
            <a:endParaRPr lang="en-US" dirty="0"/>
          </a:p>
          <a:p>
            <a:r>
              <a:rPr lang="en-US" u="sng" dirty="0"/>
              <a:t>Equivalence</a:t>
            </a:r>
          </a:p>
          <a:p>
            <a:pPr lvl="1"/>
            <a:r>
              <a:rPr lang="en-US" dirty="0"/>
              <a:t>NVAO:  &gt; 60 %</a:t>
            </a:r>
          </a:p>
          <a:p>
            <a:endParaRPr lang="en-US" u="sng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DSC_4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713" y="4221088"/>
            <a:ext cx="4051959" cy="2560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Sustainable international partnerships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703512" y="1792921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How can international partnerships be supported ?</a:t>
            </a:r>
          </a:p>
          <a:p>
            <a:r>
              <a:rPr lang="en-GB" sz="1800" dirty="0"/>
              <a:t>Organizational structure to support initiatives </a:t>
            </a:r>
          </a:p>
          <a:p>
            <a:pPr marL="0" indent="0">
              <a:buNone/>
            </a:pPr>
            <a:r>
              <a:rPr lang="en-GB" sz="1800" dirty="0"/>
              <a:t>    (International Office, Project Services Bureau)</a:t>
            </a:r>
          </a:p>
          <a:p>
            <a:r>
              <a:rPr lang="en-GB" sz="1800" dirty="0"/>
              <a:t>Allocation of staff time and other resources (but what academic staff can do has its limits)</a:t>
            </a:r>
          </a:p>
          <a:p>
            <a:r>
              <a:rPr lang="en-GB" sz="1800" dirty="0"/>
              <a:t>All parts of your institutions will be involved (Management, IO, admission, library, finance and administration)</a:t>
            </a:r>
          </a:p>
          <a:p>
            <a:r>
              <a:rPr lang="en-GB" sz="1800" dirty="0"/>
              <a:t>Allocation of funds, staff time for acquisition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89956596"/>
      </p:ext>
    </p:extLst>
  </p:cSld>
  <p:clrMapOvr>
    <a:masterClrMapping/>
  </p:clrMapOvr>
</p:sld>
</file>

<file path=ppt/theme/theme1.xml><?xml version="1.0" encoding="utf-8"?>
<a:theme xmlns:a="http://schemas.openxmlformats.org/drawingml/2006/main" name="ITC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0</TotalTime>
  <Words>453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Wingdings</vt:lpstr>
      <vt:lpstr>ITC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2015-10-29T14:45:44Z</dcterms:created>
  <dcterms:modified xsi:type="dcterms:W3CDTF">2019-03-12T01:03:08Z</dcterms:modified>
</cp:coreProperties>
</file>