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366" r:id="rId3"/>
    <p:sldId id="370" r:id="rId4"/>
    <p:sldId id="369" r:id="rId5"/>
    <p:sldId id="371" r:id="rId6"/>
    <p:sldId id="353" r:id="rId7"/>
    <p:sldId id="372" r:id="rId8"/>
    <p:sldId id="373" r:id="rId9"/>
    <p:sldId id="354" r:id="rId10"/>
    <p:sldId id="365" r:id="rId11"/>
    <p:sldId id="359" r:id="rId12"/>
    <p:sldId id="357" r:id="rId13"/>
    <p:sldId id="374" r:id="rId14"/>
    <p:sldId id="34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0" autoAdjust="0"/>
    <p:restoredTop sz="86380" autoAdjust="0"/>
  </p:normalViewPr>
  <p:slideViewPr>
    <p:cSldViewPr snapToGrid="0" snapToObjects="1">
      <p:cViewPr varScale="1">
        <p:scale>
          <a:sx n="59" d="100"/>
          <a:sy n="59" d="100"/>
        </p:scale>
        <p:origin x="1038"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C87481-E47B-6641-8220-6659121D156A}" type="datetimeFigureOut">
              <a:rPr lang="en-US" smtClean="0"/>
              <a:pPr/>
              <a:t>13-Mar-19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FD991A-9EB7-F34F-82DF-755DD4E93047}" type="slidenum">
              <a:rPr lang="en-US" smtClean="0"/>
              <a:pPr/>
              <a:t>‹#›</a:t>
            </a:fld>
            <a:endParaRPr lang="en-US"/>
          </a:p>
        </p:txBody>
      </p:sp>
    </p:spTree>
    <p:extLst>
      <p:ext uri="{BB962C8B-B14F-4D97-AF65-F5344CB8AC3E}">
        <p14:creationId xmlns:p14="http://schemas.microsoft.com/office/powerpoint/2010/main" val="22368367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FD991A-9EB7-F34F-82DF-755DD4E9304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latin typeface="+mn-lt"/>
                <a:ea typeface="+mn-ea"/>
                <a:cs typeface="+mn-cs"/>
              </a:rPr>
              <a:t>Social network</a:t>
            </a:r>
            <a:r>
              <a:rPr lang="en-US" sz="1200" b="0" i="0" kern="1200" baseline="0" dirty="0">
                <a:solidFill>
                  <a:schemeClr val="tx1"/>
                </a:solidFill>
                <a:latin typeface="+mn-lt"/>
                <a:ea typeface="+mn-ea"/>
                <a:cs typeface="+mn-cs"/>
              </a:rPr>
              <a:t> helps you to connect with people without efforts</a:t>
            </a:r>
            <a:endParaRPr lang="en-US" dirty="0"/>
          </a:p>
        </p:txBody>
      </p:sp>
      <p:sp>
        <p:nvSpPr>
          <p:cNvPr id="4" name="Slide Number Placeholder 3"/>
          <p:cNvSpPr>
            <a:spLocks noGrp="1"/>
          </p:cNvSpPr>
          <p:nvPr>
            <p:ph type="sldNum" sz="quarter" idx="10"/>
          </p:nvPr>
        </p:nvSpPr>
        <p:spPr/>
        <p:txBody>
          <a:bodyPr/>
          <a:lstStyle/>
          <a:p>
            <a:fld id="{C36DCB89-9CA3-43BC-82B8-149F29B9BF57}" type="slidenum">
              <a:rPr lang="en-US" smtClean="0"/>
              <a:pPr/>
              <a:t>11</a:t>
            </a:fld>
            <a:endParaRPr lang="en-US"/>
          </a:p>
        </p:txBody>
      </p:sp>
    </p:spTree>
    <p:extLst>
      <p:ext uri="{BB962C8B-B14F-4D97-AF65-F5344CB8AC3E}">
        <p14:creationId xmlns:p14="http://schemas.microsoft.com/office/powerpoint/2010/main" val="2285620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1"/>
                </a:solidFill>
                <a:latin typeface="+mn-lt"/>
                <a:ea typeface="+mn-ea"/>
                <a:cs typeface="+mn-cs"/>
              </a:rPr>
              <a:t>You have projects, you would have resources for capacity building, cooperation</a:t>
            </a:r>
            <a:r>
              <a:rPr lang="en-US" sz="1200" b="0" i="0" kern="1200" baseline="0">
                <a:solidFill>
                  <a:schemeClr val="tx1"/>
                </a:solidFill>
                <a:latin typeface="+mn-lt"/>
                <a:ea typeface="+mn-ea"/>
                <a:cs typeface="+mn-cs"/>
              </a:rPr>
              <a:t>, exchange expertise</a:t>
            </a:r>
            <a:r>
              <a:rPr lang="en-US" sz="1200" b="0" i="0"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36DCB89-9CA3-43BC-82B8-149F29B9BF57}" type="slidenum">
              <a:rPr lang="en-US" smtClean="0"/>
              <a:pPr/>
              <a:t>12</a:t>
            </a:fld>
            <a:endParaRPr lang="en-US"/>
          </a:p>
        </p:txBody>
      </p:sp>
    </p:spTree>
    <p:extLst>
      <p:ext uri="{BB962C8B-B14F-4D97-AF65-F5344CB8AC3E}">
        <p14:creationId xmlns:p14="http://schemas.microsoft.com/office/powerpoint/2010/main" val="2285620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1"/>
                </a:solidFill>
                <a:latin typeface="+mn-lt"/>
                <a:ea typeface="+mn-ea"/>
                <a:cs typeface="+mn-cs"/>
              </a:rPr>
              <a:t>You have projects, you would have resources for capacity building, cooperation</a:t>
            </a:r>
            <a:r>
              <a:rPr lang="en-US" sz="1200" b="0" i="0" kern="1200" baseline="0">
                <a:solidFill>
                  <a:schemeClr val="tx1"/>
                </a:solidFill>
                <a:latin typeface="+mn-lt"/>
                <a:ea typeface="+mn-ea"/>
                <a:cs typeface="+mn-cs"/>
              </a:rPr>
              <a:t>, exchange expertise</a:t>
            </a:r>
            <a:r>
              <a:rPr lang="en-US" sz="1200" b="0" i="0"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36DCB89-9CA3-43BC-82B8-149F29B9BF57}" type="slidenum">
              <a:rPr lang="en-US" smtClean="0"/>
              <a:pPr/>
              <a:t>13</a:t>
            </a:fld>
            <a:endParaRPr lang="en-US"/>
          </a:p>
        </p:txBody>
      </p:sp>
    </p:spTree>
    <p:extLst>
      <p:ext uri="{BB962C8B-B14F-4D97-AF65-F5344CB8AC3E}">
        <p14:creationId xmlns:p14="http://schemas.microsoft.com/office/powerpoint/2010/main" val="2285620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DCB89-9CA3-43BC-82B8-149F29B9BF57}" type="slidenum">
              <a:rPr lang="en-US" smtClean="0"/>
              <a:pPr/>
              <a:t>14</a:t>
            </a:fld>
            <a:endParaRPr lang="en-US"/>
          </a:p>
        </p:txBody>
      </p:sp>
    </p:spTree>
    <p:extLst>
      <p:ext uri="{BB962C8B-B14F-4D97-AF65-F5344CB8AC3E}">
        <p14:creationId xmlns:p14="http://schemas.microsoft.com/office/powerpoint/2010/main" val="2285620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5ACCDD7-4BFE-4DAE-BA19-E051C2E82618}" type="slidenum">
              <a:rPr lang="en-US" altLang="ko-KR" smtClean="0"/>
              <a:pPr>
                <a:defRPr/>
              </a:pPr>
              <a:t>3</a:t>
            </a:fld>
            <a:endParaRPr lang="en-US" altLang="ko-K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sz="1800" dirty="0"/>
          </a:p>
        </p:txBody>
      </p:sp>
      <p:sp>
        <p:nvSpPr>
          <p:cNvPr id="4" name="슬라이드 번호 개체 틀 3"/>
          <p:cNvSpPr>
            <a:spLocks noGrp="1"/>
          </p:cNvSpPr>
          <p:nvPr>
            <p:ph type="sldNum" sz="quarter" idx="10"/>
          </p:nvPr>
        </p:nvSpPr>
        <p:spPr/>
        <p:txBody>
          <a:bodyPr/>
          <a:lstStyle/>
          <a:p>
            <a:pPr>
              <a:defRPr/>
            </a:pPr>
            <a:fld id="{35ACCDD7-4BFE-4DAE-BA19-E051C2E82618}" type="slidenum">
              <a:rPr lang="en-US" altLang="ko-KR" smtClean="0"/>
              <a:pPr>
                <a:defRPr/>
              </a:pPr>
              <a:t>4</a:t>
            </a:fld>
            <a:endParaRPr lang="en-US" altLang="ko-KR"/>
          </a:p>
        </p:txBody>
      </p:sp>
    </p:spTree>
    <p:extLst>
      <p:ext uri="{BB962C8B-B14F-4D97-AF65-F5344CB8AC3E}">
        <p14:creationId xmlns:p14="http://schemas.microsoft.com/office/powerpoint/2010/main" val="4263485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DCB89-9CA3-43BC-82B8-149F29B9BF57}" type="slidenum">
              <a:rPr lang="en-US" smtClean="0"/>
              <a:pPr/>
              <a:t>5</a:t>
            </a:fld>
            <a:endParaRPr lang="en-US"/>
          </a:p>
        </p:txBody>
      </p:sp>
    </p:spTree>
    <p:extLst>
      <p:ext uri="{BB962C8B-B14F-4D97-AF65-F5344CB8AC3E}">
        <p14:creationId xmlns:p14="http://schemas.microsoft.com/office/powerpoint/2010/main" val="2285620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latin typeface="+mn-lt"/>
                <a:ea typeface="+mn-ea"/>
                <a:cs typeface="+mn-cs"/>
              </a:rPr>
              <a:t>I worked</a:t>
            </a:r>
            <a:r>
              <a:rPr lang="en-US" sz="1200" b="0" i="0" kern="1200" baseline="0" dirty="0">
                <a:solidFill>
                  <a:schemeClr val="tx1"/>
                </a:solidFill>
                <a:latin typeface="+mn-lt"/>
                <a:ea typeface="+mn-ea"/>
                <a:cs typeface="+mn-cs"/>
              </a:rPr>
              <a:t> in </a:t>
            </a:r>
            <a:r>
              <a:rPr lang="en-US" sz="1200" b="0" i="0" kern="1200" baseline="0" dirty="0" err="1">
                <a:solidFill>
                  <a:schemeClr val="tx1"/>
                </a:solidFill>
                <a:latin typeface="+mn-lt"/>
                <a:ea typeface="+mn-ea"/>
                <a:cs typeface="+mn-cs"/>
              </a:rPr>
              <a:t>europe</a:t>
            </a:r>
            <a:r>
              <a:rPr lang="en-US" sz="1200" b="0" i="0" kern="1200" baseline="0" dirty="0">
                <a:solidFill>
                  <a:schemeClr val="tx1"/>
                </a:solidFill>
                <a:latin typeface="+mn-lt"/>
                <a:ea typeface="+mn-ea"/>
                <a:cs typeface="+mn-cs"/>
              </a:rPr>
              <a:t> for 13 years, know the limitation very well</a:t>
            </a:r>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Maintain and expand your network:</a:t>
            </a:r>
          </a:p>
          <a:p>
            <a:pPr lvl="1"/>
            <a:r>
              <a:rPr lang="en-US" sz="1200" b="0" i="0" kern="1200" dirty="0">
                <a:solidFill>
                  <a:schemeClr val="tx1"/>
                </a:solidFill>
                <a:latin typeface="+mn-lt"/>
                <a:ea typeface="+mn-ea"/>
                <a:cs typeface="+mn-cs"/>
              </a:rPr>
              <a:t>what are the key conferences you attend ? Not many, no need to go abroad to meet people,</a:t>
            </a:r>
            <a:r>
              <a:rPr lang="en-US" sz="1200" b="0" i="0" kern="1200" baseline="0" dirty="0">
                <a:solidFill>
                  <a:schemeClr val="tx1"/>
                </a:solidFill>
                <a:latin typeface="+mn-lt"/>
                <a:ea typeface="+mn-ea"/>
                <a:cs typeface="+mn-cs"/>
              </a:rPr>
              <a:t> international workshop in your countries are affordable</a:t>
            </a:r>
            <a:endParaRPr lang="en-US" sz="1200" b="0" i="0" kern="1200" dirty="0">
              <a:solidFill>
                <a:schemeClr val="tx1"/>
              </a:solidFill>
              <a:latin typeface="+mn-lt"/>
              <a:ea typeface="+mn-ea"/>
              <a:cs typeface="+mn-cs"/>
            </a:endParaRPr>
          </a:p>
          <a:p>
            <a:pPr lvl="1"/>
            <a:r>
              <a:rPr lang="en-US" sz="1200" b="0" i="0" kern="1200" dirty="0">
                <a:solidFill>
                  <a:schemeClr val="tx1"/>
                </a:solidFill>
                <a:latin typeface="+mn-lt"/>
                <a:ea typeface="+mn-ea"/>
                <a:cs typeface="+mn-cs"/>
              </a:rPr>
              <a:t>the key inter-governmental </a:t>
            </a:r>
            <a:r>
              <a:rPr lang="en-US" sz="1200" b="0" i="0" kern="1200" dirty="0" err="1">
                <a:solidFill>
                  <a:schemeClr val="tx1"/>
                </a:solidFill>
                <a:latin typeface="+mn-lt"/>
                <a:ea typeface="+mn-ea"/>
                <a:cs typeface="+mn-cs"/>
              </a:rPr>
              <a:t>organisations</a:t>
            </a:r>
            <a:r>
              <a:rPr lang="en-US" sz="1200" b="0" i="0" kern="1200" dirty="0">
                <a:solidFill>
                  <a:schemeClr val="tx1"/>
                </a:solidFill>
                <a:latin typeface="+mn-lt"/>
                <a:ea typeface="+mn-ea"/>
                <a:cs typeface="+mn-cs"/>
              </a:rPr>
              <a:t> you are members of (CCOP for </a:t>
            </a:r>
            <a:r>
              <a:rPr lang="en-US" sz="1200" b="0" i="0" kern="1200" dirty="0" err="1">
                <a:solidFill>
                  <a:schemeClr val="tx1"/>
                </a:solidFill>
                <a:latin typeface="+mn-lt"/>
                <a:ea typeface="+mn-ea"/>
                <a:cs typeface="+mn-cs"/>
              </a:rPr>
              <a:t>exemple</a:t>
            </a:r>
            <a:r>
              <a:rPr lang="en-US" sz="1200" b="0" i="0" kern="1200" dirty="0">
                <a:solidFill>
                  <a:schemeClr val="tx1"/>
                </a:solidFill>
                <a:latin typeface="+mn-lt"/>
                <a:ea typeface="+mn-ea"/>
                <a:cs typeface="+mn-cs"/>
              </a:rPr>
              <a:t>)</a:t>
            </a:r>
          </a:p>
          <a:p>
            <a:pPr lvl="1"/>
            <a:r>
              <a:rPr lang="en-US" sz="1200" b="0" i="0" kern="1200" dirty="0">
                <a:solidFill>
                  <a:schemeClr val="tx1"/>
                </a:solidFill>
                <a:latin typeface="+mn-lt"/>
                <a:ea typeface="+mn-ea"/>
                <a:cs typeface="+mn-cs"/>
              </a:rPr>
              <a:t>Other network for private sector?</a:t>
            </a:r>
          </a:p>
          <a:p>
            <a:pPr lvl="1"/>
            <a:r>
              <a:rPr lang="en-US" sz="1200" b="0" i="0" kern="1200" dirty="0">
                <a:solidFill>
                  <a:schemeClr val="tx1"/>
                </a:solidFill>
                <a:latin typeface="+mn-lt"/>
                <a:ea typeface="+mn-ea"/>
                <a:cs typeface="+mn-cs"/>
              </a:rPr>
              <a:t>Other network for universities?</a:t>
            </a:r>
          </a:p>
          <a:p>
            <a:r>
              <a:rPr lang="en-US" sz="1200" b="0" i="0" kern="1200" dirty="0">
                <a:solidFill>
                  <a:schemeClr val="tx1"/>
                </a:solidFill>
                <a:latin typeface="+mn-lt"/>
                <a:ea typeface="+mn-ea"/>
                <a:cs typeface="+mn-cs"/>
              </a:rPr>
              <a:t> </a:t>
            </a:r>
          </a:p>
          <a:p>
            <a:r>
              <a:rPr lang="en-US" sz="1200" b="0" i="0" kern="1200" dirty="0">
                <a:solidFill>
                  <a:schemeClr val="tx1"/>
                </a:solidFill>
                <a:latin typeface="+mn-lt"/>
                <a:ea typeface="+mn-ea"/>
                <a:cs typeface="+mn-cs"/>
              </a:rPr>
              <a:t>Watching for call-for-proposals</a:t>
            </a:r>
          </a:p>
          <a:p>
            <a:pPr lvl="1"/>
            <a:r>
              <a:rPr lang="en-US" sz="1200" b="0" i="0" kern="1200" dirty="0">
                <a:solidFill>
                  <a:schemeClr val="tx1"/>
                </a:solidFill>
                <a:latin typeface="+mn-lt"/>
                <a:ea typeface="+mn-ea"/>
                <a:cs typeface="+mn-cs"/>
              </a:rPr>
              <a:t>What are the main website you look at for tenders? Calls-for-Proposals? (World Bank? ADB? European Union? Other?)</a:t>
            </a:r>
          </a:p>
          <a:p>
            <a:endParaRPr lang="en-US" dirty="0"/>
          </a:p>
        </p:txBody>
      </p:sp>
      <p:sp>
        <p:nvSpPr>
          <p:cNvPr id="4" name="Slide Number Placeholder 3"/>
          <p:cNvSpPr>
            <a:spLocks noGrp="1"/>
          </p:cNvSpPr>
          <p:nvPr>
            <p:ph type="sldNum" sz="quarter" idx="10"/>
          </p:nvPr>
        </p:nvSpPr>
        <p:spPr/>
        <p:txBody>
          <a:bodyPr/>
          <a:lstStyle/>
          <a:p>
            <a:fld id="{C36DCB89-9CA3-43BC-82B8-149F29B9BF57}" type="slidenum">
              <a:rPr lang="en-US" smtClean="0"/>
              <a:pPr/>
              <a:t>6</a:t>
            </a:fld>
            <a:endParaRPr lang="en-US"/>
          </a:p>
        </p:txBody>
      </p:sp>
    </p:spTree>
    <p:extLst>
      <p:ext uri="{BB962C8B-B14F-4D97-AF65-F5344CB8AC3E}">
        <p14:creationId xmlns:p14="http://schemas.microsoft.com/office/powerpoint/2010/main" val="2285620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International</a:t>
            </a:r>
            <a:r>
              <a:rPr lang="en-US" sz="1200" baseline="0" dirty="0"/>
              <a:t> workshops in your countries would be the best to go, people go to your countries are willing to cooperate to local partners. Big conferences (budget to go, no chance to talk with people).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t>A great way to build your network is to host an event (</a:t>
            </a:r>
            <a:r>
              <a:rPr lang="en-US" sz="1200" dirty="0"/>
              <a:t>workshop, training course, meeting)</a:t>
            </a:r>
            <a:r>
              <a:rPr lang="en-US" sz="1200" b="0" dirty="0"/>
              <a:t>. This will provide a way to connect the members of your network with each other.  Encouraging each member to bring a member of their network will also help to significantly expand yours.</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dirty="0"/>
          </a:p>
          <a:p>
            <a:endParaRPr lang="en-US" dirty="0"/>
          </a:p>
        </p:txBody>
      </p:sp>
      <p:sp>
        <p:nvSpPr>
          <p:cNvPr id="4" name="Slide Number Placeholder 3"/>
          <p:cNvSpPr>
            <a:spLocks noGrp="1"/>
          </p:cNvSpPr>
          <p:nvPr>
            <p:ph type="sldNum" sz="quarter" idx="10"/>
          </p:nvPr>
        </p:nvSpPr>
        <p:spPr/>
        <p:txBody>
          <a:bodyPr/>
          <a:lstStyle/>
          <a:p>
            <a:fld id="{C36DCB89-9CA3-43BC-82B8-149F29B9BF57}" type="slidenum">
              <a:rPr lang="en-US" smtClean="0"/>
              <a:pPr/>
              <a:t>7</a:t>
            </a:fld>
            <a:endParaRPr lang="en-US"/>
          </a:p>
        </p:txBody>
      </p:sp>
    </p:spTree>
    <p:extLst>
      <p:ext uri="{BB962C8B-B14F-4D97-AF65-F5344CB8AC3E}">
        <p14:creationId xmlns:p14="http://schemas.microsoft.com/office/powerpoint/2010/main" val="2285620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latin typeface="+mn-lt"/>
                <a:ea typeface="+mn-ea"/>
                <a:cs typeface="+mn-cs"/>
              </a:rPr>
              <a:t>make sure to share you knowledge and expertise and offer to help when you see an opportunity. Helping other people will often come back to you tenfold. </a:t>
            </a:r>
            <a:endParaRPr lang="en-US" dirty="0"/>
          </a:p>
        </p:txBody>
      </p:sp>
      <p:sp>
        <p:nvSpPr>
          <p:cNvPr id="4" name="Slide Number Placeholder 3"/>
          <p:cNvSpPr>
            <a:spLocks noGrp="1"/>
          </p:cNvSpPr>
          <p:nvPr>
            <p:ph type="sldNum" sz="quarter" idx="10"/>
          </p:nvPr>
        </p:nvSpPr>
        <p:spPr/>
        <p:txBody>
          <a:bodyPr/>
          <a:lstStyle/>
          <a:p>
            <a:fld id="{C36DCB89-9CA3-43BC-82B8-149F29B9BF57}" type="slidenum">
              <a:rPr lang="en-US" smtClean="0"/>
              <a:pPr/>
              <a:t>8</a:t>
            </a:fld>
            <a:endParaRPr lang="en-US"/>
          </a:p>
        </p:txBody>
      </p:sp>
    </p:spTree>
    <p:extLst>
      <p:ext uri="{BB962C8B-B14F-4D97-AF65-F5344CB8AC3E}">
        <p14:creationId xmlns:p14="http://schemas.microsoft.com/office/powerpoint/2010/main" val="2285620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Before 2012: Europe, after 2012, starting from zero (network, project)</a:t>
            </a:r>
            <a:endParaRPr lang="en-GB" sz="1200" dirty="0"/>
          </a:p>
          <a:p>
            <a:endParaRPr lang="en-US" dirty="0"/>
          </a:p>
        </p:txBody>
      </p:sp>
      <p:sp>
        <p:nvSpPr>
          <p:cNvPr id="4" name="Slide Number Placeholder 3"/>
          <p:cNvSpPr>
            <a:spLocks noGrp="1"/>
          </p:cNvSpPr>
          <p:nvPr>
            <p:ph type="sldNum" sz="quarter" idx="10"/>
          </p:nvPr>
        </p:nvSpPr>
        <p:spPr/>
        <p:txBody>
          <a:bodyPr/>
          <a:lstStyle/>
          <a:p>
            <a:fld id="{C36DCB89-9CA3-43BC-82B8-149F29B9BF57}" type="slidenum">
              <a:rPr lang="en-US" smtClean="0"/>
              <a:pPr/>
              <a:t>9</a:t>
            </a:fld>
            <a:endParaRPr lang="en-US"/>
          </a:p>
        </p:txBody>
      </p:sp>
    </p:spTree>
    <p:extLst>
      <p:ext uri="{BB962C8B-B14F-4D97-AF65-F5344CB8AC3E}">
        <p14:creationId xmlns:p14="http://schemas.microsoft.com/office/powerpoint/2010/main" val="2285620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DCB89-9CA3-43BC-82B8-149F29B9BF57}" type="slidenum">
              <a:rPr lang="en-US" smtClean="0"/>
              <a:pPr/>
              <a:t>10</a:t>
            </a:fld>
            <a:endParaRPr lang="en-US"/>
          </a:p>
        </p:txBody>
      </p:sp>
    </p:spTree>
    <p:extLst>
      <p:ext uri="{BB962C8B-B14F-4D97-AF65-F5344CB8AC3E}">
        <p14:creationId xmlns:p14="http://schemas.microsoft.com/office/powerpoint/2010/main" val="2285620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45AC1C-93E5-6A44-9EE5-35D35AE36F8A}" type="datetimeFigureOut">
              <a:rPr lang="en-US" smtClean="0"/>
              <a:pPr/>
              <a:t>13-Mar-19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1EBE5-2BE4-7447-9C04-F862BBEBD849}" type="slidenum">
              <a:rPr lang="en-US" smtClean="0"/>
              <a:pPr/>
              <a:t>‹#›</a:t>
            </a:fld>
            <a:endParaRPr lang="en-US"/>
          </a:p>
        </p:txBody>
      </p:sp>
    </p:spTree>
    <p:extLst>
      <p:ext uri="{BB962C8B-B14F-4D97-AF65-F5344CB8AC3E}">
        <p14:creationId xmlns:p14="http://schemas.microsoft.com/office/powerpoint/2010/main" val="54584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5AC1C-93E5-6A44-9EE5-35D35AE36F8A}" type="datetimeFigureOut">
              <a:rPr lang="en-US" smtClean="0"/>
              <a:pPr/>
              <a:t>13-Mar-19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1EBE5-2BE4-7447-9C04-F862BBEBD849}" type="slidenum">
              <a:rPr lang="en-US" smtClean="0"/>
              <a:pPr/>
              <a:t>‹#›</a:t>
            </a:fld>
            <a:endParaRPr lang="en-US"/>
          </a:p>
        </p:txBody>
      </p:sp>
    </p:spTree>
    <p:extLst>
      <p:ext uri="{BB962C8B-B14F-4D97-AF65-F5344CB8AC3E}">
        <p14:creationId xmlns:p14="http://schemas.microsoft.com/office/powerpoint/2010/main" val="3351220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5AC1C-93E5-6A44-9EE5-35D35AE36F8A}" type="datetimeFigureOut">
              <a:rPr lang="en-US" smtClean="0"/>
              <a:pPr/>
              <a:t>13-Mar-19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1EBE5-2BE4-7447-9C04-F862BBEBD849}" type="slidenum">
              <a:rPr lang="en-US" smtClean="0"/>
              <a:pPr/>
              <a:t>‹#›</a:t>
            </a:fld>
            <a:endParaRPr lang="en-US"/>
          </a:p>
        </p:txBody>
      </p:sp>
    </p:spTree>
    <p:extLst>
      <p:ext uri="{BB962C8B-B14F-4D97-AF65-F5344CB8AC3E}">
        <p14:creationId xmlns:p14="http://schemas.microsoft.com/office/powerpoint/2010/main" val="1657179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제목 슬라이드">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7434241" y="3746500"/>
            <a:ext cx="4757760" cy="3111500"/>
          </a:xfrm>
          <a:prstGeom prst="rect">
            <a:avLst/>
          </a:prstGeom>
          <a:noFill/>
          <a:ln w="9525">
            <a:noFill/>
            <a:miter lim="800000"/>
            <a:headEnd/>
            <a:tailEnd/>
          </a:ln>
        </p:spPr>
      </p:pic>
      <p:sp>
        <p:nvSpPr>
          <p:cNvPr id="6" name="Freeform 15"/>
          <p:cNvSpPr>
            <a:spLocks/>
          </p:cNvSpPr>
          <p:nvPr/>
        </p:nvSpPr>
        <p:spPr bwMode="auto">
          <a:xfrm>
            <a:off x="1" y="72572"/>
            <a:ext cx="12192000" cy="796774"/>
          </a:xfrm>
          <a:custGeom>
            <a:avLst/>
            <a:gdLst>
              <a:gd name="T0" fmla="*/ 0 w 907"/>
              <a:gd name="T1" fmla="*/ 79 h 79"/>
              <a:gd name="T2" fmla="*/ 197 w 907"/>
              <a:gd name="T3" fmla="*/ 79 h 79"/>
              <a:gd name="T4" fmla="*/ 257 w 907"/>
              <a:gd name="T5" fmla="*/ 45 h 79"/>
              <a:gd name="T6" fmla="*/ 338 w 907"/>
              <a:gd name="T7" fmla="*/ 11 h 79"/>
              <a:gd name="T8" fmla="*/ 907 w 907"/>
              <a:gd name="T9" fmla="*/ 11 h 79"/>
              <a:gd name="T10" fmla="*/ 907 w 907"/>
              <a:gd name="T11" fmla="*/ 0 h 79"/>
              <a:gd name="T12" fmla="*/ 0 w 907"/>
              <a:gd name="T13" fmla="*/ 0 h 79"/>
              <a:gd name="T14" fmla="*/ 0 w 907"/>
              <a:gd name="T15" fmla="*/ 79 h 79"/>
              <a:gd name="T16" fmla="*/ 0 60000 65536"/>
              <a:gd name="T17" fmla="*/ 0 60000 65536"/>
              <a:gd name="T18" fmla="*/ 0 60000 65536"/>
              <a:gd name="T19" fmla="*/ 0 60000 65536"/>
              <a:gd name="T20" fmla="*/ 0 60000 65536"/>
              <a:gd name="T21" fmla="*/ 0 60000 65536"/>
              <a:gd name="T22" fmla="*/ 0 60000 65536"/>
              <a:gd name="T23" fmla="*/ 0 60000 65536"/>
              <a:gd name="T24" fmla="*/ 0 w 907"/>
              <a:gd name="T25" fmla="*/ 0 h 79"/>
              <a:gd name="T26" fmla="*/ 907 w 907"/>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7" h="79">
                <a:moveTo>
                  <a:pt x="0" y="79"/>
                </a:moveTo>
                <a:lnTo>
                  <a:pt x="197" y="79"/>
                </a:lnTo>
                <a:cubicBezTo>
                  <a:pt x="197" y="79"/>
                  <a:pt x="245" y="79"/>
                  <a:pt x="257" y="45"/>
                </a:cubicBezTo>
                <a:cubicBezTo>
                  <a:pt x="257" y="45"/>
                  <a:pt x="262" y="8"/>
                  <a:pt x="338" y="11"/>
                </a:cubicBezTo>
                <a:lnTo>
                  <a:pt x="907" y="11"/>
                </a:lnTo>
                <a:lnTo>
                  <a:pt x="907" y="0"/>
                </a:lnTo>
                <a:lnTo>
                  <a:pt x="0" y="0"/>
                </a:lnTo>
                <a:lnTo>
                  <a:pt x="0" y="79"/>
                </a:lnTo>
                <a:close/>
              </a:path>
            </a:pathLst>
          </a:custGeom>
          <a:solidFill>
            <a:srgbClr val="99CCFF"/>
          </a:solidFill>
          <a:ln w="0">
            <a:noFill/>
            <a:round/>
            <a:headEnd/>
            <a:tailEnd/>
          </a:ln>
        </p:spPr>
        <p:txBody>
          <a:bodyPr lIns="91429" tIns="45714" rIns="91429" bIns="45714"/>
          <a:lstStyle/>
          <a:p>
            <a:pPr>
              <a:spcBef>
                <a:spcPct val="20000"/>
              </a:spcBef>
              <a:buClr>
                <a:schemeClr val="accent1"/>
              </a:buClr>
              <a:buSzPct val="75000"/>
              <a:buFont typeface="Wingdings" pitchFamily="2" charset="2"/>
              <a:buChar char="£"/>
              <a:defRPr/>
            </a:pPr>
            <a:endParaRPr lang="ko-KR" altLang="en-US"/>
          </a:p>
        </p:txBody>
      </p:sp>
      <p:sp>
        <p:nvSpPr>
          <p:cNvPr id="7" name="Freeform 16"/>
          <p:cNvSpPr>
            <a:spLocks/>
          </p:cNvSpPr>
          <p:nvPr/>
        </p:nvSpPr>
        <p:spPr bwMode="auto">
          <a:xfrm>
            <a:off x="1" y="1"/>
            <a:ext cx="12192000" cy="718155"/>
          </a:xfrm>
          <a:custGeom>
            <a:avLst/>
            <a:gdLst>
              <a:gd name="T0" fmla="*/ 0 w 907"/>
              <a:gd name="T1" fmla="*/ 71 h 71"/>
              <a:gd name="T2" fmla="*/ 172 w 907"/>
              <a:gd name="T3" fmla="*/ 71 h 71"/>
              <a:gd name="T4" fmla="*/ 232 w 907"/>
              <a:gd name="T5" fmla="*/ 41 h 71"/>
              <a:gd name="T6" fmla="*/ 313 w 907"/>
              <a:gd name="T7" fmla="*/ 9 h 71"/>
              <a:gd name="T8" fmla="*/ 907 w 907"/>
              <a:gd name="T9" fmla="*/ 9 h 71"/>
              <a:gd name="T10" fmla="*/ 907 w 907"/>
              <a:gd name="T11" fmla="*/ 0 h 71"/>
              <a:gd name="T12" fmla="*/ 0 w 907"/>
              <a:gd name="T13" fmla="*/ 0 h 71"/>
              <a:gd name="T14" fmla="*/ 0 w 907"/>
              <a:gd name="T15" fmla="*/ 71 h 71"/>
              <a:gd name="T16" fmla="*/ 0 60000 65536"/>
              <a:gd name="T17" fmla="*/ 0 60000 65536"/>
              <a:gd name="T18" fmla="*/ 0 60000 65536"/>
              <a:gd name="T19" fmla="*/ 0 60000 65536"/>
              <a:gd name="T20" fmla="*/ 0 60000 65536"/>
              <a:gd name="T21" fmla="*/ 0 60000 65536"/>
              <a:gd name="T22" fmla="*/ 0 60000 65536"/>
              <a:gd name="T23" fmla="*/ 0 60000 65536"/>
              <a:gd name="T24" fmla="*/ 0 w 907"/>
              <a:gd name="T25" fmla="*/ 0 h 71"/>
              <a:gd name="T26" fmla="*/ 907 w 907"/>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7" h="71">
                <a:moveTo>
                  <a:pt x="0" y="71"/>
                </a:moveTo>
                <a:lnTo>
                  <a:pt x="172" y="71"/>
                </a:lnTo>
                <a:cubicBezTo>
                  <a:pt x="172" y="71"/>
                  <a:pt x="220" y="71"/>
                  <a:pt x="232" y="41"/>
                </a:cubicBezTo>
                <a:cubicBezTo>
                  <a:pt x="232" y="41"/>
                  <a:pt x="237" y="7"/>
                  <a:pt x="313" y="9"/>
                </a:cubicBezTo>
                <a:lnTo>
                  <a:pt x="907" y="9"/>
                </a:lnTo>
                <a:lnTo>
                  <a:pt x="907" y="0"/>
                </a:lnTo>
                <a:lnTo>
                  <a:pt x="0" y="0"/>
                </a:lnTo>
                <a:lnTo>
                  <a:pt x="0" y="71"/>
                </a:lnTo>
                <a:close/>
              </a:path>
            </a:pathLst>
          </a:custGeom>
          <a:solidFill>
            <a:srgbClr val="3366FF"/>
          </a:solidFill>
          <a:ln w="0">
            <a:noFill/>
            <a:round/>
            <a:headEnd/>
            <a:tailEnd/>
          </a:ln>
        </p:spPr>
        <p:txBody>
          <a:bodyPr lIns="91429" tIns="45714" rIns="91429" bIns="45714"/>
          <a:lstStyle/>
          <a:p>
            <a:pPr>
              <a:spcBef>
                <a:spcPct val="20000"/>
              </a:spcBef>
              <a:buClr>
                <a:schemeClr val="accent1"/>
              </a:buClr>
              <a:buSzPct val="75000"/>
              <a:buFont typeface="Wingdings" pitchFamily="2" charset="2"/>
              <a:buChar char="£"/>
              <a:defRPr/>
            </a:pPr>
            <a:endParaRPr lang="ko-KR" altLang="en-US"/>
          </a:p>
        </p:txBody>
      </p:sp>
      <p:sp>
        <p:nvSpPr>
          <p:cNvPr id="689161" name="Rectangle 9"/>
          <p:cNvSpPr>
            <a:spLocks noGrp="1" noChangeArrowheads="1"/>
          </p:cNvSpPr>
          <p:nvPr>
            <p:ph type="ctrTitle"/>
          </p:nvPr>
        </p:nvSpPr>
        <p:spPr>
          <a:xfrm>
            <a:off x="3841" y="2728989"/>
            <a:ext cx="10364160" cy="1469571"/>
          </a:xfrm>
          <a:effectLst>
            <a:outerShdw dist="35921" dir="2700000" algn="ctr" rotWithShape="0">
              <a:srgbClr val="000000"/>
            </a:outerShdw>
          </a:effectLst>
        </p:spPr>
        <p:txBody>
          <a:bodyPr/>
          <a:lstStyle>
            <a:lvl1pPr>
              <a:defRPr>
                <a:solidFill>
                  <a:srgbClr val="FFFF00"/>
                </a:solidFill>
              </a:defRPr>
            </a:lvl1pPr>
          </a:lstStyle>
          <a:p>
            <a:r>
              <a:rPr lang="ko-KR" altLang="en-US"/>
              <a:t>마스터 제목 스타일 편집</a:t>
            </a:r>
          </a:p>
        </p:txBody>
      </p:sp>
      <p:pic>
        <p:nvPicPr>
          <p:cNvPr id="1026" name="Picture 2"/>
          <p:cNvPicPr>
            <a:picLocks noChangeAspect="1" noChangeArrowheads="1"/>
          </p:cNvPicPr>
          <p:nvPr userDrawn="1"/>
        </p:nvPicPr>
        <p:blipFill>
          <a:blip r:embed="rId3" cstate="print"/>
          <a:srcRect/>
          <a:stretch>
            <a:fillRect/>
          </a:stretch>
        </p:blipFill>
        <p:spPr bwMode="auto">
          <a:xfrm>
            <a:off x="0" y="2564041"/>
            <a:ext cx="12211200" cy="2639786"/>
          </a:xfrm>
          <a:prstGeom prst="rect">
            <a:avLst/>
          </a:prstGeom>
          <a:noFill/>
          <a:ln w="9525">
            <a:noFill/>
            <a:miter lim="800000"/>
            <a:headEnd/>
            <a:tailEnd/>
          </a:ln>
        </p:spPr>
      </p:pic>
      <p:pic>
        <p:nvPicPr>
          <p:cNvPr id="10" name="Picture 9" descr="Logo.jpg"/>
          <p:cNvPicPr>
            <a:picLocks noChangeAspect="1"/>
          </p:cNvPicPr>
          <p:nvPr userDrawn="1"/>
        </p:nvPicPr>
        <p:blipFill>
          <a:blip r:embed="rId4" cstate="print"/>
          <a:stretch>
            <a:fillRect/>
          </a:stretch>
        </p:blipFill>
        <p:spPr>
          <a:xfrm>
            <a:off x="10645598" y="194972"/>
            <a:ext cx="1546402" cy="75904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제목 및 내용">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lvl1pPr>
              <a:defRPr>
                <a:latin typeface="+mj-lt"/>
                <a:cs typeface="Tahoma" pitchFamily="34" charset="0"/>
              </a:defRPr>
            </a:lvl1pPr>
            <a:lvl2pPr>
              <a:defRPr>
                <a:latin typeface="+mj-lt"/>
                <a:cs typeface="Tahoma" pitchFamily="34" charset="0"/>
              </a:defRPr>
            </a:lvl2pPr>
            <a:lvl3pPr>
              <a:defRPr>
                <a:latin typeface="+mj-lt"/>
                <a:cs typeface="Tahoma" pitchFamily="34" charset="0"/>
              </a:defRPr>
            </a:lvl3pPr>
            <a:lvl4pPr>
              <a:defRPr>
                <a:latin typeface="+mj-lt"/>
                <a:cs typeface="Tahoma" pitchFamily="34" charset="0"/>
              </a:defRPr>
            </a:lvl4pPr>
            <a:lvl5pPr>
              <a:defRPr>
                <a:latin typeface="+mj-lt"/>
                <a:cs typeface="Tahoma" pitchFamily="34" charset="0"/>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pic>
        <p:nvPicPr>
          <p:cNvPr id="4" name="Picture 3" descr="Logo.jpg"/>
          <p:cNvPicPr>
            <a:picLocks noChangeAspect="1"/>
          </p:cNvPicPr>
          <p:nvPr userDrawn="1"/>
        </p:nvPicPr>
        <p:blipFill>
          <a:blip r:embed="rId2" cstate="print"/>
          <a:stretch>
            <a:fillRect/>
          </a:stretch>
        </p:blipFill>
        <p:spPr>
          <a:xfrm>
            <a:off x="10497987" y="216710"/>
            <a:ext cx="1660999" cy="81529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5AC1C-93E5-6A44-9EE5-35D35AE36F8A}" type="datetimeFigureOut">
              <a:rPr lang="en-US" smtClean="0"/>
              <a:pPr/>
              <a:t>13-Mar-19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1EBE5-2BE4-7447-9C04-F862BBEBD849}" type="slidenum">
              <a:rPr lang="en-US" smtClean="0"/>
              <a:pPr/>
              <a:t>‹#›</a:t>
            </a:fld>
            <a:endParaRPr lang="en-US"/>
          </a:p>
        </p:txBody>
      </p:sp>
    </p:spTree>
    <p:extLst>
      <p:ext uri="{BB962C8B-B14F-4D97-AF65-F5344CB8AC3E}">
        <p14:creationId xmlns:p14="http://schemas.microsoft.com/office/powerpoint/2010/main" val="1147669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45AC1C-93E5-6A44-9EE5-35D35AE36F8A}" type="datetimeFigureOut">
              <a:rPr lang="en-US" smtClean="0"/>
              <a:pPr/>
              <a:t>13-Mar-19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1EBE5-2BE4-7447-9C04-F862BBEBD849}" type="slidenum">
              <a:rPr lang="en-US" smtClean="0"/>
              <a:pPr/>
              <a:t>‹#›</a:t>
            </a:fld>
            <a:endParaRPr lang="en-US"/>
          </a:p>
        </p:txBody>
      </p:sp>
    </p:spTree>
    <p:extLst>
      <p:ext uri="{BB962C8B-B14F-4D97-AF65-F5344CB8AC3E}">
        <p14:creationId xmlns:p14="http://schemas.microsoft.com/office/powerpoint/2010/main" val="89274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5AC1C-93E5-6A44-9EE5-35D35AE36F8A}" type="datetimeFigureOut">
              <a:rPr lang="en-US" smtClean="0"/>
              <a:pPr/>
              <a:t>13-Mar-19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1EBE5-2BE4-7447-9C04-F862BBEBD849}" type="slidenum">
              <a:rPr lang="en-US" smtClean="0"/>
              <a:pPr/>
              <a:t>‹#›</a:t>
            </a:fld>
            <a:endParaRPr lang="en-US"/>
          </a:p>
        </p:txBody>
      </p:sp>
    </p:spTree>
    <p:extLst>
      <p:ext uri="{BB962C8B-B14F-4D97-AF65-F5344CB8AC3E}">
        <p14:creationId xmlns:p14="http://schemas.microsoft.com/office/powerpoint/2010/main" val="3951897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5AC1C-93E5-6A44-9EE5-35D35AE36F8A}" type="datetimeFigureOut">
              <a:rPr lang="en-US" smtClean="0"/>
              <a:pPr/>
              <a:t>13-Mar-19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31EBE5-2BE4-7447-9C04-F862BBEBD849}" type="slidenum">
              <a:rPr lang="en-US" smtClean="0"/>
              <a:pPr/>
              <a:t>‹#›</a:t>
            </a:fld>
            <a:endParaRPr lang="en-US"/>
          </a:p>
        </p:txBody>
      </p:sp>
    </p:spTree>
    <p:extLst>
      <p:ext uri="{BB962C8B-B14F-4D97-AF65-F5344CB8AC3E}">
        <p14:creationId xmlns:p14="http://schemas.microsoft.com/office/powerpoint/2010/main" val="1990160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5AC1C-93E5-6A44-9EE5-35D35AE36F8A}" type="datetimeFigureOut">
              <a:rPr lang="en-US" smtClean="0"/>
              <a:pPr/>
              <a:t>13-Mar-19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31EBE5-2BE4-7447-9C04-F862BBEBD849}" type="slidenum">
              <a:rPr lang="en-US" smtClean="0"/>
              <a:pPr/>
              <a:t>‹#›</a:t>
            </a:fld>
            <a:endParaRPr lang="en-US"/>
          </a:p>
        </p:txBody>
      </p:sp>
    </p:spTree>
    <p:extLst>
      <p:ext uri="{BB962C8B-B14F-4D97-AF65-F5344CB8AC3E}">
        <p14:creationId xmlns:p14="http://schemas.microsoft.com/office/powerpoint/2010/main" val="163629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5AC1C-93E5-6A44-9EE5-35D35AE36F8A}" type="datetimeFigureOut">
              <a:rPr lang="en-US" smtClean="0"/>
              <a:pPr/>
              <a:t>13-Mar-19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31EBE5-2BE4-7447-9C04-F862BBEBD849}" type="slidenum">
              <a:rPr lang="en-US" smtClean="0"/>
              <a:pPr/>
              <a:t>‹#›</a:t>
            </a:fld>
            <a:endParaRPr lang="en-US"/>
          </a:p>
        </p:txBody>
      </p:sp>
    </p:spTree>
    <p:extLst>
      <p:ext uri="{BB962C8B-B14F-4D97-AF65-F5344CB8AC3E}">
        <p14:creationId xmlns:p14="http://schemas.microsoft.com/office/powerpoint/2010/main" val="2918610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45AC1C-93E5-6A44-9EE5-35D35AE36F8A}" type="datetimeFigureOut">
              <a:rPr lang="en-US" smtClean="0"/>
              <a:pPr/>
              <a:t>13-Mar-19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1EBE5-2BE4-7447-9C04-F862BBEBD849}" type="slidenum">
              <a:rPr lang="en-US" smtClean="0"/>
              <a:pPr/>
              <a:t>‹#›</a:t>
            </a:fld>
            <a:endParaRPr lang="en-US"/>
          </a:p>
        </p:txBody>
      </p:sp>
    </p:spTree>
    <p:extLst>
      <p:ext uri="{BB962C8B-B14F-4D97-AF65-F5344CB8AC3E}">
        <p14:creationId xmlns:p14="http://schemas.microsoft.com/office/powerpoint/2010/main" val="4224535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45AC1C-93E5-6A44-9EE5-35D35AE36F8A}" type="datetimeFigureOut">
              <a:rPr lang="en-US" smtClean="0"/>
              <a:pPr/>
              <a:t>13-Mar-19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1EBE5-2BE4-7447-9C04-F862BBEBD849}" type="slidenum">
              <a:rPr lang="en-US" smtClean="0"/>
              <a:pPr/>
              <a:t>‹#›</a:t>
            </a:fld>
            <a:endParaRPr lang="en-US"/>
          </a:p>
        </p:txBody>
      </p:sp>
    </p:spTree>
    <p:extLst>
      <p:ext uri="{BB962C8B-B14F-4D97-AF65-F5344CB8AC3E}">
        <p14:creationId xmlns:p14="http://schemas.microsoft.com/office/powerpoint/2010/main" val="3879429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5AC1C-93E5-6A44-9EE5-35D35AE36F8A}" type="datetimeFigureOut">
              <a:rPr lang="en-US" smtClean="0"/>
              <a:pPr/>
              <a:t>13-Mar-19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1EBE5-2BE4-7447-9C04-F862BBEBD849}" type="slidenum">
              <a:rPr lang="en-US" smtClean="0"/>
              <a:pPr/>
              <a:t>‹#›</a:t>
            </a:fld>
            <a:endParaRPr lang="en-US"/>
          </a:p>
        </p:txBody>
      </p:sp>
    </p:spTree>
    <p:extLst>
      <p:ext uri="{BB962C8B-B14F-4D97-AF65-F5344CB8AC3E}">
        <p14:creationId xmlns:p14="http://schemas.microsoft.com/office/powerpoint/2010/main" val="1815408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hyperlink" Target="https://www.vliruos.be/en/home/1" TargetMode="External"/><Relationship Id="rId3" Type="http://schemas.openxmlformats.org/officeDocument/2006/relationships/hyperlink" Target="http://projects.worldbank.org/procurement/procurementsearch?lang=en" TargetMode="External"/><Relationship Id="rId7" Type="http://schemas.openxmlformats.org/officeDocument/2006/relationships/hyperlink" Target="https://www.ukri.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ngocentre.org.vn/jobs" TargetMode="External"/><Relationship Id="rId5" Type="http://schemas.openxmlformats.org/officeDocument/2006/relationships/hyperlink" Target="http://procurement-notices.undp.org/" TargetMode="External"/><Relationship Id="rId4" Type="http://schemas.openxmlformats.org/officeDocument/2006/relationships/hyperlink" Target="https://www.adb.org/projects/tenders/type/invitation-bids-1521" TargetMode="External"/><Relationship Id="rId9" Type="http://schemas.openxmlformats.org/officeDocument/2006/relationships/hyperlink" Target="http://ccop.or.th/"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hyperlink" Target="http://www.vigmr.v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orcid.org/0000-0003-3844-091X" TargetMode="External"/><Relationship Id="rId5" Type="http://schemas.openxmlformats.org/officeDocument/2006/relationships/hyperlink" Target="mailto:dinhnq@gmail.com" TargetMode="External"/><Relationship Id="rId4" Type="http://schemas.openxmlformats.org/officeDocument/2006/relationships/hyperlink" Target="mailto:nqdinh@monre.gov.v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3360" y="2534176"/>
            <a:ext cx="11505063" cy="1470025"/>
          </a:xfrm>
        </p:spPr>
        <p:txBody>
          <a:bodyPr>
            <a:normAutofit/>
          </a:bodyPr>
          <a:lstStyle/>
          <a:p>
            <a:r>
              <a:rPr lang="en-US" b="1" dirty="0"/>
              <a:t>Tools to identify Partners and Develop Networking</a:t>
            </a:r>
          </a:p>
        </p:txBody>
      </p:sp>
      <p:sp>
        <p:nvSpPr>
          <p:cNvPr id="3" name="Subtitle 2"/>
          <p:cNvSpPr>
            <a:spLocks noGrp="1"/>
          </p:cNvSpPr>
          <p:nvPr>
            <p:ph type="subTitle" idx="1"/>
          </p:nvPr>
        </p:nvSpPr>
        <p:spPr>
          <a:xfrm>
            <a:off x="1436186" y="5010461"/>
            <a:ext cx="9469724" cy="1589122"/>
          </a:xfrm>
        </p:spPr>
        <p:txBody>
          <a:bodyPr>
            <a:normAutofit/>
          </a:bodyPr>
          <a:lstStyle/>
          <a:p>
            <a:r>
              <a:rPr lang="en-US" sz="2800" dirty="0">
                <a:solidFill>
                  <a:srgbClr val="000000"/>
                </a:solidFill>
              </a:rPr>
              <a:t>Nguyen </a:t>
            </a:r>
            <a:r>
              <a:rPr lang="en-US" sz="2800" dirty="0" err="1">
                <a:solidFill>
                  <a:srgbClr val="000000"/>
                </a:solidFill>
              </a:rPr>
              <a:t>Quoc</a:t>
            </a:r>
            <a:r>
              <a:rPr lang="en-US" sz="2800" dirty="0">
                <a:solidFill>
                  <a:srgbClr val="000000"/>
                </a:solidFill>
              </a:rPr>
              <a:t> Dinh</a:t>
            </a:r>
          </a:p>
          <a:p>
            <a:r>
              <a:rPr lang="en-US" sz="2800" dirty="0">
                <a:solidFill>
                  <a:srgbClr val="000000"/>
                </a:solidFill>
              </a:rPr>
              <a:t>Vietnam Institute for Geosciences and Mineral Resources</a:t>
            </a:r>
          </a:p>
        </p:txBody>
      </p:sp>
      <p:sp>
        <p:nvSpPr>
          <p:cNvPr id="4" name="Rectangle 3"/>
          <p:cNvSpPr/>
          <p:nvPr/>
        </p:nvSpPr>
        <p:spPr>
          <a:xfrm>
            <a:off x="1022635" y="27899"/>
            <a:ext cx="10463284" cy="1538883"/>
          </a:xfrm>
          <a:prstGeom prst="rect">
            <a:avLst/>
          </a:prstGeom>
        </p:spPr>
        <p:txBody>
          <a:bodyPr wrap="square">
            <a:spAutoFit/>
          </a:bodyPr>
          <a:lstStyle/>
          <a:p>
            <a:pPr algn="ctr">
              <a:spcBef>
                <a:spcPts val="600"/>
              </a:spcBef>
              <a:spcAft>
                <a:spcPts val="0"/>
              </a:spcAft>
            </a:pPr>
            <a:r>
              <a:rPr lang="en-GB"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Fostering partnerships with universities involved </a:t>
            </a:r>
          </a:p>
          <a:p>
            <a:pPr algn="ctr">
              <a:spcBef>
                <a:spcPts val="600"/>
              </a:spcBef>
              <a:spcAft>
                <a:spcPts val="0"/>
              </a:spcAft>
            </a:pPr>
            <a:r>
              <a:rPr lang="en-GB"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in Geospatial Sciences &amp; Research</a:t>
            </a:r>
          </a:p>
          <a:p>
            <a:pPr algn="ctr">
              <a:spcBef>
                <a:spcPts val="600"/>
              </a:spcBef>
              <a:spcAft>
                <a:spcPts val="0"/>
              </a:spcAft>
            </a:pPr>
            <a:r>
              <a:rPr lang="en-GB"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12-13 March 2019, Rose Garden Hotel, Yangon</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9611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37322" y="590214"/>
            <a:ext cx="11284226" cy="6115386"/>
          </a:xfrm>
        </p:spPr>
        <p:txBody>
          <a:bodyPr>
            <a:noAutofit/>
          </a:bodyPr>
          <a:lstStyle/>
          <a:p>
            <a:pPr marL="0" indent="0">
              <a:buNone/>
            </a:pPr>
            <a:r>
              <a:rPr lang="en-GB" sz="2000" b="1" dirty="0"/>
              <a:t>Main collaborators (with </a:t>
            </a:r>
            <a:r>
              <a:rPr lang="en-GB" sz="2000" b="1" dirty="0" err="1"/>
              <a:t>ongoing</a:t>
            </a:r>
            <a:r>
              <a:rPr lang="en-GB" sz="2000" b="1" dirty="0"/>
              <a:t> project)</a:t>
            </a:r>
          </a:p>
          <a:p>
            <a:pPr marL="0" indent="0">
              <a:buNone/>
            </a:pPr>
            <a:r>
              <a:rPr lang="en-GB" sz="2000" b="1" dirty="0">
                <a:solidFill>
                  <a:srgbClr val="00B050"/>
                </a:solidFill>
              </a:rPr>
              <a:t>Francisco José Mora Más, </a:t>
            </a:r>
            <a:r>
              <a:rPr lang="en-GB" sz="2000" dirty="0">
                <a:solidFill>
                  <a:srgbClr val="00B050"/>
                </a:solidFill>
              </a:rPr>
              <a:t>Professor,</a:t>
            </a:r>
            <a:r>
              <a:rPr lang="en-GB" sz="2000" b="1" dirty="0">
                <a:solidFill>
                  <a:srgbClr val="00B050"/>
                </a:solidFill>
              </a:rPr>
              <a:t> </a:t>
            </a:r>
            <a:r>
              <a:rPr lang="en-GB" sz="2000" dirty="0">
                <a:solidFill>
                  <a:srgbClr val="00B050"/>
                </a:solidFill>
              </a:rPr>
              <a:t>Rector</a:t>
            </a:r>
            <a:r>
              <a:rPr lang="en-GB" sz="2000" b="1" dirty="0">
                <a:solidFill>
                  <a:srgbClr val="00B050"/>
                </a:solidFill>
              </a:rPr>
              <a:t> </a:t>
            </a:r>
            <a:r>
              <a:rPr lang="es-ES" sz="2000" dirty="0" err="1">
                <a:solidFill>
                  <a:srgbClr val="00B050"/>
                </a:solidFill>
              </a:rPr>
              <a:t>Universitat</a:t>
            </a:r>
            <a:r>
              <a:rPr lang="es-ES" sz="2000" dirty="0">
                <a:solidFill>
                  <a:srgbClr val="00B050"/>
                </a:solidFill>
              </a:rPr>
              <a:t> </a:t>
            </a:r>
            <a:r>
              <a:rPr lang="es-ES" sz="2000" dirty="0" err="1">
                <a:solidFill>
                  <a:srgbClr val="00B050"/>
                </a:solidFill>
              </a:rPr>
              <a:t>Politècnica</a:t>
            </a:r>
            <a:r>
              <a:rPr lang="es-ES" sz="2000" dirty="0">
                <a:solidFill>
                  <a:srgbClr val="00B050"/>
                </a:solidFill>
              </a:rPr>
              <a:t> de València, </a:t>
            </a:r>
            <a:r>
              <a:rPr lang="es-ES" sz="2000" dirty="0" err="1">
                <a:solidFill>
                  <a:srgbClr val="00B050"/>
                </a:solidFill>
              </a:rPr>
              <a:t>Spain</a:t>
            </a:r>
            <a:endParaRPr lang="es-ES" sz="2000" dirty="0">
              <a:solidFill>
                <a:srgbClr val="00B050"/>
              </a:solidFill>
            </a:endParaRPr>
          </a:p>
          <a:p>
            <a:pPr marL="0" indent="0">
              <a:buNone/>
            </a:pPr>
            <a:r>
              <a:rPr lang="en-US" sz="2000" b="1" dirty="0">
                <a:solidFill>
                  <a:srgbClr val="00B050"/>
                </a:solidFill>
              </a:rPr>
              <a:t>Lee Woo-</a:t>
            </a:r>
            <a:r>
              <a:rPr lang="en-US" sz="2000" b="1" dirty="0" err="1">
                <a:solidFill>
                  <a:srgbClr val="00B050"/>
                </a:solidFill>
              </a:rPr>
              <a:t>Kyun</a:t>
            </a:r>
            <a:r>
              <a:rPr lang="en-US" sz="2000" dirty="0">
                <a:solidFill>
                  <a:srgbClr val="00B050"/>
                </a:solidFill>
              </a:rPr>
              <a:t>, Professor, Environmental GIS-RS LAB, Korea University, Korean</a:t>
            </a:r>
          </a:p>
          <a:p>
            <a:pPr marL="0" indent="0">
              <a:buNone/>
            </a:pPr>
            <a:r>
              <a:rPr lang="en-GB" sz="2000" b="1" dirty="0"/>
              <a:t>Ko-Fei Liu</a:t>
            </a:r>
            <a:r>
              <a:rPr lang="en-GB" sz="2000" dirty="0"/>
              <a:t>, Professor, Department of Civil Engineering, National Taiwan University, Taiwan; </a:t>
            </a:r>
          </a:p>
          <a:p>
            <a:pPr marL="0" indent="0">
              <a:buNone/>
            </a:pPr>
            <a:r>
              <a:rPr lang="en-GB" sz="2000" b="1" dirty="0" err="1"/>
              <a:t>Matthieu</a:t>
            </a:r>
            <a:r>
              <a:rPr lang="en-GB" sz="2000" b="1" dirty="0"/>
              <a:t> KERVYN DE MEERENDRE, </a:t>
            </a:r>
            <a:r>
              <a:rPr lang="en-GB" sz="2000" dirty="0"/>
              <a:t>Professor, Department of Geography, VUB, Belgium</a:t>
            </a:r>
          </a:p>
          <a:p>
            <a:pPr marL="0" indent="0">
              <a:buNone/>
            </a:pPr>
            <a:r>
              <a:rPr lang="en-GB" sz="2000" b="1" dirty="0"/>
              <a:t>NGUYEN Phuong</a:t>
            </a:r>
            <a:r>
              <a:rPr lang="en-GB" sz="2000" dirty="0"/>
              <a:t>, Professor, Hanoi University of Mining and Geology (HUMG); Vietnam</a:t>
            </a:r>
          </a:p>
          <a:p>
            <a:pPr marL="0" indent="0">
              <a:buNone/>
            </a:pPr>
            <a:r>
              <a:rPr lang="en-GB" sz="2000" b="1" dirty="0"/>
              <a:t>PHAM </a:t>
            </a:r>
            <a:r>
              <a:rPr lang="en-GB" sz="2000" b="1" dirty="0" err="1"/>
              <a:t>Quang</a:t>
            </a:r>
            <a:r>
              <a:rPr lang="en-GB" sz="2000" b="1" dirty="0"/>
              <a:t> Ha</a:t>
            </a:r>
            <a:r>
              <a:rPr lang="en-GB" sz="2000" dirty="0"/>
              <a:t>, Professor, Institute for Agricultural </a:t>
            </a:r>
            <a:r>
              <a:rPr lang="en-GB" sz="2000" dirty="0" err="1"/>
              <a:t>Envronment</a:t>
            </a:r>
            <a:r>
              <a:rPr lang="en-GB" sz="2000" dirty="0"/>
              <a:t> (IAE/VAAS), Vietnam; </a:t>
            </a:r>
          </a:p>
          <a:p>
            <a:pPr marL="0" indent="0">
              <a:buNone/>
            </a:pPr>
            <a:r>
              <a:rPr lang="en-GB" sz="2000" b="1" dirty="0"/>
              <a:t>Nguyen </a:t>
            </a:r>
            <a:r>
              <a:rPr lang="en-GB" sz="2000" b="1" dirty="0" err="1"/>
              <a:t>Xuan</a:t>
            </a:r>
            <a:r>
              <a:rPr lang="en-GB" sz="2000" b="1" dirty="0"/>
              <a:t> </a:t>
            </a:r>
            <a:r>
              <a:rPr lang="en-GB" sz="2000" b="1" dirty="0" err="1"/>
              <a:t>Thinh</a:t>
            </a:r>
            <a:r>
              <a:rPr lang="en-GB" sz="2000" dirty="0"/>
              <a:t>, Professor, Department of Spatial Information Management and Modelling, TU Dortmund University , Germany; </a:t>
            </a:r>
          </a:p>
          <a:p>
            <a:pPr marL="0" indent="0">
              <a:buNone/>
            </a:pPr>
            <a:r>
              <a:rPr lang="en-GB" sz="2000" b="1" dirty="0"/>
              <a:t>TRAN </a:t>
            </a:r>
            <a:r>
              <a:rPr lang="en-GB" sz="2000" b="1" dirty="0" err="1"/>
              <a:t>Thanh</a:t>
            </a:r>
            <a:r>
              <a:rPr lang="en-GB" sz="2000" b="1" dirty="0"/>
              <a:t> </a:t>
            </a:r>
            <a:r>
              <a:rPr lang="en-GB" sz="2000" b="1" dirty="0" err="1"/>
              <a:t>Hai</a:t>
            </a:r>
            <a:r>
              <a:rPr lang="en-GB" sz="2000" dirty="0"/>
              <a:t>, Rector, Professor, Hanoi University of Mining and Geology (HUMG); Vietnam</a:t>
            </a:r>
          </a:p>
          <a:p>
            <a:pPr marL="0" indent="0">
              <a:buNone/>
            </a:pPr>
            <a:r>
              <a:rPr lang="en-GB" sz="2000" b="1" dirty="0" err="1"/>
              <a:t>Tohru</a:t>
            </a:r>
            <a:r>
              <a:rPr lang="en-GB" sz="2000" b="1" dirty="0"/>
              <a:t> </a:t>
            </a:r>
            <a:r>
              <a:rPr lang="en-GB" sz="2000" b="1" dirty="0" err="1"/>
              <a:t>Ohta</a:t>
            </a:r>
            <a:r>
              <a:rPr lang="en-GB" sz="2000" dirty="0"/>
              <a:t>, Ass. Professor, Department of Earth Sciences, </a:t>
            </a:r>
            <a:r>
              <a:rPr lang="en-GB" sz="2000" dirty="0" err="1"/>
              <a:t>Waseda</a:t>
            </a:r>
            <a:r>
              <a:rPr lang="en-GB" sz="2000" dirty="0"/>
              <a:t> University, Japan; </a:t>
            </a:r>
          </a:p>
          <a:p>
            <a:pPr marL="0" indent="0">
              <a:buNone/>
            </a:pPr>
            <a:r>
              <a:rPr lang="en-GB" sz="2000" b="1" dirty="0"/>
              <a:t>Son Van </a:t>
            </a:r>
            <a:r>
              <a:rPr lang="en-GB" sz="2000" b="1" dirty="0" err="1"/>
              <a:t>Nghiem</a:t>
            </a:r>
            <a:r>
              <a:rPr lang="en-GB" sz="2000" dirty="0"/>
              <a:t>, Ph.D. Science and Applications Development Lead, Radar Science and Engineering Section, NASA, USA</a:t>
            </a:r>
          </a:p>
          <a:p>
            <a:pPr marL="0" indent="0">
              <a:buNone/>
            </a:pPr>
            <a:r>
              <a:rPr lang="en-US" sz="2000" b="1" dirty="0" err="1"/>
              <a:t>Zeng-Yei</a:t>
            </a:r>
            <a:r>
              <a:rPr lang="en-US" sz="2000" b="1" dirty="0"/>
              <a:t> </a:t>
            </a:r>
            <a:r>
              <a:rPr lang="en-US" sz="2000" b="1" dirty="0" err="1"/>
              <a:t>Hseu</a:t>
            </a:r>
            <a:r>
              <a:rPr lang="en-US" sz="2000" dirty="0"/>
              <a:t>, </a:t>
            </a:r>
            <a:r>
              <a:rPr lang="en-GB" sz="2000" dirty="0"/>
              <a:t>Professor, </a:t>
            </a:r>
            <a:r>
              <a:rPr lang="en-US" sz="2000" dirty="0"/>
              <a:t>Department of Agricultural Chemistry, National Taiwan University, Taipei, Taiwan</a:t>
            </a:r>
          </a:p>
          <a:p>
            <a:pPr marL="0" indent="0">
              <a:buNone/>
            </a:pPr>
            <a:r>
              <a:rPr lang="en-GB" sz="2000" b="1" dirty="0"/>
              <a:t>Jimmy Chou, </a:t>
            </a:r>
            <a:r>
              <a:rPr lang="en-GB" sz="2000" dirty="0"/>
              <a:t>Professor, GIS </a:t>
            </a:r>
            <a:r>
              <a:rPr lang="en-GB" sz="2000" dirty="0" err="1"/>
              <a:t>center</a:t>
            </a:r>
            <a:r>
              <a:rPr lang="en-GB" sz="2000" dirty="0"/>
              <a:t>, </a:t>
            </a:r>
            <a:r>
              <a:rPr lang="en-GB" sz="2000" dirty="0" err="1"/>
              <a:t>Fengchia</a:t>
            </a:r>
            <a:r>
              <a:rPr lang="en-GB" sz="2000" dirty="0"/>
              <a:t> University, Taiwan</a:t>
            </a:r>
            <a:endParaRPr lang="en-GB" sz="2000" b="1" dirty="0"/>
          </a:p>
          <a:p>
            <a:pPr marL="0" indent="0">
              <a:buNone/>
            </a:pPr>
            <a:r>
              <a:rPr lang="en-GB" sz="2000" b="1" dirty="0"/>
              <a:t>Jonathan C-W Chan, </a:t>
            </a:r>
            <a:r>
              <a:rPr lang="en-GB" sz="2000" dirty="0"/>
              <a:t>Professor, Dept of Electronics &amp; Informatics (ETRO), Vrije Universiteit Brussel (VUB), Belgium</a:t>
            </a:r>
          </a:p>
          <a:p>
            <a:pPr marL="0" indent="0">
              <a:buNone/>
            </a:pPr>
            <a:endParaRPr lang="en-US" sz="2000" dirty="0">
              <a:solidFill>
                <a:srgbClr val="00B050"/>
              </a:solidFill>
            </a:endParaRPr>
          </a:p>
          <a:p>
            <a:pPr marL="0" indent="0">
              <a:buNone/>
            </a:pPr>
            <a:endParaRPr lang="en-GB" sz="2000" dirty="0"/>
          </a:p>
          <a:p>
            <a:pPr marL="0" indent="0">
              <a:buNone/>
            </a:pPr>
            <a:endParaRPr lang="en-GB" sz="2000" dirty="0"/>
          </a:p>
          <a:p>
            <a:pPr marL="0" indent="0">
              <a:buNone/>
            </a:pPr>
            <a:endParaRPr lang="en-GB" sz="2000" dirty="0"/>
          </a:p>
          <a:p>
            <a:pPr marL="0" indent="0">
              <a:buNone/>
            </a:pPr>
            <a:endParaRPr lang="en-US" sz="2000" dirty="0"/>
          </a:p>
        </p:txBody>
      </p:sp>
      <p:sp>
        <p:nvSpPr>
          <p:cNvPr id="7" name="TextBox 6"/>
          <p:cNvSpPr txBox="1"/>
          <p:nvPr/>
        </p:nvSpPr>
        <p:spPr>
          <a:xfrm>
            <a:off x="0" y="5439"/>
            <a:ext cx="12192000" cy="584775"/>
          </a:xfrm>
          <a:prstGeom prst="rect">
            <a:avLst/>
          </a:prstGeom>
          <a:solidFill>
            <a:schemeClr val="accent1"/>
          </a:solidFill>
        </p:spPr>
        <p:txBody>
          <a:bodyPr wrap="square" rtlCol="0">
            <a:spAutoFit/>
          </a:bodyPr>
          <a:lstStyle/>
          <a:p>
            <a:r>
              <a:rPr lang="en-GB" sz="3200" b="1" dirty="0">
                <a:solidFill>
                  <a:schemeClr val="bg1"/>
                </a:solidFill>
              </a:rPr>
              <a:t>EGG cooperation</a:t>
            </a:r>
          </a:p>
        </p:txBody>
      </p:sp>
    </p:spTree>
    <p:extLst>
      <p:ext uri="{BB962C8B-B14F-4D97-AF65-F5344CB8AC3E}">
        <p14:creationId xmlns:p14="http://schemas.microsoft.com/office/powerpoint/2010/main" val="2424862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439"/>
            <a:ext cx="12192000" cy="584775"/>
          </a:xfrm>
          <a:prstGeom prst="rect">
            <a:avLst/>
          </a:prstGeom>
          <a:solidFill>
            <a:schemeClr val="accent1"/>
          </a:solidFill>
        </p:spPr>
        <p:txBody>
          <a:bodyPr wrap="square" rtlCol="0">
            <a:spAutoFit/>
          </a:bodyPr>
          <a:lstStyle/>
          <a:p>
            <a:r>
              <a:rPr lang="en-GB" sz="3200" b="1" dirty="0">
                <a:solidFill>
                  <a:schemeClr val="bg1"/>
                </a:solidFill>
              </a:rPr>
              <a:t>Establishing, Maintaining and Expanding your network</a:t>
            </a:r>
          </a:p>
        </p:txBody>
      </p:sp>
      <p:sp>
        <p:nvSpPr>
          <p:cNvPr id="5" name="Content Placeholder 2"/>
          <p:cNvSpPr txBox="1">
            <a:spLocks/>
          </p:cNvSpPr>
          <p:nvPr/>
        </p:nvSpPr>
        <p:spPr>
          <a:xfrm>
            <a:off x="437322" y="980070"/>
            <a:ext cx="11284226" cy="484352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b="1" dirty="0"/>
              <a:t>Maintaining and Expanding your network</a:t>
            </a:r>
          </a:p>
          <a:p>
            <a:pPr marL="0" indent="0">
              <a:buNone/>
            </a:pPr>
            <a:endParaRPr lang="en-US" sz="2000" dirty="0"/>
          </a:p>
          <a:p>
            <a:pPr>
              <a:buFontTx/>
              <a:buChar char="-"/>
            </a:pPr>
            <a:r>
              <a:rPr lang="en-US" sz="2000" dirty="0"/>
              <a:t>Social network (</a:t>
            </a:r>
            <a:r>
              <a:rPr lang="en-US" sz="2000" dirty="0" err="1"/>
              <a:t>Linkedin</a:t>
            </a:r>
            <a:r>
              <a:rPr lang="en-US" sz="2000" dirty="0"/>
              <a:t>, Facebook, </a:t>
            </a:r>
            <a:r>
              <a:rPr lang="en-US" sz="2000" dirty="0" err="1"/>
              <a:t>Researchgate</a:t>
            </a:r>
            <a:r>
              <a:rPr lang="en-US" sz="2000" dirty="0"/>
              <a:t> …)</a:t>
            </a:r>
          </a:p>
          <a:p>
            <a:pPr>
              <a:buFontTx/>
              <a:buChar char="-"/>
            </a:pPr>
            <a:r>
              <a:rPr lang="en-US" sz="2000" dirty="0"/>
              <a:t>Providing your expertise to multidisciplinary projects</a:t>
            </a:r>
          </a:p>
          <a:p>
            <a:pPr>
              <a:buFontTx/>
              <a:buChar char="-"/>
            </a:pPr>
            <a:r>
              <a:rPr lang="en-US" sz="2000" dirty="0"/>
              <a:t>Mailing list, newsletter</a:t>
            </a:r>
          </a:p>
          <a:p>
            <a:pPr>
              <a:buFontTx/>
              <a:buChar char="-"/>
            </a:pPr>
            <a:r>
              <a:rPr lang="en-US" sz="2000" dirty="0"/>
              <a:t>Former students and colleagues</a:t>
            </a:r>
          </a:p>
          <a:p>
            <a:pPr>
              <a:buFontTx/>
              <a:buChar char="-"/>
            </a:pPr>
            <a:r>
              <a:rPr lang="en-US" sz="2000" dirty="0"/>
              <a:t>Contribution to RS/GIS communities: </a:t>
            </a:r>
            <a:r>
              <a:rPr lang="en-US" sz="2000" dirty="0" err="1"/>
              <a:t>softwares</a:t>
            </a:r>
            <a:r>
              <a:rPr lang="en-US" sz="2000" dirty="0"/>
              <a:t> to apps</a:t>
            </a:r>
          </a:p>
          <a:p>
            <a:pPr>
              <a:buFontTx/>
              <a:buChar char="-"/>
            </a:pPr>
            <a:endParaRPr lang="en-US" sz="2000" dirty="0"/>
          </a:p>
          <a:p>
            <a:pPr marL="0" indent="0">
              <a:buFont typeface="Arial"/>
              <a:buNone/>
            </a:pPr>
            <a:endParaRPr lang="en-GB" sz="2000" dirty="0"/>
          </a:p>
          <a:p>
            <a:pPr marL="0" indent="0">
              <a:buFont typeface="Arial"/>
              <a:buNone/>
            </a:pPr>
            <a:endParaRPr lang="en-GB" sz="2000" dirty="0"/>
          </a:p>
          <a:p>
            <a:pPr marL="0" indent="0">
              <a:buFont typeface="Arial"/>
              <a:buNone/>
            </a:pPr>
            <a:endParaRPr lang="en-GB" sz="2000" dirty="0"/>
          </a:p>
          <a:p>
            <a:pPr marL="0" indent="0">
              <a:buFont typeface="Arial"/>
              <a:buNone/>
            </a:pP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2893" y="590214"/>
            <a:ext cx="5334744" cy="618258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16427"/>
            <a:ext cx="10058400" cy="5241573"/>
          </a:xfrm>
          <a:prstGeom prst="rect">
            <a:avLst/>
          </a:prstGeom>
        </p:spPr>
      </p:pic>
      <p:pic>
        <p:nvPicPr>
          <p:cNvPr id="1026" name="Picture 2"/>
          <p:cNvPicPr>
            <a:picLocks noChangeAspect="1" noChangeArrowheads="1"/>
          </p:cNvPicPr>
          <p:nvPr/>
        </p:nvPicPr>
        <p:blipFill>
          <a:blip r:embed="rId5"/>
          <a:srcRect/>
          <a:stretch>
            <a:fillRect/>
          </a:stretch>
        </p:blipFill>
        <p:spPr bwMode="auto">
          <a:xfrm>
            <a:off x="7254323" y="2743200"/>
            <a:ext cx="4467225" cy="4114800"/>
          </a:xfrm>
          <a:prstGeom prst="rect">
            <a:avLst/>
          </a:prstGeom>
          <a:noFill/>
          <a:ln w="9525">
            <a:noFill/>
            <a:miter lim="800000"/>
            <a:headEnd/>
            <a:tailEnd/>
          </a:ln>
        </p:spPr>
      </p:pic>
    </p:spTree>
    <p:extLst>
      <p:ext uri="{BB962C8B-B14F-4D97-AF65-F5344CB8AC3E}">
        <p14:creationId xmlns:p14="http://schemas.microsoft.com/office/powerpoint/2010/main" val="1206827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439"/>
            <a:ext cx="12192000" cy="584775"/>
          </a:xfrm>
          <a:prstGeom prst="rect">
            <a:avLst/>
          </a:prstGeom>
          <a:solidFill>
            <a:schemeClr val="accent1"/>
          </a:solidFill>
        </p:spPr>
        <p:txBody>
          <a:bodyPr wrap="square" rtlCol="0">
            <a:spAutoFit/>
          </a:bodyPr>
          <a:lstStyle/>
          <a:p>
            <a:r>
              <a:rPr lang="en-GB" sz="3200" b="1" dirty="0">
                <a:solidFill>
                  <a:schemeClr val="bg1"/>
                </a:solidFill>
              </a:rPr>
              <a:t>Watching for call-for-proposals</a:t>
            </a:r>
          </a:p>
        </p:txBody>
      </p:sp>
      <p:sp>
        <p:nvSpPr>
          <p:cNvPr id="5" name="Content Placeholder 2"/>
          <p:cNvSpPr txBox="1">
            <a:spLocks/>
          </p:cNvSpPr>
          <p:nvPr/>
        </p:nvSpPr>
        <p:spPr>
          <a:xfrm>
            <a:off x="437322" y="980070"/>
            <a:ext cx="11284226" cy="572553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000" b="1" dirty="0"/>
              <a:t>Sources of funding</a:t>
            </a:r>
          </a:p>
          <a:p>
            <a:pPr>
              <a:buFontTx/>
              <a:buChar char="-"/>
            </a:pPr>
            <a:r>
              <a:rPr lang="en-US" sz="2000" dirty="0"/>
              <a:t>National agencies (most important): network with the people in the agencies, well informed when new call comes. </a:t>
            </a:r>
            <a:r>
              <a:rPr lang="en-US" sz="2000" dirty="0" err="1"/>
              <a:t>MoST</a:t>
            </a:r>
            <a:r>
              <a:rPr lang="en-US" sz="2000" dirty="0"/>
              <a:t>, </a:t>
            </a:r>
            <a:r>
              <a:rPr lang="en-US" sz="2000" dirty="0" err="1"/>
              <a:t>MoNRE</a:t>
            </a:r>
            <a:r>
              <a:rPr lang="en-US" sz="2000" dirty="0"/>
              <a:t>, </a:t>
            </a:r>
          </a:p>
          <a:p>
            <a:pPr>
              <a:buFontTx/>
              <a:buChar char="-"/>
            </a:pPr>
            <a:r>
              <a:rPr lang="en-US" sz="2000" dirty="0"/>
              <a:t>International agencies and NGO: </a:t>
            </a:r>
            <a:r>
              <a:rPr lang="en-GB" sz="2000" dirty="0"/>
              <a:t>World Bank, ADB, European Union (newsletter)</a:t>
            </a:r>
          </a:p>
          <a:p>
            <a:pPr>
              <a:buFontTx/>
              <a:buChar char="-"/>
            </a:pPr>
            <a:r>
              <a:rPr lang="en-US" sz="2000" dirty="0"/>
              <a:t>Bilateral Development Agencies: </a:t>
            </a:r>
            <a:r>
              <a:rPr lang="en-US" sz="2000" dirty="0" err="1"/>
              <a:t>Enabel</a:t>
            </a:r>
            <a:r>
              <a:rPr lang="en-US" sz="2000" dirty="0"/>
              <a:t>, VLIR-UOS (Belgium), ADF (France), DAAD, BMBF (Germany), JSPS (Japan), UKRI (UK), MOST (Taiwan), ITEC (India)</a:t>
            </a:r>
          </a:p>
          <a:p>
            <a:pPr>
              <a:buFontTx/>
              <a:buChar char="-"/>
            </a:pPr>
            <a:r>
              <a:rPr lang="en-US" sz="2000" dirty="0"/>
              <a:t>Inter-governmental </a:t>
            </a:r>
            <a:r>
              <a:rPr lang="en-US" sz="2000" dirty="0" err="1"/>
              <a:t>organisations</a:t>
            </a:r>
            <a:r>
              <a:rPr lang="en-US" sz="2000" dirty="0"/>
              <a:t> (CCOP, </a:t>
            </a:r>
            <a:r>
              <a:rPr lang="en-US" sz="2000" dirty="0" err="1"/>
              <a:t>Geoparks</a:t>
            </a:r>
            <a:r>
              <a:rPr lang="en-US" sz="2000" dirty="0"/>
              <a:t>, Sentinel Asia): funding for workshop, training</a:t>
            </a:r>
          </a:p>
          <a:p>
            <a:pPr marL="0" indent="0">
              <a:buNone/>
            </a:pPr>
            <a:endParaRPr lang="en-GB" sz="2000" b="1" dirty="0"/>
          </a:p>
          <a:p>
            <a:pPr marL="0" indent="0">
              <a:buNone/>
            </a:pPr>
            <a:r>
              <a:rPr lang="en-GB" sz="2000" b="1" dirty="0"/>
              <a:t>Websites</a:t>
            </a:r>
            <a:endParaRPr lang="en-US" sz="2000" dirty="0"/>
          </a:p>
          <a:p>
            <a:pPr>
              <a:buFontTx/>
              <a:buChar char="-"/>
            </a:pPr>
            <a:r>
              <a:rPr lang="en-US" sz="2000" dirty="0"/>
              <a:t>WB </a:t>
            </a:r>
            <a:r>
              <a:rPr lang="en-US" sz="2000" dirty="0">
                <a:hlinkClick r:id="rId3"/>
              </a:rPr>
              <a:t>http://projects.worldbank.org/procurement/procurementsearch?lang=en</a:t>
            </a:r>
            <a:r>
              <a:rPr lang="en-US" sz="2000" dirty="0"/>
              <a:t> </a:t>
            </a:r>
          </a:p>
          <a:p>
            <a:pPr>
              <a:buFontTx/>
              <a:buChar char="-"/>
            </a:pPr>
            <a:r>
              <a:rPr lang="en-US" sz="2000" dirty="0"/>
              <a:t>ADB </a:t>
            </a:r>
            <a:r>
              <a:rPr lang="en-US" sz="2000" dirty="0">
                <a:hlinkClick r:id="rId4"/>
              </a:rPr>
              <a:t>https://www.adb.org/projects/tenders/type/invitation-bids-1521</a:t>
            </a:r>
            <a:r>
              <a:rPr lang="en-US" sz="2000" dirty="0"/>
              <a:t> </a:t>
            </a:r>
          </a:p>
          <a:p>
            <a:pPr>
              <a:buFontTx/>
              <a:buChar char="-"/>
            </a:pPr>
            <a:r>
              <a:rPr lang="en-US" sz="2000" dirty="0"/>
              <a:t>UNDP </a:t>
            </a:r>
            <a:r>
              <a:rPr lang="en-US" sz="2000" dirty="0">
                <a:hlinkClick r:id="rId5"/>
              </a:rPr>
              <a:t>http://procurement-notices.undp.org/</a:t>
            </a:r>
            <a:r>
              <a:rPr lang="en-US" sz="2000" dirty="0"/>
              <a:t> </a:t>
            </a:r>
          </a:p>
          <a:p>
            <a:pPr>
              <a:buFontTx/>
              <a:buChar char="-"/>
            </a:pPr>
            <a:r>
              <a:rPr lang="en-US" sz="2000" dirty="0"/>
              <a:t>NGO </a:t>
            </a:r>
            <a:r>
              <a:rPr lang="en-US" sz="2000" dirty="0">
                <a:hlinkClick r:id="rId6"/>
              </a:rPr>
              <a:t>https://www.ngocentre.org.vn/jobs</a:t>
            </a:r>
            <a:r>
              <a:rPr lang="en-US" sz="2000" dirty="0"/>
              <a:t> </a:t>
            </a:r>
          </a:p>
          <a:p>
            <a:pPr>
              <a:buFontTx/>
              <a:buChar char="-"/>
            </a:pPr>
            <a:r>
              <a:rPr lang="en-US" sz="2000" dirty="0"/>
              <a:t>UKRI </a:t>
            </a:r>
            <a:r>
              <a:rPr lang="en-US" sz="2000" dirty="0">
                <a:hlinkClick r:id="rId7"/>
              </a:rPr>
              <a:t>https://www.ukri.org/</a:t>
            </a:r>
            <a:r>
              <a:rPr lang="en-US" sz="2000" dirty="0"/>
              <a:t> </a:t>
            </a:r>
          </a:p>
          <a:p>
            <a:pPr>
              <a:buFontTx/>
              <a:buChar char="-"/>
            </a:pPr>
            <a:r>
              <a:rPr lang="en-US" sz="2000" dirty="0" err="1"/>
              <a:t>Enabel</a:t>
            </a:r>
            <a:r>
              <a:rPr lang="en-US" sz="2000" dirty="0"/>
              <a:t>, VLIR-UOS </a:t>
            </a:r>
            <a:r>
              <a:rPr lang="en-US" sz="2000" dirty="0">
                <a:hlinkClick r:id="rId8"/>
              </a:rPr>
              <a:t>https://www.vliruos.be/en/home/1</a:t>
            </a:r>
            <a:r>
              <a:rPr lang="en-US" sz="2000" dirty="0"/>
              <a:t> </a:t>
            </a:r>
          </a:p>
          <a:p>
            <a:pPr>
              <a:buFontTx/>
              <a:buChar char="-"/>
            </a:pPr>
            <a:r>
              <a:rPr lang="en-US" sz="2000" dirty="0"/>
              <a:t>CCOP </a:t>
            </a:r>
            <a:r>
              <a:rPr lang="en-US" sz="2000" dirty="0">
                <a:hlinkClick r:id="rId9"/>
              </a:rPr>
              <a:t>http://ccop.or.th/</a:t>
            </a:r>
            <a:r>
              <a:rPr lang="en-US" sz="2000" dirty="0"/>
              <a:t> (training course)</a:t>
            </a:r>
          </a:p>
          <a:p>
            <a:pPr>
              <a:buFontTx/>
              <a:buChar char="-"/>
            </a:pPr>
            <a:endParaRPr lang="en-US" sz="2000" dirty="0"/>
          </a:p>
          <a:p>
            <a:pPr>
              <a:buFontTx/>
              <a:buChar char="-"/>
            </a:pPr>
            <a:endParaRPr lang="en-US" sz="2000" dirty="0"/>
          </a:p>
          <a:p>
            <a:pPr marL="0" indent="0">
              <a:buFont typeface="Arial"/>
              <a:buNone/>
            </a:pPr>
            <a:endParaRPr lang="en-GB" sz="2000" dirty="0"/>
          </a:p>
          <a:p>
            <a:pPr marL="0" indent="0">
              <a:buFont typeface="Arial"/>
              <a:buNone/>
            </a:pPr>
            <a:endParaRPr lang="en-GB" sz="2000" dirty="0"/>
          </a:p>
          <a:p>
            <a:pPr marL="0" indent="0">
              <a:buFont typeface="Arial"/>
              <a:buNone/>
            </a:pPr>
            <a:endParaRPr lang="en-GB" sz="2000" dirty="0"/>
          </a:p>
          <a:p>
            <a:pPr marL="0" indent="0">
              <a:buFont typeface="Arial"/>
              <a:buNone/>
            </a:pPr>
            <a:endParaRPr lang="en-US" sz="2000" dirty="0"/>
          </a:p>
        </p:txBody>
      </p:sp>
    </p:spTree>
    <p:extLst>
      <p:ext uri="{BB962C8B-B14F-4D97-AF65-F5344CB8AC3E}">
        <p14:creationId xmlns:p14="http://schemas.microsoft.com/office/powerpoint/2010/main" val="456725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439"/>
            <a:ext cx="12192000" cy="584775"/>
          </a:xfrm>
          <a:prstGeom prst="rect">
            <a:avLst/>
          </a:prstGeom>
          <a:solidFill>
            <a:schemeClr val="accent1"/>
          </a:solidFill>
        </p:spPr>
        <p:txBody>
          <a:bodyPr wrap="square" rtlCol="0">
            <a:spAutoFit/>
          </a:bodyPr>
          <a:lstStyle/>
          <a:p>
            <a:r>
              <a:rPr lang="en-GB" sz="3200" b="1" dirty="0">
                <a:solidFill>
                  <a:schemeClr val="bg1"/>
                </a:solidFill>
              </a:rPr>
              <a:t>Watching for call-for-proposals</a:t>
            </a:r>
          </a:p>
        </p:txBody>
      </p:sp>
      <p:pic>
        <p:nvPicPr>
          <p:cNvPr id="4" name="Picture 3" descr="fishes.gif"/>
          <p:cNvPicPr>
            <a:picLocks noChangeAspect="1"/>
          </p:cNvPicPr>
          <p:nvPr/>
        </p:nvPicPr>
        <p:blipFill>
          <a:blip r:embed="rId3"/>
          <a:stretch>
            <a:fillRect/>
          </a:stretch>
        </p:blipFill>
        <p:spPr>
          <a:xfrm>
            <a:off x="0" y="590214"/>
            <a:ext cx="5050971" cy="3788228"/>
          </a:xfrm>
          <a:prstGeom prst="rect">
            <a:avLst/>
          </a:prstGeom>
        </p:spPr>
      </p:pic>
      <p:pic>
        <p:nvPicPr>
          <p:cNvPr id="8" name="Picture 7" descr="hand fishing.jpg"/>
          <p:cNvPicPr>
            <a:picLocks noChangeAspect="1"/>
          </p:cNvPicPr>
          <p:nvPr/>
        </p:nvPicPr>
        <p:blipFill>
          <a:blip r:embed="rId4"/>
          <a:stretch>
            <a:fillRect/>
          </a:stretch>
        </p:blipFill>
        <p:spPr>
          <a:xfrm>
            <a:off x="4187120" y="1244488"/>
            <a:ext cx="3694131" cy="4205626"/>
          </a:xfrm>
          <a:prstGeom prst="rect">
            <a:avLst/>
          </a:prstGeom>
        </p:spPr>
      </p:pic>
      <p:pic>
        <p:nvPicPr>
          <p:cNvPr id="9" name="Picture 8" descr="network.jpg"/>
          <p:cNvPicPr>
            <a:picLocks noChangeAspect="1"/>
          </p:cNvPicPr>
          <p:nvPr/>
        </p:nvPicPr>
        <p:blipFill>
          <a:blip r:embed="rId5"/>
          <a:stretch>
            <a:fillRect/>
          </a:stretch>
        </p:blipFill>
        <p:spPr>
          <a:xfrm>
            <a:off x="8378372" y="1065108"/>
            <a:ext cx="3813628" cy="5593321"/>
          </a:xfrm>
          <a:prstGeom prst="rect">
            <a:avLst/>
          </a:prstGeom>
        </p:spPr>
      </p:pic>
      <p:sp>
        <p:nvSpPr>
          <p:cNvPr id="10" name="Content Placeholder 9"/>
          <p:cNvSpPr>
            <a:spLocks noGrp="1"/>
          </p:cNvSpPr>
          <p:nvPr>
            <p:ph idx="1"/>
          </p:nvPr>
        </p:nvSpPr>
        <p:spPr/>
        <p:txBody>
          <a:bodyPr/>
          <a:lstStyle/>
          <a:p>
            <a:endParaRPr lang="en-US" dirty="0"/>
          </a:p>
        </p:txBody>
      </p:sp>
      <p:sp>
        <p:nvSpPr>
          <p:cNvPr id="11" name="Content Placeholder 2"/>
          <p:cNvSpPr txBox="1">
            <a:spLocks/>
          </p:cNvSpPr>
          <p:nvPr/>
        </p:nvSpPr>
        <p:spPr>
          <a:xfrm>
            <a:off x="237749" y="6059716"/>
            <a:ext cx="11722022" cy="798284"/>
          </a:xfrm>
          <a:prstGeom prst="rect">
            <a:avLst/>
          </a:prstGeom>
        </p:spPr>
        <p:txBody>
          <a:bodyPr vert="horz" lIns="91440" tIns="45720" rIns="91440" bIns="45720" rtlCol="0">
            <a:no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4800" b="0" i="0" u="none" strike="noStrike" kern="1200" cap="none" spc="0" normalizeH="0" baseline="0" noProof="0">
                <a:ln>
                  <a:noFill/>
                </a:ln>
                <a:solidFill>
                  <a:schemeClr val="tx1"/>
                </a:solidFill>
                <a:effectLst/>
                <a:uLnTx/>
                <a:uFillTx/>
                <a:latin typeface="+mn-lt"/>
                <a:ea typeface="+mn-ea"/>
                <a:cs typeface="+mn-cs"/>
              </a:rPr>
              <a:t>Net(works)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5672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37749" y="493486"/>
            <a:ext cx="11722022" cy="5820227"/>
          </a:xfrm>
        </p:spPr>
        <p:txBody>
          <a:bodyPr>
            <a:noAutofit/>
          </a:bodyPr>
          <a:lstStyle/>
          <a:p>
            <a:pPr marL="0" indent="0" algn="ctr">
              <a:buNone/>
            </a:pPr>
            <a:r>
              <a:rPr lang="en-US" sz="4800" dirty="0"/>
              <a:t>Many thanks for your attention </a:t>
            </a:r>
          </a:p>
          <a:p>
            <a:pPr marL="0" indent="0">
              <a:buNone/>
            </a:pPr>
            <a:endParaRPr lang="en-US" sz="2000" dirty="0"/>
          </a:p>
          <a:p>
            <a:pPr marL="0" indent="0">
              <a:buNone/>
            </a:pPr>
            <a:r>
              <a:rPr lang="en-US" sz="2000" dirty="0"/>
              <a:t>Meteorology and Hydrology</a:t>
            </a:r>
          </a:p>
          <a:p>
            <a:pPr marL="0" indent="0">
              <a:buNone/>
            </a:pPr>
            <a:r>
              <a:rPr lang="en-US" sz="2000" dirty="0"/>
              <a:t>Public Health</a:t>
            </a:r>
          </a:p>
          <a:p>
            <a:pPr marL="0" indent="0">
              <a:buNone/>
            </a:pPr>
            <a:r>
              <a:rPr lang="en-US" sz="2000" dirty="0"/>
              <a:t>Rural Development</a:t>
            </a:r>
          </a:p>
          <a:p>
            <a:pPr marL="0" indent="0">
              <a:buNone/>
            </a:pPr>
            <a:r>
              <a:rPr lang="en-US" sz="2000" dirty="0"/>
              <a:t>Survey</a:t>
            </a:r>
          </a:p>
          <a:p>
            <a:pPr marL="0" indent="0">
              <a:buNone/>
            </a:pPr>
            <a:r>
              <a:rPr lang="en-US" sz="2000" dirty="0"/>
              <a:t>Geosciences</a:t>
            </a:r>
          </a:p>
          <a:p>
            <a:pPr marL="0" indent="0">
              <a:buNone/>
            </a:pPr>
            <a:endParaRPr lang="en-US" sz="2000" dirty="0"/>
          </a:p>
          <a:p>
            <a:pPr marL="0" indent="0">
              <a:buNone/>
            </a:pPr>
            <a:r>
              <a:rPr lang="en-GB" sz="2000" dirty="0"/>
              <a:t>Nguyen </a:t>
            </a:r>
            <a:r>
              <a:rPr lang="en-GB" sz="2000" dirty="0" err="1"/>
              <a:t>Quoc</a:t>
            </a:r>
            <a:r>
              <a:rPr lang="en-GB" sz="2000" dirty="0"/>
              <a:t> Dinh, </a:t>
            </a:r>
            <a:r>
              <a:rPr lang="en-GB" sz="2000" dirty="0" err="1"/>
              <a:t>Dr.</a:t>
            </a:r>
            <a:r>
              <a:rPr lang="en-GB" sz="2000" dirty="0"/>
              <a:t> </a:t>
            </a:r>
            <a:r>
              <a:rPr lang="en-GB" sz="2000" dirty="0" err="1"/>
              <a:t>rer</a:t>
            </a:r>
            <a:r>
              <a:rPr lang="en-GB" sz="2000" dirty="0"/>
              <a:t>. nat.</a:t>
            </a:r>
            <a:br>
              <a:rPr lang="en-GB" sz="2000" dirty="0"/>
            </a:br>
            <a:r>
              <a:rPr lang="en-GB" sz="2000" dirty="0"/>
              <a:t>Head of Economic Geology and </a:t>
            </a:r>
            <a:r>
              <a:rPr lang="en-GB" sz="2000" dirty="0" err="1"/>
              <a:t>Geomatics</a:t>
            </a:r>
            <a:r>
              <a:rPr lang="en-GB" sz="2000" dirty="0"/>
              <a:t> Department</a:t>
            </a:r>
            <a:br>
              <a:rPr lang="en-GB" sz="2000" dirty="0"/>
            </a:br>
            <a:r>
              <a:rPr lang="en-GB" sz="2000" dirty="0"/>
              <a:t>Vietnam Institute of Geosciences and Mineral Resources (VIGMR)</a:t>
            </a:r>
            <a:br>
              <a:rPr lang="en-GB" sz="2000" dirty="0"/>
            </a:br>
            <a:r>
              <a:rPr lang="en-GB" sz="2000" dirty="0" err="1"/>
              <a:t>Chien-Thang-Str</a:t>
            </a:r>
            <a:r>
              <a:rPr lang="en-GB" sz="2000" dirty="0"/>
              <a:t> , </a:t>
            </a:r>
            <a:r>
              <a:rPr lang="en-GB" sz="2000" dirty="0" err="1"/>
              <a:t>Thanh</a:t>
            </a:r>
            <a:r>
              <a:rPr lang="en-GB" sz="2000" dirty="0"/>
              <a:t> </a:t>
            </a:r>
            <a:r>
              <a:rPr lang="en-GB" sz="2000" dirty="0" err="1"/>
              <a:t>Xuan</a:t>
            </a:r>
            <a:r>
              <a:rPr lang="en-GB" sz="2000" dirty="0"/>
              <a:t> - Ha </a:t>
            </a:r>
            <a:r>
              <a:rPr lang="en-GB" sz="2000" dirty="0" err="1"/>
              <a:t>Noi</a:t>
            </a:r>
            <a:r>
              <a:rPr lang="en-GB" sz="2000" dirty="0"/>
              <a:t> - Viet Nam</a:t>
            </a:r>
            <a:br>
              <a:rPr lang="en-GB" sz="2000" dirty="0"/>
            </a:br>
            <a:r>
              <a:rPr lang="en-GB" sz="2000" dirty="0"/>
              <a:t>Mobil: 0917703233</a:t>
            </a:r>
            <a:br>
              <a:rPr lang="en-GB" sz="2000" dirty="0"/>
            </a:br>
            <a:r>
              <a:rPr lang="en-GB" sz="2000" dirty="0"/>
              <a:t>URL: </a:t>
            </a:r>
            <a:r>
              <a:rPr lang="en-GB" sz="2000" dirty="0">
                <a:hlinkClick r:id="rId3"/>
              </a:rPr>
              <a:t>http://www.vigmr.vn</a:t>
            </a:r>
            <a:br>
              <a:rPr lang="en-GB" sz="2000" dirty="0"/>
            </a:br>
            <a:r>
              <a:rPr lang="en-GB" sz="2000" dirty="0"/>
              <a:t>Email: </a:t>
            </a:r>
            <a:r>
              <a:rPr lang="en-GB" sz="2000" dirty="0">
                <a:hlinkClick r:id="rId4"/>
              </a:rPr>
              <a:t>nqdinh@monre.gov.vn</a:t>
            </a:r>
            <a:r>
              <a:rPr lang="en-GB" sz="2000" dirty="0"/>
              <a:t> </a:t>
            </a:r>
            <a:r>
              <a:rPr lang="en-GB" sz="2000" dirty="0">
                <a:hlinkClick r:id="rId5"/>
              </a:rPr>
              <a:t>dinhnq@gmail.com</a:t>
            </a:r>
            <a:br>
              <a:rPr lang="en-GB" sz="2000" dirty="0"/>
            </a:br>
            <a:r>
              <a:rPr lang="en-GB" sz="2000" dirty="0" err="1"/>
              <a:t>orcid</a:t>
            </a:r>
            <a:r>
              <a:rPr lang="en-GB" sz="2000" dirty="0"/>
              <a:t> </a:t>
            </a:r>
            <a:r>
              <a:rPr lang="en-GB" sz="2000" dirty="0">
                <a:hlinkClick r:id="rId6"/>
              </a:rPr>
              <a:t>https://orcid.org/0000-0003-3844-091X</a:t>
            </a:r>
            <a:endParaRPr lang="en-US" sz="2000" dirty="0"/>
          </a:p>
        </p:txBody>
      </p:sp>
    </p:spTree>
    <p:extLst>
      <p:ext uri="{BB962C8B-B14F-4D97-AF65-F5344CB8AC3E}">
        <p14:creationId xmlns:p14="http://schemas.microsoft.com/office/powerpoint/2010/main" val="2387650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reeform 21"/>
          <p:cNvSpPr>
            <a:spLocks/>
          </p:cNvSpPr>
          <p:nvPr/>
        </p:nvSpPr>
        <p:spPr bwMode="auto">
          <a:xfrm>
            <a:off x="1" y="72572"/>
            <a:ext cx="12192000" cy="796774"/>
          </a:xfrm>
          <a:custGeom>
            <a:avLst/>
            <a:gdLst>
              <a:gd name="T0" fmla="*/ 0 w 907"/>
              <a:gd name="T1" fmla="*/ 2147483647 h 79"/>
              <a:gd name="T2" fmla="*/ 2147483647 w 907"/>
              <a:gd name="T3" fmla="*/ 2147483647 h 79"/>
              <a:gd name="T4" fmla="*/ 2147483647 w 907"/>
              <a:gd name="T5" fmla="*/ 2147483647 h 79"/>
              <a:gd name="T6" fmla="*/ 2147483647 w 907"/>
              <a:gd name="T7" fmla="*/ 2147483647 h 79"/>
              <a:gd name="T8" fmla="*/ 2147483647 w 907"/>
              <a:gd name="T9" fmla="*/ 2147483647 h 79"/>
              <a:gd name="T10" fmla="*/ 2147483647 w 907"/>
              <a:gd name="T11" fmla="*/ 0 h 79"/>
              <a:gd name="T12" fmla="*/ 0 w 907"/>
              <a:gd name="T13" fmla="*/ 0 h 79"/>
              <a:gd name="T14" fmla="*/ 0 w 907"/>
              <a:gd name="T15" fmla="*/ 2147483647 h 79"/>
              <a:gd name="T16" fmla="*/ 0 60000 65536"/>
              <a:gd name="T17" fmla="*/ 0 60000 65536"/>
              <a:gd name="T18" fmla="*/ 0 60000 65536"/>
              <a:gd name="T19" fmla="*/ 0 60000 65536"/>
              <a:gd name="T20" fmla="*/ 0 60000 65536"/>
              <a:gd name="T21" fmla="*/ 0 60000 65536"/>
              <a:gd name="T22" fmla="*/ 0 60000 65536"/>
              <a:gd name="T23" fmla="*/ 0 60000 65536"/>
              <a:gd name="T24" fmla="*/ 0 w 907"/>
              <a:gd name="T25" fmla="*/ 0 h 79"/>
              <a:gd name="T26" fmla="*/ 907 w 907"/>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7" h="79">
                <a:moveTo>
                  <a:pt x="0" y="79"/>
                </a:moveTo>
                <a:lnTo>
                  <a:pt x="197" y="79"/>
                </a:lnTo>
                <a:cubicBezTo>
                  <a:pt x="197" y="79"/>
                  <a:pt x="245" y="79"/>
                  <a:pt x="257" y="45"/>
                </a:cubicBezTo>
                <a:cubicBezTo>
                  <a:pt x="257" y="45"/>
                  <a:pt x="262" y="8"/>
                  <a:pt x="338" y="11"/>
                </a:cubicBezTo>
                <a:lnTo>
                  <a:pt x="907" y="11"/>
                </a:lnTo>
                <a:lnTo>
                  <a:pt x="907" y="0"/>
                </a:lnTo>
                <a:lnTo>
                  <a:pt x="0" y="0"/>
                </a:lnTo>
                <a:lnTo>
                  <a:pt x="0" y="79"/>
                </a:lnTo>
                <a:close/>
              </a:path>
            </a:pathLst>
          </a:custGeom>
          <a:solidFill>
            <a:srgbClr val="99CCFF"/>
          </a:solidFill>
          <a:ln w="0">
            <a:noFill/>
            <a:round/>
            <a:headEnd/>
            <a:tailEnd/>
          </a:ln>
        </p:spPr>
        <p:txBody>
          <a:bodyPr lIns="91429" tIns="45714" rIns="91429" bIns="45714"/>
          <a:lstStyle/>
          <a:p>
            <a:pPr>
              <a:spcBef>
                <a:spcPct val="20000"/>
              </a:spcBef>
              <a:buClr>
                <a:srgbClr val="00CC99"/>
              </a:buClr>
              <a:buSzPct val="75000"/>
              <a:buFont typeface="Wingdings" pitchFamily="2" charset="2"/>
              <a:buChar char="£"/>
            </a:pPr>
            <a:endParaRPr lang="ko-KR" altLang="en-US">
              <a:solidFill>
                <a:srgbClr val="000000"/>
              </a:solidFill>
            </a:endParaRPr>
          </a:p>
        </p:txBody>
      </p:sp>
      <p:sp>
        <p:nvSpPr>
          <p:cNvPr id="3076" name="Freeform 22"/>
          <p:cNvSpPr>
            <a:spLocks/>
          </p:cNvSpPr>
          <p:nvPr/>
        </p:nvSpPr>
        <p:spPr bwMode="auto">
          <a:xfrm>
            <a:off x="1" y="1"/>
            <a:ext cx="12192000" cy="718155"/>
          </a:xfrm>
          <a:custGeom>
            <a:avLst/>
            <a:gdLst>
              <a:gd name="T0" fmla="*/ 0 w 907"/>
              <a:gd name="T1" fmla="*/ 2147483647 h 71"/>
              <a:gd name="T2" fmla="*/ 2147483647 w 907"/>
              <a:gd name="T3" fmla="*/ 2147483647 h 71"/>
              <a:gd name="T4" fmla="*/ 2147483647 w 907"/>
              <a:gd name="T5" fmla="*/ 2147483647 h 71"/>
              <a:gd name="T6" fmla="*/ 2147483647 w 907"/>
              <a:gd name="T7" fmla="*/ 2147483647 h 71"/>
              <a:gd name="T8" fmla="*/ 2147483647 w 907"/>
              <a:gd name="T9" fmla="*/ 2147483647 h 71"/>
              <a:gd name="T10" fmla="*/ 2147483647 w 907"/>
              <a:gd name="T11" fmla="*/ 0 h 71"/>
              <a:gd name="T12" fmla="*/ 0 w 907"/>
              <a:gd name="T13" fmla="*/ 0 h 71"/>
              <a:gd name="T14" fmla="*/ 0 w 907"/>
              <a:gd name="T15" fmla="*/ 2147483647 h 71"/>
              <a:gd name="T16" fmla="*/ 0 60000 65536"/>
              <a:gd name="T17" fmla="*/ 0 60000 65536"/>
              <a:gd name="T18" fmla="*/ 0 60000 65536"/>
              <a:gd name="T19" fmla="*/ 0 60000 65536"/>
              <a:gd name="T20" fmla="*/ 0 60000 65536"/>
              <a:gd name="T21" fmla="*/ 0 60000 65536"/>
              <a:gd name="T22" fmla="*/ 0 60000 65536"/>
              <a:gd name="T23" fmla="*/ 0 60000 65536"/>
              <a:gd name="T24" fmla="*/ 0 w 907"/>
              <a:gd name="T25" fmla="*/ 0 h 71"/>
              <a:gd name="T26" fmla="*/ 907 w 907"/>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7" h="71">
                <a:moveTo>
                  <a:pt x="0" y="71"/>
                </a:moveTo>
                <a:lnTo>
                  <a:pt x="172" y="71"/>
                </a:lnTo>
                <a:cubicBezTo>
                  <a:pt x="172" y="71"/>
                  <a:pt x="220" y="71"/>
                  <a:pt x="232" y="41"/>
                </a:cubicBezTo>
                <a:cubicBezTo>
                  <a:pt x="232" y="41"/>
                  <a:pt x="237" y="7"/>
                  <a:pt x="313" y="9"/>
                </a:cubicBezTo>
                <a:lnTo>
                  <a:pt x="907" y="9"/>
                </a:lnTo>
                <a:lnTo>
                  <a:pt x="907" y="0"/>
                </a:lnTo>
                <a:lnTo>
                  <a:pt x="0" y="0"/>
                </a:lnTo>
                <a:lnTo>
                  <a:pt x="0" y="71"/>
                </a:lnTo>
                <a:close/>
              </a:path>
            </a:pathLst>
          </a:custGeom>
          <a:solidFill>
            <a:srgbClr val="3366FF"/>
          </a:solidFill>
          <a:ln w="0">
            <a:noFill/>
            <a:round/>
            <a:headEnd/>
            <a:tailEnd/>
          </a:ln>
        </p:spPr>
        <p:txBody>
          <a:bodyPr lIns="91429" tIns="45714" rIns="91429" bIns="45714"/>
          <a:lstStyle/>
          <a:p>
            <a:pPr>
              <a:spcBef>
                <a:spcPct val="20000"/>
              </a:spcBef>
              <a:buClr>
                <a:srgbClr val="00CC99"/>
              </a:buClr>
              <a:buSzPct val="75000"/>
              <a:buFont typeface="Wingdings" pitchFamily="2" charset="2"/>
              <a:buChar char="£"/>
            </a:pPr>
            <a:endParaRPr lang="ko-KR" altLang="en-US">
              <a:solidFill>
                <a:srgbClr val="000000"/>
              </a:solidFill>
            </a:endParaRPr>
          </a:p>
        </p:txBody>
      </p:sp>
      <p:sp>
        <p:nvSpPr>
          <p:cNvPr id="3078" name="Rectangle 8"/>
          <p:cNvSpPr>
            <a:spLocks noChangeArrowheads="1"/>
          </p:cNvSpPr>
          <p:nvPr/>
        </p:nvSpPr>
        <p:spPr bwMode="auto">
          <a:xfrm>
            <a:off x="1" y="1126109"/>
            <a:ext cx="12192000" cy="1396374"/>
          </a:xfrm>
          <a:prstGeom prst="rect">
            <a:avLst/>
          </a:prstGeom>
          <a:noFill/>
          <a:ln w="9525">
            <a:noFill/>
            <a:miter lim="800000"/>
            <a:headEnd/>
            <a:tailEnd/>
          </a:ln>
        </p:spPr>
        <p:txBody>
          <a:bodyPr lIns="91418" tIns="45709" rIns="91418" bIns="45709"/>
          <a:lstStyle/>
          <a:p>
            <a:pPr algn="ctr"/>
            <a:r>
              <a:rPr lang="en-US" altLang="ko-KR" sz="2500" dirty="0">
                <a:latin typeface="+mj-lt"/>
                <a:ea typeface="Verdana" pitchFamily="34" charset="0"/>
                <a:cs typeface="Verdana" pitchFamily="34" charset="0"/>
              </a:rPr>
              <a:t>MINISTRY OF NATURAL RESOURCES AND ENVIRONMENT </a:t>
            </a:r>
          </a:p>
          <a:p>
            <a:pPr algn="ctr"/>
            <a:r>
              <a:rPr lang="de-DE" altLang="ko-KR" sz="2600" b="1" dirty="0">
                <a:latin typeface="+mj-lt"/>
                <a:ea typeface="Verdana" pitchFamily="34" charset="0"/>
                <a:cs typeface="Verdana" pitchFamily="34" charset="0"/>
              </a:rPr>
              <a:t>Vietnam Institute of Geosciences and Mineral Resources</a:t>
            </a:r>
          </a:p>
          <a:p>
            <a:pPr algn="ctr"/>
            <a:r>
              <a:rPr lang="de-DE" altLang="ko-KR" sz="2600" b="1" dirty="0">
                <a:latin typeface="+mj-lt"/>
                <a:ea typeface="Verdana" pitchFamily="34" charset="0"/>
                <a:cs typeface="Verdana" pitchFamily="34" charset="0"/>
              </a:rPr>
              <a:t>(VIGMR)</a:t>
            </a:r>
            <a:endParaRPr lang="ko-KR" altLang="en-US" sz="2600" b="1" dirty="0">
              <a:latin typeface="+mj-lt"/>
              <a:cs typeface="Verdana" pitchFamily="34" charset="0"/>
            </a:endParaRPr>
          </a:p>
          <a:p>
            <a:pPr algn="ctr"/>
            <a:endParaRPr lang="en-US" altLang="ko-KR" dirty="0">
              <a:solidFill>
                <a:srgbClr val="000000"/>
              </a:solidFill>
              <a:latin typeface="+mj-lt"/>
              <a:ea typeface="Verdana" pitchFamily="34" charset="0"/>
              <a:cs typeface="Verdana"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txBox="1">
            <a:spLocks/>
          </p:cNvSpPr>
          <p:nvPr/>
        </p:nvSpPr>
        <p:spPr bwMode="auto">
          <a:xfrm>
            <a:off x="449980" y="267911"/>
            <a:ext cx="10802742" cy="675822"/>
          </a:xfrm>
          <a:prstGeom prst="rect">
            <a:avLst/>
          </a:prstGeom>
          <a:noFill/>
          <a:ln w="9525">
            <a:noFill/>
            <a:miter lim="800000"/>
            <a:headEnd/>
            <a:tailEnd/>
          </a:ln>
        </p:spPr>
        <p:txBody>
          <a:bodyPr lIns="0" tIns="0" rIns="0" bIns="0" anchor="ctr"/>
          <a:lstStyle/>
          <a:p>
            <a:pPr algn="ctr" fontAlgn="auto" latinLnBrk="1">
              <a:spcBef>
                <a:spcPts val="0"/>
              </a:spcBef>
              <a:spcAft>
                <a:spcPts val="0"/>
              </a:spcAft>
              <a:defRPr/>
            </a:pPr>
            <a:r>
              <a:rPr kumimoji="0" lang="en-US" altLang="ko-KR" sz="2400" b="1" kern="0" dirty="0">
                <a:solidFill>
                  <a:schemeClr val="accent2">
                    <a:lumMod val="75000"/>
                  </a:schemeClr>
                </a:solidFill>
                <a:effectLst>
                  <a:outerShdw blurRad="38100" dist="38100" dir="2700000" algn="tl">
                    <a:srgbClr val="000000">
                      <a:alpha val="43137"/>
                    </a:srgbClr>
                  </a:outerShdw>
                </a:effectLst>
                <a:latin typeface="+mj-lt"/>
                <a:ea typeface="Verdana" pitchFamily="34" charset="0"/>
                <a:cs typeface="Verdana" pitchFamily="34" charset="0"/>
              </a:rPr>
              <a:t>VIGMR’s International cooperation</a:t>
            </a:r>
            <a:endParaRPr kumimoji="0" lang="ko-KR" altLang="en-US" sz="2400" b="1" kern="0" dirty="0">
              <a:solidFill>
                <a:schemeClr val="accent2">
                  <a:lumMod val="75000"/>
                </a:schemeClr>
              </a:solidFill>
              <a:effectLst>
                <a:outerShdw blurRad="38100" dist="38100" dir="2700000" algn="tl">
                  <a:srgbClr val="000000">
                    <a:alpha val="43137"/>
                  </a:srgbClr>
                </a:outerShdw>
              </a:effectLst>
              <a:latin typeface="+mj-lt"/>
              <a:ea typeface="HY견고딕" pitchFamily="18" charset="-127"/>
              <a:cs typeface="Verdana" pitchFamily="34" charset="0"/>
            </a:endParaRPr>
          </a:p>
        </p:txBody>
      </p:sp>
      <p:grpSp>
        <p:nvGrpSpPr>
          <p:cNvPr id="2" name="Group 5"/>
          <p:cNvGrpSpPr/>
          <p:nvPr/>
        </p:nvGrpSpPr>
        <p:grpSpPr>
          <a:xfrm>
            <a:off x="400417" y="1066050"/>
            <a:ext cx="11499516" cy="5660571"/>
            <a:chOff x="331074" y="1103586"/>
            <a:chExt cx="9508063" cy="6035039"/>
          </a:xfrm>
        </p:grpSpPr>
        <p:sp>
          <p:nvSpPr>
            <p:cNvPr id="7" name="Freeform 6"/>
            <p:cNvSpPr/>
            <p:nvPr/>
          </p:nvSpPr>
          <p:spPr>
            <a:xfrm>
              <a:off x="331074" y="1151606"/>
              <a:ext cx="4114800" cy="5842942"/>
            </a:xfrm>
            <a:custGeom>
              <a:avLst/>
              <a:gdLst>
                <a:gd name="connsiteX0" fmla="*/ 0 w 3849409"/>
                <a:gd name="connsiteY0" fmla="*/ 384941 h 6035039"/>
                <a:gd name="connsiteX1" fmla="*/ 112747 w 3849409"/>
                <a:gd name="connsiteY1" fmla="*/ 112747 h 6035039"/>
                <a:gd name="connsiteX2" fmla="*/ 384942 w 3849409"/>
                <a:gd name="connsiteY2" fmla="*/ 1 h 6035039"/>
                <a:gd name="connsiteX3" fmla="*/ 3464468 w 3849409"/>
                <a:gd name="connsiteY3" fmla="*/ 0 h 6035039"/>
                <a:gd name="connsiteX4" fmla="*/ 3736662 w 3849409"/>
                <a:gd name="connsiteY4" fmla="*/ 112747 h 6035039"/>
                <a:gd name="connsiteX5" fmla="*/ 3849408 w 3849409"/>
                <a:gd name="connsiteY5" fmla="*/ 384942 h 6035039"/>
                <a:gd name="connsiteX6" fmla="*/ 3849409 w 3849409"/>
                <a:gd name="connsiteY6" fmla="*/ 5650098 h 6035039"/>
                <a:gd name="connsiteX7" fmla="*/ 3736662 w 3849409"/>
                <a:gd name="connsiteY7" fmla="*/ 5922292 h 6035039"/>
                <a:gd name="connsiteX8" fmla="*/ 3464467 w 3849409"/>
                <a:gd name="connsiteY8" fmla="*/ 6035039 h 6035039"/>
                <a:gd name="connsiteX9" fmla="*/ 384941 w 3849409"/>
                <a:gd name="connsiteY9" fmla="*/ 6035039 h 6035039"/>
                <a:gd name="connsiteX10" fmla="*/ 112747 w 3849409"/>
                <a:gd name="connsiteY10" fmla="*/ 5922292 h 6035039"/>
                <a:gd name="connsiteX11" fmla="*/ 1 w 3849409"/>
                <a:gd name="connsiteY11" fmla="*/ 5650097 h 6035039"/>
                <a:gd name="connsiteX12" fmla="*/ 0 w 3849409"/>
                <a:gd name="connsiteY12" fmla="*/ 384941 h 603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9409" h="6035039">
                  <a:moveTo>
                    <a:pt x="0" y="384941"/>
                  </a:moveTo>
                  <a:cubicBezTo>
                    <a:pt x="0" y="282848"/>
                    <a:pt x="40556" y="184937"/>
                    <a:pt x="112747" y="112747"/>
                  </a:cubicBezTo>
                  <a:cubicBezTo>
                    <a:pt x="184938" y="40557"/>
                    <a:pt x="282849" y="1"/>
                    <a:pt x="384942" y="1"/>
                  </a:cubicBezTo>
                  <a:lnTo>
                    <a:pt x="3464468" y="0"/>
                  </a:lnTo>
                  <a:cubicBezTo>
                    <a:pt x="3566561" y="0"/>
                    <a:pt x="3664472" y="40556"/>
                    <a:pt x="3736662" y="112747"/>
                  </a:cubicBezTo>
                  <a:cubicBezTo>
                    <a:pt x="3808852" y="184938"/>
                    <a:pt x="3849408" y="282849"/>
                    <a:pt x="3849408" y="384942"/>
                  </a:cubicBezTo>
                  <a:cubicBezTo>
                    <a:pt x="3849408" y="2139994"/>
                    <a:pt x="3849409" y="3895046"/>
                    <a:pt x="3849409" y="5650098"/>
                  </a:cubicBezTo>
                  <a:cubicBezTo>
                    <a:pt x="3849409" y="5752191"/>
                    <a:pt x="3808853" y="5850102"/>
                    <a:pt x="3736662" y="5922292"/>
                  </a:cubicBezTo>
                  <a:cubicBezTo>
                    <a:pt x="3664472" y="5994482"/>
                    <a:pt x="3566560" y="6035039"/>
                    <a:pt x="3464467" y="6035039"/>
                  </a:cubicBezTo>
                  <a:lnTo>
                    <a:pt x="384941" y="6035039"/>
                  </a:lnTo>
                  <a:cubicBezTo>
                    <a:pt x="282848" y="6035039"/>
                    <a:pt x="184937" y="5994483"/>
                    <a:pt x="112747" y="5922292"/>
                  </a:cubicBezTo>
                  <a:cubicBezTo>
                    <a:pt x="40557" y="5850101"/>
                    <a:pt x="1" y="5752190"/>
                    <a:pt x="1" y="5650097"/>
                  </a:cubicBezTo>
                  <a:cubicBezTo>
                    <a:pt x="1" y="3895045"/>
                    <a:pt x="0" y="2139993"/>
                    <a:pt x="0" y="384941"/>
                  </a:cubicBez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4389120" numCol="1" spcCol="1270" anchor="ctr" anchorCtr="0">
              <a:noAutofit/>
            </a:bodyPr>
            <a:lstStyle/>
            <a:p>
              <a:pPr lvl="0" algn="ctr" defTabSz="1022350" rtl="0">
                <a:lnSpc>
                  <a:spcPct val="90000"/>
                </a:lnSpc>
                <a:spcBef>
                  <a:spcPct val="0"/>
                </a:spcBef>
                <a:spcAft>
                  <a:spcPts val="0"/>
                </a:spcAft>
              </a:pPr>
              <a:r>
                <a:rPr kumimoji="1" lang="en-US" sz="2300" kern="1200" dirty="0">
                  <a:latin typeface="Corbel" pitchFamily="34" charset="0"/>
                </a:rPr>
                <a:t>VIGMR has close scientific </a:t>
              </a:r>
            </a:p>
            <a:p>
              <a:pPr lvl="0" algn="ctr" defTabSz="1022350" rtl="0">
                <a:lnSpc>
                  <a:spcPct val="90000"/>
                </a:lnSpc>
                <a:spcBef>
                  <a:spcPct val="0"/>
                </a:spcBef>
                <a:spcAft>
                  <a:spcPts val="0"/>
                </a:spcAft>
              </a:pPr>
              <a:r>
                <a:rPr kumimoji="1" lang="en-US" sz="2300" kern="1200" dirty="0">
                  <a:latin typeface="Corbel" pitchFamily="34" charset="0"/>
                </a:rPr>
                <a:t>relationships and cooperation </a:t>
              </a:r>
            </a:p>
            <a:p>
              <a:pPr lvl="0" algn="ctr" defTabSz="1022350" rtl="0">
                <a:lnSpc>
                  <a:spcPct val="90000"/>
                </a:lnSpc>
                <a:spcBef>
                  <a:spcPct val="0"/>
                </a:spcBef>
                <a:spcAft>
                  <a:spcPts val="0"/>
                </a:spcAft>
              </a:pPr>
              <a:r>
                <a:rPr kumimoji="1" lang="en-US" sz="2300" kern="1200" dirty="0">
                  <a:latin typeface="Corbel" pitchFamily="34" charset="0"/>
                </a:rPr>
                <a:t>with international organizations </a:t>
              </a:r>
              <a:endParaRPr lang="en-US" sz="2300" kern="1200" dirty="0">
                <a:latin typeface="Corbel" pitchFamily="34" charset="0"/>
              </a:endParaRPr>
            </a:p>
          </p:txBody>
        </p:sp>
        <p:sp>
          <p:nvSpPr>
            <p:cNvPr id="8" name="Freeform 7"/>
            <p:cNvSpPr/>
            <p:nvPr/>
          </p:nvSpPr>
          <p:spPr>
            <a:xfrm>
              <a:off x="794790" y="2644205"/>
              <a:ext cx="3079527" cy="439495"/>
            </a:xfrm>
            <a:custGeom>
              <a:avLst/>
              <a:gdLst>
                <a:gd name="connsiteX0" fmla="*/ 0 w 3079527"/>
                <a:gd name="connsiteY0" fmla="*/ 34430 h 344296"/>
                <a:gd name="connsiteX1" fmla="*/ 10084 w 3079527"/>
                <a:gd name="connsiteY1" fmla="*/ 10084 h 344296"/>
                <a:gd name="connsiteX2" fmla="*/ 34430 w 3079527"/>
                <a:gd name="connsiteY2" fmla="*/ 0 h 344296"/>
                <a:gd name="connsiteX3" fmla="*/ 3045097 w 3079527"/>
                <a:gd name="connsiteY3" fmla="*/ 0 h 344296"/>
                <a:gd name="connsiteX4" fmla="*/ 3069443 w 3079527"/>
                <a:gd name="connsiteY4" fmla="*/ 10084 h 344296"/>
                <a:gd name="connsiteX5" fmla="*/ 3079527 w 3079527"/>
                <a:gd name="connsiteY5" fmla="*/ 34430 h 344296"/>
                <a:gd name="connsiteX6" fmla="*/ 3079527 w 3079527"/>
                <a:gd name="connsiteY6" fmla="*/ 309866 h 344296"/>
                <a:gd name="connsiteX7" fmla="*/ 3069443 w 3079527"/>
                <a:gd name="connsiteY7" fmla="*/ 334212 h 344296"/>
                <a:gd name="connsiteX8" fmla="*/ 3045097 w 3079527"/>
                <a:gd name="connsiteY8" fmla="*/ 344296 h 344296"/>
                <a:gd name="connsiteX9" fmla="*/ 34430 w 3079527"/>
                <a:gd name="connsiteY9" fmla="*/ 344296 h 344296"/>
                <a:gd name="connsiteX10" fmla="*/ 10084 w 3079527"/>
                <a:gd name="connsiteY10" fmla="*/ 334212 h 344296"/>
                <a:gd name="connsiteX11" fmla="*/ 0 w 3079527"/>
                <a:gd name="connsiteY11" fmla="*/ 309866 h 344296"/>
                <a:gd name="connsiteX12" fmla="*/ 0 w 3079527"/>
                <a:gd name="connsiteY12" fmla="*/ 34430 h 34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9527" h="344296">
                  <a:moveTo>
                    <a:pt x="0" y="34430"/>
                  </a:moveTo>
                  <a:cubicBezTo>
                    <a:pt x="0" y="25299"/>
                    <a:pt x="3627" y="16541"/>
                    <a:pt x="10084" y="10084"/>
                  </a:cubicBezTo>
                  <a:cubicBezTo>
                    <a:pt x="16541" y="3627"/>
                    <a:pt x="25298" y="0"/>
                    <a:pt x="34430" y="0"/>
                  </a:cubicBezTo>
                  <a:lnTo>
                    <a:pt x="3045097" y="0"/>
                  </a:lnTo>
                  <a:cubicBezTo>
                    <a:pt x="3054228" y="0"/>
                    <a:pt x="3062986" y="3627"/>
                    <a:pt x="3069443" y="10084"/>
                  </a:cubicBezTo>
                  <a:cubicBezTo>
                    <a:pt x="3075900" y="16541"/>
                    <a:pt x="3079527" y="25298"/>
                    <a:pt x="3079527" y="34430"/>
                  </a:cubicBezTo>
                  <a:lnTo>
                    <a:pt x="3079527" y="309866"/>
                  </a:lnTo>
                  <a:cubicBezTo>
                    <a:pt x="3079527" y="318997"/>
                    <a:pt x="3075900" y="327755"/>
                    <a:pt x="3069443" y="334212"/>
                  </a:cubicBezTo>
                  <a:cubicBezTo>
                    <a:pt x="3062986" y="340669"/>
                    <a:pt x="3054229" y="344296"/>
                    <a:pt x="3045097" y="344296"/>
                  </a:cubicBezTo>
                  <a:lnTo>
                    <a:pt x="34430" y="344296"/>
                  </a:lnTo>
                  <a:cubicBezTo>
                    <a:pt x="25299" y="344296"/>
                    <a:pt x="16541" y="340669"/>
                    <a:pt x="10084" y="334212"/>
                  </a:cubicBezTo>
                  <a:cubicBezTo>
                    <a:pt x="3627" y="327755"/>
                    <a:pt x="0" y="318998"/>
                    <a:pt x="0" y="309866"/>
                  </a:cubicBezTo>
                  <a:lnTo>
                    <a:pt x="0" y="344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04" tIns="53899" rIns="68504" bIns="53899" numCol="1" spcCol="1270" anchor="ctr" anchorCtr="0">
              <a:noAutofit/>
            </a:bodyPr>
            <a:lstStyle/>
            <a:p>
              <a:pPr lvl="0" algn="ctr" defTabSz="1022350" rtl="0">
                <a:lnSpc>
                  <a:spcPct val="90000"/>
                </a:lnSpc>
                <a:spcBef>
                  <a:spcPct val="0"/>
                </a:spcBef>
                <a:spcAft>
                  <a:spcPct val="35000"/>
                </a:spcAft>
              </a:pPr>
              <a:r>
                <a:rPr kumimoji="1" lang="en-US" sz="2400" kern="1200" dirty="0">
                  <a:latin typeface="Corbel" pitchFamily="34" charset="0"/>
                </a:rPr>
                <a:t>IGCP</a:t>
              </a:r>
              <a:endParaRPr lang="en-US" sz="2400" kern="1200" dirty="0">
                <a:latin typeface="Corbel" pitchFamily="34" charset="0"/>
              </a:endParaRPr>
            </a:p>
          </p:txBody>
        </p:sp>
        <p:sp>
          <p:nvSpPr>
            <p:cNvPr id="10" name="Freeform 9"/>
            <p:cNvSpPr/>
            <p:nvPr/>
          </p:nvSpPr>
          <p:spPr>
            <a:xfrm>
              <a:off x="794790" y="3056773"/>
              <a:ext cx="3079527" cy="439495"/>
            </a:xfrm>
            <a:custGeom>
              <a:avLst/>
              <a:gdLst>
                <a:gd name="connsiteX0" fmla="*/ 0 w 3079527"/>
                <a:gd name="connsiteY0" fmla="*/ 34430 h 344296"/>
                <a:gd name="connsiteX1" fmla="*/ 10084 w 3079527"/>
                <a:gd name="connsiteY1" fmla="*/ 10084 h 344296"/>
                <a:gd name="connsiteX2" fmla="*/ 34430 w 3079527"/>
                <a:gd name="connsiteY2" fmla="*/ 0 h 344296"/>
                <a:gd name="connsiteX3" fmla="*/ 3045097 w 3079527"/>
                <a:gd name="connsiteY3" fmla="*/ 0 h 344296"/>
                <a:gd name="connsiteX4" fmla="*/ 3069443 w 3079527"/>
                <a:gd name="connsiteY4" fmla="*/ 10084 h 344296"/>
                <a:gd name="connsiteX5" fmla="*/ 3079527 w 3079527"/>
                <a:gd name="connsiteY5" fmla="*/ 34430 h 344296"/>
                <a:gd name="connsiteX6" fmla="*/ 3079527 w 3079527"/>
                <a:gd name="connsiteY6" fmla="*/ 309866 h 344296"/>
                <a:gd name="connsiteX7" fmla="*/ 3069443 w 3079527"/>
                <a:gd name="connsiteY7" fmla="*/ 334212 h 344296"/>
                <a:gd name="connsiteX8" fmla="*/ 3045097 w 3079527"/>
                <a:gd name="connsiteY8" fmla="*/ 344296 h 344296"/>
                <a:gd name="connsiteX9" fmla="*/ 34430 w 3079527"/>
                <a:gd name="connsiteY9" fmla="*/ 344296 h 344296"/>
                <a:gd name="connsiteX10" fmla="*/ 10084 w 3079527"/>
                <a:gd name="connsiteY10" fmla="*/ 334212 h 344296"/>
                <a:gd name="connsiteX11" fmla="*/ 0 w 3079527"/>
                <a:gd name="connsiteY11" fmla="*/ 309866 h 344296"/>
                <a:gd name="connsiteX12" fmla="*/ 0 w 3079527"/>
                <a:gd name="connsiteY12" fmla="*/ 34430 h 34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9527" h="344296">
                  <a:moveTo>
                    <a:pt x="0" y="34430"/>
                  </a:moveTo>
                  <a:cubicBezTo>
                    <a:pt x="0" y="25299"/>
                    <a:pt x="3627" y="16541"/>
                    <a:pt x="10084" y="10084"/>
                  </a:cubicBezTo>
                  <a:cubicBezTo>
                    <a:pt x="16541" y="3627"/>
                    <a:pt x="25298" y="0"/>
                    <a:pt x="34430" y="0"/>
                  </a:cubicBezTo>
                  <a:lnTo>
                    <a:pt x="3045097" y="0"/>
                  </a:lnTo>
                  <a:cubicBezTo>
                    <a:pt x="3054228" y="0"/>
                    <a:pt x="3062986" y="3627"/>
                    <a:pt x="3069443" y="10084"/>
                  </a:cubicBezTo>
                  <a:cubicBezTo>
                    <a:pt x="3075900" y="16541"/>
                    <a:pt x="3079527" y="25298"/>
                    <a:pt x="3079527" y="34430"/>
                  </a:cubicBezTo>
                  <a:lnTo>
                    <a:pt x="3079527" y="309866"/>
                  </a:lnTo>
                  <a:cubicBezTo>
                    <a:pt x="3079527" y="318997"/>
                    <a:pt x="3075900" y="327755"/>
                    <a:pt x="3069443" y="334212"/>
                  </a:cubicBezTo>
                  <a:cubicBezTo>
                    <a:pt x="3062986" y="340669"/>
                    <a:pt x="3054229" y="344296"/>
                    <a:pt x="3045097" y="344296"/>
                  </a:cubicBezTo>
                  <a:lnTo>
                    <a:pt x="34430" y="344296"/>
                  </a:lnTo>
                  <a:cubicBezTo>
                    <a:pt x="25299" y="344296"/>
                    <a:pt x="16541" y="340669"/>
                    <a:pt x="10084" y="334212"/>
                  </a:cubicBezTo>
                  <a:cubicBezTo>
                    <a:pt x="3627" y="327755"/>
                    <a:pt x="0" y="318998"/>
                    <a:pt x="0" y="309866"/>
                  </a:cubicBezTo>
                  <a:lnTo>
                    <a:pt x="0" y="34430"/>
                  </a:lnTo>
                  <a:close/>
                </a:path>
              </a:pathLst>
            </a:custGeom>
            <a:solidFill>
              <a:srgbClr val="0000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04" tIns="53899" rIns="68504" bIns="53899" numCol="1" spcCol="1270" anchor="ctr" anchorCtr="0">
              <a:noAutofit/>
            </a:bodyPr>
            <a:lstStyle/>
            <a:p>
              <a:pPr lvl="0" algn="ctr" defTabSz="1022350" rtl="0">
                <a:lnSpc>
                  <a:spcPct val="90000"/>
                </a:lnSpc>
                <a:spcBef>
                  <a:spcPct val="0"/>
                </a:spcBef>
                <a:spcAft>
                  <a:spcPct val="35000"/>
                </a:spcAft>
              </a:pPr>
              <a:r>
                <a:rPr kumimoji="1" lang="en-US" sz="2400" kern="1200" dirty="0">
                  <a:latin typeface="Corbel" pitchFamily="34" charset="0"/>
                </a:rPr>
                <a:t>UNESCO</a:t>
              </a:r>
              <a:endParaRPr lang="en-US" sz="2400" kern="1200" dirty="0">
                <a:latin typeface="Corbel" pitchFamily="34" charset="0"/>
              </a:endParaRPr>
            </a:p>
          </p:txBody>
        </p:sp>
        <p:sp>
          <p:nvSpPr>
            <p:cNvPr id="11" name="Freeform 10"/>
            <p:cNvSpPr/>
            <p:nvPr/>
          </p:nvSpPr>
          <p:spPr>
            <a:xfrm>
              <a:off x="794790" y="3454039"/>
              <a:ext cx="3079527" cy="439495"/>
            </a:xfrm>
            <a:custGeom>
              <a:avLst/>
              <a:gdLst>
                <a:gd name="connsiteX0" fmla="*/ 0 w 3079527"/>
                <a:gd name="connsiteY0" fmla="*/ 34430 h 344296"/>
                <a:gd name="connsiteX1" fmla="*/ 10084 w 3079527"/>
                <a:gd name="connsiteY1" fmla="*/ 10084 h 344296"/>
                <a:gd name="connsiteX2" fmla="*/ 34430 w 3079527"/>
                <a:gd name="connsiteY2" fmla="*/ 0 h 344296"/>
                <a:gd name="connsiteX3" fmla="*/ 3045097 w 3079527"/>
                <a:gd name="connsiteY3" fmla="*/ 0 h 344296"/>
                <a:gd name="connsiteX4" fmla="*/ 3069443 w 3079527"/>
                <a:gd name="connsiteY4" fmla="*/ 10084 h 344296"/>
                <a:gd name="connsiteX5" fmla="*/ 3079527 w 3079527"/>
                <a:gd name="connsiteY5" fmla="*/ 34430 h 344296"/>
                <a:gd name="connsiteX6" fmla="*/ 3079527 w 3079527"/>
                <a:gd name="connsiteY6" fmla="*/ 309866 h 344296"/>
                <a:gd name="connsiteX7" fmla="*/ 3069443 w 3079527"/>
                <a:gd name="connsiteY7" fmla="*/ 334212 h 344296"/>
                <a:gd name="connsiteX8" fmla="*/ 3045097 w 3079527"/>
                <a:gd name="connsiteY8" fmla="*/ 344296 h 344296"/>
                <a:gd name="connsiteX9" fmla="*/ 34430 w 3079527"/>
                <a:gd name="connsiteY9" fmla="*/ 344296 h 344296"/>
                <a:gd name="connsiteX10" fmla="*/ 10084 w 3079527"/>
                <a:gd name="connsiteY10" fmla="*/ 334212 h 344296"/>
                <a:gd name="connsiteX11" fmla="*/ 0 w 3079527"/>
                <a:gd name="connsiteY11" fmla="*/ 309866 h 344296"/>
                <a:gd name="connsiteX12" fmla="*/ 0 w 3079527"/>
                <a:gd name="connsiteY12" fmla="*/ 34430 h 34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9527" h="344296">
                  <a:moveTo>
                    <a:pt x="0" y="34430"/>
                  </a:moveTo>
                  <a:cubicBezTo>
                    <a:pt x="0" y="25299"/>
                    <a:pt x="3627" y="16541"/>
                    <a:pt x="10084" y="10084"/>
                  </a:cubicBezTo>
                  <a:cubicBezTo>
                    <a:pt x="16541" y="3627"/>
                    <a:pt x="25298" y="0"/>
                    <a:pt x="34430" y="0"/>
                  </a:cubicBezTo>
                  <a:lnTo>
                    <a:pt x="3045097" y="0"/>
                  </a:lnTo>
                  <a:cubicBezTo>
                    <a:pt x="3054228" y="0"/>
                    <a:pt x="3062986" y="3627"/>
                    <a:pt x="3069443" y="10084"/>
                  </a:cubicBezTo>
                  <a:cubicBezTo>
                    <a:pt x="3075900" y="16541"/>
                    <a:pt x="3079527" y="25298"/>
                    <a:pt x="3079527" y="34430"/>
                  </a:cubicBezTo>
                  <a:lnTo>
                    <a:pt x="3079527" y="309866"/>
                  </a:lnTo>
                  <a:cubicBezTo>
                    <a:pt x="3079527" y="318997"/>
                    <a:pt x="3075900" y="327755"/>
                    <a:pt x="3069443" y="334212"/>
                  </a:cubicBezTo>
                  <a:cubicBezTo>
                    <a:pt x="3062986" y="340669"/>
                    <a:pt x="3054229" y="344296"/>
                    <a:pt x="3045097" y="344296"/>
                  </a:cubicBezTo>
                  <a:lnTo>
                    <a:pt x="34430" y="344296"/>
                  </a:lnTo>
                  <a:cubicBezTo>
                    <a:pt x="25299" y="344296"/>
                    <a:pt x="16541" y="340669"/>
                    <a:pt x="10084" y="334212"/>
                  </a:cubicBezTo>
                  <a:cubicBezTo>
                    <a:pt x="3627" y="327755"/>
                    <a:pt x="0" y="318998"/>
                    <a:pt x="0" y="309866"/>
                  </a:cubicBezTo>
                  <a:lnTo>
                    <a:pt x="0" y="34430"/>
                  </a:lnTo>
                  <a:close/>
                </a:path>
              </a:pathLst>
            </a:custGeom>
            <a:solidFill>
              <a:srgbClr val="0000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04" tIns="53899" rIns="68504" bIns="53899" numCol="1" spcCol="1270" anchor="ctr" anchorCtr="0">
              <a:noAutofit/>
            </a:bodyPr>
            <a:lstStyle/>
            <a:p>
              <a:pPr lvl="0" algn="ctr" defTabSz="1022350" rtl="0">
                <a:lnSpc>
                  <a:spcPct val="90000"/>
                </a:lnSpc>
                <a:spcBef>
                  <a:spcPct val="0"/>
                </a:spcBef>
                <a:spcAft>
                  <a:spcPct val="35000"/>
                </a:spcAft>
              </a:pPr>
              <a:r>
                <a:rPr kumimoji="1" lang="en-US" sz="2400" kern="1200" dirty="0">
                  <a:latin typeface="Corbel" pitchFamily="34" charset="0"/>
                </a:rPr>
                <a:t>UNDP</a:t>
              </a:r>
              <a:endParaRPr lang="en-US" sz="2400" kern="1200" dirty="0">
                <a:latin typeface="Corbel" pitchFamily="34" charset="0"/>
              </a:endParaRPr>
            </a:p>
          </p:txBody>
        </p:sp>
        <p:sp>
          <p:nvSpPr>
            <p:cNvPr id="12" name="Freeform 11"/>
            <p:cNvSpPr/>
            <p:nvPr/>
          </p:nvSpPr>
          <p:spPr>
            <a:xfrm>
              <a:off x="794790" y="3851304"/>
              <a:ext cx="3079527" cy="439495"/>
            </a:xfrm>
            <a:custGeom>
              <a:avLst/>
              <a:gdLst>
                <a:gd name="connsiteX0" fmla="*/ 0 w 3079527"/>
                <a:gd name="connsiteY0" fmla="*/ 34430 h 344296"/>
                <a:gd name="connsiteX1" fmla="*/ 10084 w 3079527"/>
                <a:gd name="connsiteY1" fmla="*/ 10084 h 344296"/>
                <a:gd name="connsiteX2" fmla="*/ 34430 w 3079527"/>
                <a:gd name="connsiteY2" fmla="*/ 0 h 344296"/>
                <a:gd name="connsiteX3" fmla="*/ 3045097 w 3079527"/>
                <a:gd name="connsiteY3" fmla="*/ 0 h 344296"/>
                <a:gd name="connsiteX4" fmla="*/ 3069443 w 3079527"/>
                <a:gd name="connsiteY4" fmla="*/ 10084 h 344296"/>
                <a:gd name="connsiteX5" fmla="*/ 3079527 w 3079527"/>
                <a:gd name="connsiteY5" fmla="*/ 34430 h 344296"/>
                <a:gd name="connsiteX6" fmla="*/ 3079527 w 3079527"/>
                <a:gd name="connsiteY6" fmla="*/ 309866 h 344296"/>
                <a:gd name="connsiteX7" fmla="*/ 3069443 w 3079527"/>
                <a:gd name="connsiteY7" fmla="*/ 334212 h 344296"/>
                <a:gd name="connsiteX8" fmla="*/ 3045097 w 3079527"/>
                <a:gd name="connsiteY8" fmla="*/ 344296 h 344296"/>
                <a:gd name="connsiteX9" fmla="*/ 34430 w 3079527"/>
                <a:gd name="connsiteY9" fmla="*/ 344296 h 344296"/>
                <a:gd name="connsiteX10" fmla="*/ 10084 w 3079527"/>
                <a:gd name="connsiteY10" fmla="*/ 334212 h 344296"/>
                <a:gd name="connsiteX11" fmla="*/ 0 w 3079527"/>
                <a:gd name="connsiteY11" fmla="*/ 309866 h 344296"/>
                <a:gd name="connsiteX12" fmla="*/ 0 w 3079527"/>
                <a:gd name="connsiteY12" fmla="*/ 34430 h 34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9527" h="344296">
                  <a:moveTo>
                    <a:pt x="0" y="34430"/>
                  </a:moveTo>
                  <a:cubicBezTo>
                    <a:pt x="0" y="25299"/>
                    <a:pt x="3627" y="16541"/>
                    <a:pt x="10084" y="10084"/>
                  </a:cubicBezTo>
                  <a:cubicBezTo>
                    <a:pt x="16541" y="3627"/>
                    <a:pt x="25298" y="0"/>
                    <a:pt x="34430" y="0"/>
                  </a:cubicBezTo>
                  <a:lnTo>
                    <a:pt x="3045097" y="0"/>
                  </a:lnTo>
                  <a:cubicBezTo>
                    <a:pt x="3054228" y="0"/>
                    <a:pt x="3062986" y="3627"/>
                    <a:pt x="3069443" y="10084"/>
                  </a:cubicBezTo>
                  <a:cubicBezTo>
                    <a:pt x="3075900" y="16541"/>
                    <a:pt x="3079527" y="25298"/>
                    <a:pt x="3079527" y="34430"/>
                  </a:cubicBezTo>
                  <a:lnTo>
                    <a:pt x="3079527" y="309866"/>
                  </a:lnTo>
                  <a:cubicBezTo>
                    <a:pt x="3079527" y="318997"/>
                    <a:pt x="3075900" y="327755"/>
                    <a:pt x="3069443" y="334212"/>
                  </a:cubicBezTo>
                  <a:cubicBezTo>
                    <a:pt x="3062986" y="340669"/>
                    <a:pt x="3054229" y="344296"/>
                    <a:pt x="3045097" y="344296"/>
                  </a:cubicBezTo>
                  <a:lnTo>
                    <a:pt x="34430" y="344296"/>
                  </a:lnTo>
                  <a:cubicBezTo>
                    <a:pt x="25299" y="344296"/>
                    <a:pt x="16541" y="340669"/>
                    <a:pt x="10084" y="334212"/>
                  </a:cubicBezTo>
                  <a:cubicBezTo>
                    <a:pt x="3627" y="327755"/>
                    <a:pt x="0" y="318998"/>
                    <a:pt x="0" y="309866"/>
                  </a:cubicBezTo>
                  <a:lnTo>
                    <a:pt x="0" y="34430"/>
                  </a:lnTo>
                  <a:close/>
                </a:path>
              </a:pathLst>
            </a:custGeom>
            <a:solidFill>
              <a:srgbClr val="0000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04" tIns="53899" rIns="68504" bIns="53899" numCol="1" spcCol="1270" anchor="ctr" anchorCtr="0">
              <a:noAutofit/>
            </a:bodyPr>
            <a:lstStyle/>
            <a:p>
              <a:pPr lvl="0" algn="ctr" defTabSz="1022350" rtl="0">
                <a:lnSpc>
                  <a:spcPct val="90000"/>
                </a:lnSpc>
                <a:spcBef>
                  <a:spcPct val="0"/>
                </a:spcBef>
                <a:spcAft>
                  <a:spcPct val="35000"/>
                </a:spcAft>
              </a:pPr>
              <a:r>
                <a:rPr kumimoji="1" lang="en-US" sz="2400" kern="1200" dirty="0">
                  <a:latin typeface="Corbel" pitchFamily="34" charset="0"/>
                </a:rPr>
                <a:t>CCOP</a:t>
              </a:r>
              <a:endParaRPr lang="en-US" sz="2400" kern="1200" dirty="0">
                <a:latin typeface="Corbel" pitchFamily="34" charset="0"/>
              </a:endParaRPr>
            </a:p>
          </p:txBody>
        </p:sp>
        <p:sp>
          <p:nvSpPr>
            <p:cNvPr id="13" name="Freeform 12"/>
            <p:cNvSpPr/>
            <p:nvPr/>
          </p:nvSpPr>
          <p:spPr>
            <a:xfrm>
              <a:off x="794790" y="4248568"/>
              <a:ext cx="3079527" cy="439495"/>
            </a:xfrm>
            <a:custGeom>
              <a:avLst/>
              <a:gdLst>
                <a:gd name="connsiteX0" fmla="*/ 0 w 3079527"/>
                <a:gd name="connsiteY0" fmla="*/ 34430 h 344296"/>
                <a:gd name="connsiteX1" fmla="*/ 10084 w 3079527"/>
                <a:gd name="connsiteY1" fmla="*/ 10084 h 344296"/>
                <a:gd name="connsiteX2" fmla="*/ 34430 w 3079527"/>
                <a:gd name="connsiteY2" fmla="*/ 0 h 344296"/>
                <a:gd name="connsiteX3" fmla="*/ 3045097 w 3079527"/>
                <a:gd name="connsiteY3" fmla="*/ 0 h 344296"/>
                <a:gd name="connsiteX4" fmla="*/ 3069443 w 3079527"/>
                <a:gd name="connsiteY4" fmla="*/ 10084 h 344296"/>
                <a:gd name="connsiteX5" fmla="*/ 3079527 w 3079527"/>
                <a:gd name="connsiteY5" fmla="*/ 34430 h 344296"/>
                <a:gd name="connsiteX6" fmla="*/ 3079527 w 3079527"/>
                <a:gd name="connsiteY6" fmla="*/ 309866 h 344296"/>
                <a:gd name="connsiteX7" fmla="*/ 3069443 w 3079527"/>
                <a:gd name="connsiteY7" fmla="*/ 334212 h 344296"/>
                <a:gd name="connsiteX8" fmla="*/ 3045097 w 3079527"/>
                <a:gd name="connsiteY8" fmla="*/ 344296 h 344296"/>
                <a:gd name="connsiteX9" fmla="*/ 34430 w 3079527"/>
                <a:gd name="connsiteY9" fmla="*/ 344296 h 344296"/>
                <a:gd name="connsiteX10" fmla="*/ 10084 w 3079527"/>
                <a:gd name="connsiteY10" fmla="*/ 334212 h 344296"/>
                <a:gd name="connsiteX11" fmla="*/ 0 w 3079527"/>
                <a:gd name="connsiteY11" fmla="*/ 309866 h 344296"/>
                <a:gd name="connsiteX12" fmla="*/ 0 w 3079527"/>
                <a:gd name="connsiteY12" fmla="*/ 34430 h 34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9527" h="344296">
                  <a:moveTo>
                    <a:pt x="0" y="34430"/>
                  </a:moveTo>
                  <a:cubicBezTo>
                    <a:pt x="0" y="25299"/>
                    <a:pt x="3627" y="16541"/>
                    <a:pt x="10084" y="10084"/>
                  </a:cubicBezTo>
                  <a:cubicBezTo>
                    <a:pt x="16541" y="3627"/>
                    <a:pt x="25298" y="0"/>
                    <a:pt x="34430" y="0"/>
                  </a:cubicBezTo>
                  <a:lnTo>
                    <a:pt x="3045097" y="0"/>
                  </a:lnTo>
                  <a:cubicBezTo>
                    <a:pt x="3054228" y="0"/>
                    <a:pt x="3062986" y="3627"/>
                    <a:pt x="3069443" y="10084"/>
                  </a:cubicBezTo>
                  <a:cubicBezTo>
                    <a:pt x="3075900" y="16541"/>
                    <a:pt x="3079527" y="25298"/>
                    <a:pt x="3079527" y="34430"/>
                  </a:cubicBezTo>
                  <a:lnTo>
                    <a:pt x="3079527" y="309866"/>
                  </a:lnTo>
                  <a:cubicBezTo>
                    <a:pt x="3079527" y="318997"/>
                    <a:pt x="3075900" y="327755"/>
                    <a:pt x="3069443" y="334212"/>
                  </a:cubicBezTo>
                  <a:cubicBezTo>
                    <a:pt x="3062986" y="340669"/>
                    <a:pt x="3054229" y="344296"/>
                    <a:pt x="3045097" y="344296"/>
                  </a:cubicBezTo>
                  <a:lnTo>
                    <a:pt x="34430" y="344296"/>
                  </a:lnTo>
                  <a:cubicBezTo>
                    <a:pt x="25299" y="344296"/>
                    <a:pt x="16541" y="340669"/>
                    <a:pt x="10084" y="334212"/>
                  </a:cubicBezTo>
                  <a:cubicBezTo>
                    <a:pt x="3627" y="327755"/>
                    <a:pt x="0" y="318998"/>
                    <a:pt x="0" y="309866"/>
                  </a:cubicBezTo>
                  <a:lnTo>
                    <a:pt x="0" y="34430"/>
                  </a:lnTo>
                  <a:close/>
                </a:path>
              </a:pathLst>
            </a:custGeom>
            <a:solidFill>
              <a:srgbClr val="0000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04" tIns="53899" rIns="68504" bIns="53899" numCol="1" spcCol="1270" anchor="ctr" anchorCtr="0">
              <a:noAutofit/>
            </a:bodyPr>
            <a:lstStyle/>
            <a:p>
              <a:pPr lvl="0" algn="ctr" defTabSz="1022350" rtl="0">
                <a:lnSpc>
                  <a:spcPct val="90000"/>
                </a:lnSpc>
                <a:spcBef>
                  <a:spcPct val="0"/>
                </a:spcBef>
                <a:spcAft>
                  <a:spcPct val="35000"/>
                </a:spcAft>
              </a:pPr>
              <a:r>
                <a:rPr kumimoji="1" lang="en-US" sz="2400" kern="1200" dirty="0">
                  <a:latin typeface="Corbel" pitchFamily="34" charset="0"/>
                </a:rPr>
                <a:t>ESCAP </a:t>
              </a:r>
              <a:endParaRPr lang="en-US" sz="2400" kern="1200" dirty="0">
                <a:latin typeface="Corbel" pitchFamily="34" charset="0"/>
              </a:endParaRPr>
            </a:p>
          </p:txBody>
        </p:sp>
        <p:sp>
          <p:nvSpPr>
            <p:cNvPr id="14" name="Freeform 13"/>
            <p:cNvSpPr/>
            <p:nvPr/>
          </p:nvSpPr>
          <p:spPr>
            <a:xfrm>
              <a:off x="794790" y="4645833"/>
              <a:ext cx="3079527" cy="439495"/>
            </a:xfrm>
            <a:custGeom>
              <a:avLst/>
              <a:gdLst>
                <a:gd name="connsiteX0" fmla="*/ 0 w 3079527"/>
                <a:gd name="connsiteY0" fmla="*/ 34430 h 344296"/>
                <a:gd name="connsiteX1" fmla="*/ 10084 w 3079527"/>
                <a:gd name="connsiteY1" fmla="*/ 10084 h 344296"/>
                <a:gd name="connsiteX2" fmla="*/ 34430 w 3079527"/>
                <a:gd name="connsiteY2" fmla="*/ 0 h 344296"/>
                <a:gd name="connsiteX3" fmla="*/ 3045097 w 3079527"/>
                <a:gd name="connsiteY3" fmla="*/ 0 h 344296"/>
                <a:gd name="connsiteX4" fmla="*/ 3069443 w 3079527"/>
                <a:gd name="connsiteY4" fmla="*/ 10084 h 344296"/>
                <a:gd name="connsiteX5" fmla="*/ 3079527 w 3079527"/>
                <a:gd name="connsiteY5" fmla="*/ 34430 h 344296"/>
                <a:gd name="connsiteX6" fmla="*/ 3079527 w 3079527"/>
                <a:gd name="connsiteY6" fmla="*/ 309866 h 344296"/>
                <a:gd name="connsiteX7" fmla="*/ 3069443 w 3079527"/>
                <a:gd name="connsiteY7" fmla="*/ 334212 h 344296"/>
                <a:gd name="connsiteX8" fmla="*/ 3045097 w 3079527"/>
                <a:gd name="connsiteY8" fmla="*/ 344296 h 344296"/>
                <a:gd name="connsiteX9" fmla="*/ 34430 w 3079527"/>
                <a:gd name="connsiteY9" fmla="*/ 344296 h 344296"/>
                <a:gd name="connsiteX10" fmla="*/ 10084 w 3079527"/>
                <a:gd name="connsiteY10" fmla="*/ 334212 h 344296"/>
                <a:gd name="connsiteX11" fmla="*/ 0 w 3079527"/>
                <a:gd name="connsiteY11" fmla="*/ 309866 h 344296"/>
                <a:gd name="connsiteX12" fmla="*/ 0 w 3079527"/>
                <a:gd name="connsiteY12" fmla="*/ 34430 h 34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9527" h="344296">
                  <a:moveTo>
                    <a:pt x="0" y="34430"/>
                  </a:moveTo>
                  <a:cubicBezTo>
                    <a:pt x="0" y="25299"/>
                    <a:pt x="3627" y="16541"/>
                    <a:pt x="10084" y="10084"/>
                  </a:cubicBezTo>
                  <a:cubicBezTo>
                    <a:pt x="16541" y="3627"/>
                    <a:pt x="25298" y="0"/>
                    <a:pt x="34430" y="0"/>
                  </a:cubicBezTo>
                  <a:lnTo>
                    <a:pt x="3045097" y="0"/>
                  </a:lnTo>
                  <a:cubicBezTo>
                    <a:pt x="3054228" y="0"/>
                    <a:pt x="3062986" y="3627"/>
                    <a:pt x="3069443" y="10084"/>
                  </a:cubicBezTo>
                  <a:cubicBezTo>
                    <a:pt x="3075900" y="16541"/>
                    <a:pt x="3079527" y="25298"/>
                    <a:pt x="3079527" y="34430"/>
                  </a:cubicBezTo>
                  <a:lnTo>
                    <a:pt x="3079527" y="309866"/>
                  </a:lnTo>
                  <a:cubicBezTo>
                    <a:pt x="3079527" y="318997"/>
                    <a:pt x="3075900" y="327755"/>
                    <a:pt x="3069443" y="334212"/>
                  </a:cubicBezTo>
                  <a:cubicBezTo>
                    <a:pt x="3062986" y="340669"/>
                    <a:pt x="3054229" y="344296"/>
                    <a:pt x="3045097" y="344296"/>
                  </a:cubicBezTo>
                  <a:lnTo>
                    <a:pt x="34430" y="344296"/>
                  </a:lnTo>
                  <a:cubicBezTo>
                    <a:pt x="25299" y="344296"/>
                    <a:pt x="16541" y="340669"/>
                    <a:pt x="10084" y="334212"/>
                  </a:cubicBezTo>
                  <a:cubicBezTo>
                    <a:pt x="3627" y="327755"/>
                    <a:pt x="0" y="318998"/>
                    <a:pt x="0" y="309866"/>
                  </a:cubicBezTo>
                  <a:lnTo>
                    <a:pt x="0" y="34430"/>
                  </a:lnTo>
                  <a:close/>
                </a:path>
              </a:pathLst>
            </a:custGeom>
            <a:solidFill>
              <a:srgbClr val="0000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04" tIns="53899" rIns="68504" bIns="53899" numCol="1" spcCol="1270" anchor="ctr" anchorCtr="0">
              <a:noAutofit/>
            </a:bodyPr>
            <a:lstStyle/>
            <a:p>
              <a:pPr lvl="0" algn="ctr" defTabSz="1022350" rtl="0">
                <a:lnSpc>
                  <a:spcPct val="90000"/>
                </a:lnSpc>
                <a:spcBef>
                  <a:spcPct val="0"/>
                </a:spcBef>
                <a:spcAft>
                  <a:spcPct val="35000"/>
                </a:spcAft>
              </a:pPr>
              <a:r>
                <a:rPr kumimoji="1" lang="en-US" sz="2400" kern="1200" dirty="0">
                  <a:latin typeface="Corbel" pitchFamily="34" charset="0"/>
                </a:rPr>
                <a:t>JAMSTEC</a:t>
              </a:r>
              <a:endParaRPr lang="en-US" sz="2400" kern="1200" dirty="0">
                <a:latin typeface="Corbel" pitchFamily="34" charset="0"/>
              </a:endParaRPr>
            </a:p>
          </p:txBody>
        </p:sp>
        <p:sp>
          <p:nvSpPr>
            <p:cNvPr id="15" name="Freeform 14"/>
            <p:cNvSpPr/>
            <p:nvPr/>
          </p:nvSpPr>
          <p:spPr>
            <a:xfrm>
              <a:off x="794790" y="5043098"/>
              <a:ext cx="3079527" cy="439495"/>
            </a:xfrm>
            <a:custGeom>
              <a:avLst/>
              <a:gdLst>
                <a:gd name="connsiteX0" fmla="*/ 0 w 3079527"/>
                <a:gd name="connsiteY0" fmla="*/ 34430 h 344296"/>
                <a:gd name="connsiteX1" fmla="*/ 10084 w 3079527"/>
                <a:gd name="connsiteY1" fmla="*/ 10084 h 344296"/>
                <a:gd name="connsiteX2" fmla="*/ 34430 w 3079527"/>
                <a:gd name="connsiteY2" fmla="*/ 0 h 344296"/>
                <a:gd name="connsiteX3" fmla="*/ 3045097 w 3079527"/>
                <a:gd name="connsiteY3" fmla="*/ 0 h 344296"/>
                <a:gd name="connsiteX4" fmla="*/ 3069443 w 3079527"/>
                <a:gd name="connsiteY4" fmla="*/ 10084 h 344296"/>
                <a:gd name="connsiteX5" fmla="*/ 3079527 w 3079527"/>
                <a:gd name="connsiteY5" fmla="*/ 34430 h 344296"/>
                <a:gd name="connsiteX6" fmla="*/ 3079527 w 3079527"/>
                <a:gd name="connsiteY6" fmla="*/ 309866 h 344296"/>
                <a:gd name="connsiteX7" fmla="*/ 3069443 w 3079527"/>
                <a:gd name="connsiteY7" fmla="*/ 334212 h 344296"/>
                <a:gd name="connsiteX8" fmla="*/ 3045097 w 3079527"/>
                <a:gd name="connsiteY8" fmla="*/ 344296 h 344296"/>
                <a:gd name="connsiteX9" fmla="*/ 34430 w 3079527"/>
                <a:gd name="connsiteY9" fmla="*/ 344296 h 344296"/>
                <a:gd name="connsiteX10" fmla="*/ 10084 w 3079527"/>
                <a:gd name="connsiteY10" fmla="*/ 334212 h 344296"/>
                <a:gd name="connsiteX11" fmla="*/ 0 w 3079527"/>
                <a:gd name="connsiteY11" fmla="*/ 309866 h 344296"/>
                <a:gd name="connsiteX12" fmla="*/ 0 w 3079527"/>
                <a:gd name="connsiteY12" fmla="*/ 34430 h 34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9527" h="344296">
                  <a:moveTo>
                    <a:pt x="0" y="34430"/>
                  </a:moveTo>
                  <a:cubicBezTo>
                    <a:pt x="0" y="25299"/>
                    <a:pt x="3627" y="16541"/>
                    <a:pt x="10084" y="10084"/>
                  </a:cubicBezTo>
                  <a:cubicBezTo>
                    <a:pt x="16541" y="3627"/>
                    <a:pt x="25298" y="0"/>
                    <a:pt x="34430" y="0"/>
                  </a:cubicBezTo>
                  <a:lnTo>
                    <a:pt x="3045097" y="0"/>
                  </a:lnTo>
                  <a:cubicBezTo>
                    <a:pt x="3054228" y="0"/>
                    <a:pt x="3062986" y="3627"/>
                    <a:pt x="3069443" y="10084"/>
                  </a:cubicBezTo>
                  <a:cubicBezTo>
                    <a:pt x="3075900" y="16541"/>
                    <a:pt x="3079527" y="25298"/>
                    <a:pt x="3079527" y="34430"/>
                  </a:cubicBezTo>
                  <a:lnTo>
                    <a:pt x="3079527" y="309866"/>
                  </a:lnTo>
                  <a:cubicBezTo>
                    <a:pt x="3079527" y="318997"/>
                    <a:pt x="3075900" y="327755"/>
                    <a:pt x="3069443" y="334212"/>
                  </a:cubicBezTo>
                  <a:cubicBezTo>
                    <a:pt x="3062986" y="340669"/>
                    <a:pt x="3054229" y="344296"/>
                    <a:pt x="3045097" y="344296"/>
                  </a:cubicBezTo>
                  <a:lnTo>
                    <a:pt x="34430" y="344296"/>
                  </a:lnTo>
                  <a:cubicBezTo>
                    <a:pt x="25299" y="344296"/>
                    <a:pt x="16541" y="340669"/>
                    <a:pt x="10084" y="334212"/>
                  </a:cubicBezTo>
                  <a:cubicBezTo>
                    <a:pt x="3627" y="327755"/>
                    <a:pt x="0" y="318998"/>
                    <a:pt x="0" y="309866"/>
                  </a:cubicBezTo>
                  <a:lnTo>
                    <a:pt x="0" y="34430"/>
                  </a:lnTo>
                  <a:close/>
                </a:path>
              </a:pathLst>
            </a:custGeom>
            <a:solidFill>
              <a:srgbClr val="0000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04" tIns="53899" rIns="68504" bIns="53899" numCol="1" spcCol="1270" anchor="ctr" anchorCtr="0">
              <a:noAutofit/>
            </a:bodyPr>
            <a:lstStyle/>
            <a:p>
              <a:pPr lvl="0" algn="ctr" defTabSz="1022350" rtl="0">
                <a:lnSpc>
                  <a:spcPct val="90000"/>
                </a:lnSpc>
                <a:spcBef>
                  <a:spcPct val="0"/>
                </a:spcBef>
                <a:spcAft>
                  <a:spcPct val="35000"/>
                </a:spcAft>
              </a:pPr>
              <a:r>
                <a:rPr kumimoji="1" lang="en-US" sz="2400" kern="1200" dirty="0">
                  <a:latin typeface="Corbel" pitchFamily="34" charset="0"/>
                </a:rPr>
                <a:t>NGI</a:t>
              </a:r>
              <a:endParaRPr lang="en-US" sz="2400" kern="1200" dirty="0">
                <a:latin typeface="Corbel" pitchFamily="34" charset="0"/>
              </a:endParaRPr>
            </a:p>
          </p:txBody>
        </p:sp>
        <p:sp>
          <p:nvSpPr>
            <p:cNvPr id="16" name="Freeform 15"/>
            <p:cNvSpPr/>
            <p:nvPr/>
          </p:nvSpPr>
          <p:spPr>
            <a:xfrm>
              <a:off x="794790" y="5440363"/>
              <a:ext cx="3079527" cy="439495"/>
            </a:xfrm>
            <a:custGeom>
              <a:avLst/>
              <a:gdLst>
                <a:gd name="connsiteX0" fmla="*/ 0 w 3079527"/>
                <a:gd name="connsiteY0" fmla="*/ 34430 h 344296"/>
                <a:gd name="connsiteX1" fmla="*/ 10084 w 3079527"/>
                <a:gd name="connsiteY1" fmla="*/ 10084 h 344296"/>
                <a:gd name="connsiteX2" fmla="*/ 34430 w 3079527"/>
                <a:gd name="connsiteY2" fmla="*/ 0 h 344296"/>
                <a:gd name="connsiteX3" fmla="*/ 3045097 w 3079527"/>
                <a:gd name="connsiteY3" fmla="*/ 0 h 344296"/>
                <a:gd name="connsiteX4" fmla="*/ 3069443 w 3079527"/>
                <a:gd name="connsiteY4" fmla="*/ 10084 h 344296"/>
                <a:gd name="connsiteX5" fmla="*/ 3079527 w 3079527"/>
                <a:gd name="connsiteY5" fmla="*/ 34430 h 344296"/>
                <a:gd name="connsiteX6" fmla="*/ 3079527 w 3079527"/>
                <a:gd name="connsiteY6" fmla="*/ 309866 h 344296"/>
                <a:gd name="connsiteX7" fmla="*/ 3069443 w 3079527"/>
                <a:gd name="connsiteY7" fmla="*/ 334212 h 344296"/>
                <a:gd name="connsiteX8" fmla="*/ 3045097 w 3079527"/>
                <a:gd name="connsiteY8" fmla="*/ 344296 h 344296"/>
                <a:gd name="connsiteX9" fmla="*/ 34430 w 3079527"/>
                <a:gd name="connsiteY9" fmla="*/ 344296 h 344296"/>
                <a:gd name="connsiteX10" fmla="*/ 10084 w 3079527"/>
                <a:gd name="connsiteY10" fmla="*/ 334212 h 344296"/>
                <a:gd name="connsiteX11" fmla="*/ 0 w 3079527"/>
                <a:gd name="connsiteY11" fmla="*/ 309866 h 344296"/>
                <a:gd name="connsiteX12" fmla="*/ 0 w 3079527"/>
                <a:gd name="connsiteY12" fmla="*/ 34430 h 34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9527" h="344296">
                  <a:moveTo>
                    <a:pt x="0" y="34430"/>
                  </a:moveTo>
                  <a:cubicBezTo>
                    <a:pt x="0" y="25299"/>
                    <a:pt x="3627" y="16541"/>
                    <a:pt x="10084" y="10084"/>
                  </a:cubicBezTo>
                  <a:cubicBezTo>
                    <a:pt x="16541" y="3627"/>
                    <a:pt x="25298" y="0"/>
                    <a:pt x="34430" y="0"/>
                  </a:cubicBezTo>
                  <a:lnTo>
                    <a:pt x="3045097" y="0"/>
                  </a:lnTo>
                  <a:cubicBezTo>
                    <a:pt x="3054228" y="0"/>
                    <a:pt x="3062986" y="3627"/>
                    <a:pt x="3069443" y="10084"/>
                  </a:cubicBezTo>
                  <a:cubicBezTo>
                    <a:pt x="3075900" y="16541"/>
                    <a:pt x="3079527" y="25298"/>
                    <a:pt x="3079527" y="34430"/>
                  </a:cubicBezTo>
                  <a:lnTo>
                    <a:pt x="3079527" y="309866"/>
                  </a:lnTo>
                  <a:cubicBezTo>
                    <a:pt x="3079527" y="318997"/>
                    <a:pt x="3075900" y="327755"/>
                    <a:pt x="3069443" y="334212"/>
                  </a:cubicBezTo>
                  <a:cubicBezTo>
                    <a:pt x="3062986" y="340669"/>
                    <a:pt x="3054229" y="344296"/>
                    <a:pt x="3045097" y="344296"/>
                  </a:cubicBezTo>
                  <a:lnTo>
                    <a:pt x="34430" y="344296"/>
                  </a:lnTo>
                  <a:cubicBezTo>
                    <a:pt x="25299" y="344296"/>
                    <a:pt x="16541" y="340669"/>
                    <a:pt x="10084" y="334212"/>
                  </a:cubicBezTo>
                  <a:cubicBezTo>
                    <a:pt x="3627" y="327755"/>
                    <a:pt x="0" y="318998"/>
                    <a:pt x="0" y="309866"/>
                  </a:cubicBezTo>
                  <a:lnTo>
                    <a:pt x="0" y="344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04" tIns="53899" rIns="68504" bIns="53899" numCol="1" spcCol="1270" anchor="ctr" anchorCtr="0">
              <a:noAutofit/>
            </a:bodyPr>
            <a:lstStyle/>
            <a:p>
              <a:pPr lvl="0" algn="ctr" defTabSz="1022350" rtl="0">
                <a:lnSpc>
                  <a:spcPct val="90000"/>
                </a:lnSpc>
                <a:spcBef>
                  <a:spcPct val="0"/>
                </a:spcBef>
                <a:spcAft>
                  <a:spcPct val="35000"/>
                </a:spcAft>
              </a:pPr>
              <a:r>
                <a:rPr kumimoji="1" lang="en-US" sz="2400" kern="1200" dirty="0">
                  <a:latin typeface="Corbel" pitchFamily="34" charset="0"/>
                </a:rPr>
                <a:t>GEUS</a:t>
              </a:r>
              <a:endParaRPr lang="en-US" sz="2400" kern="1200" dirty="0">
                <a:latin typeface="Corbel" pitchFamily="34" charset="0"/>
              </a:endParaRPr>
            </a:p>
          </p:txBody>
        </p:sp>
        <p:sp>
          <p:nvSpPr>
            <p:cNvPr id="17" name="Freeform 16"/>
            <p:cNvSpPr/>
            <p:nvPr/>
          </p:nvSpPr>
          <p:spPr>
            <a:xfrm>
              <a:off x="794790" y="5837628"/>
              <a:ext cx="3079527" cy="439495"/>
            </a:xfrm>
            <a:custGeom>
              <a:avLst/>
              <a:gdLst>
                <a:gd name="connsiteX0" fmla="*/ 0 w 3079527"/>
                <a:gd name="connsiteY0" fmla="*/ 34430 h 344296"/>
                <a:gd name="connsiteX1" fmla="*/ 10084 w 3079527"/>
                <a:gd name="connsiteY1" fmla="*/ 10084 h 344296"/>
                <a:gd name="connsiteX2" fmla="*/ 34430 w 3079527"/>
                <a:gd name="connsiteY2" fmla="*/ 0 h 344296"/>
                <a:gd name="connsiteX3" fmla="*/ 3045097 w 3079527"/>
                <a:gd name="connsiteY3" fmla="*/ 0 h 344296"/>
                <a:gd name="connsiteX4" fmla="*/ 3069443 w 3079527"/>
                <a:gd name="connsiteY4" fmla="*/ 10084 h 344296"/>
                <a:gd name="connsiteX5" fmla="*/ 3079527 w 3079527"/>
                <a:gd name="connsiteY5" fmla="*/ 34430 h 344296"/>
                <a:gd name="connsiteX6" fmla="*/ 3079527 w 3079527"/>
                <a:gd name="connsiteY6" fmla="*/ 309866 h 344296"/>
                <a:gd name="connsiteX7" fmla="*/ 3069443 w 3079527"/>
                <a:gd name="connsiteY7" fmla="*/ 334212 h 344296"/>
                <a:gd name="connsiteX8" fmla="*/ 3045097 w 3079527"/>
                <a:gd name="connsiteY8" fmla="*/ 344296 h 344296"/>
                <a:gd name="connsiteX9" fmla="*/ 34430 w 3079527"/>
                <a:gd name="connsiteY9" fmla="*/ 344296 h 344296"/>
                <a:gd name="connsiteX10" fmla="*/ 10084 w 3079527"/>
                <a:gd name="connsiteY10" fmla="*/ 334212 h 344296"/>
                <a:gd name="connsiteX11" fmla="*/ 0 w 3079527"/>
                <a:gd name="connsiteY11" fmla="*/ 309866 h 344296"/>
                <a:gd name="connsiteX12" fmla="*/ 0 w 3079527"/>
                <a:gd name="connsiteY12" fmla="*/ 34430 h 34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9527" h="344296">
                  <a:moveTo>
                    <a:pt x="0" y="34430"/>
                  </a:moveTo>
                  <a:cubicBezTo>
                    <a:pt x="0" y="25299"/>
                    <a:pt x="3627" y="16541"/>
                    <a:pt x="10084" y="10084"/>
                  </a:cubicBezTo>
                  <a:cubicBezTo>
                    <a:pt x="16541" y="3627"/>
                    <a:pt x="25298" y="0"/>
                    <a:pt x="34430" y="0"/>
                  </a:cubicBezTo>
                  <a:lnTo>
                    <a:pt x="3045097" y="0"/>
                  </a:lnTo>
                  <a:cubicBezTo>
                    <a:pt x="3054228" y="0"/>
                    <a:pt x="3062986" y="3627"/>
                    <a:pt x="3069443" y="10084"/>
                  </a:cubicBezTo>
                  <a:cubicBezTo>
                    <a:pt x="3075900" y="16541"/>
                    <a:pt x="3079527" y="25298"/>
                    <a:pt x="3079527" y="34430"/>
                  </a:cubicBezTo>
                  <a:lnTo>
                    <a:pt x="3079527" y="309866"/>
                  </a:lnTo>
                  <a:cubicBezTo>
                    <a:pt x="3079527" y="318997"/>
                    <a:pt x="3075900" y="327755"/>
                    <a:pt x="3069443" y="334212"/>
                  </a:cubicBezTo>
                  <a:cubicBezTo>
                    <a:pt x="3062986" y="340669"/>
                    <a:pt x="3054229" y="344296"/>
                    <a:pt x="3045097" y="344296"/>
                  </a:cubicBezTo>
                  <a:lnTo>
                    <a:pt x="34430" y="344296"/>
                  </a:lnTo>
                  <a:cubicBezTo>
                    <a:pt x="25299" y="344296"/>
                    <a:pt x="16541" y="340669"/>
                    <a:pt x="10084" y="334212"/>
                  </a:cubicBezTo>
                  <a:cubicBezTo>
                    <a:pt x="3627" y="327755"/>
                    <a:pt x="0" y="318998"/>
                    <a:pt x="0" y="309866"/>
                  </a:cubicBezTo>
                  <a:lnTo>
                    <a:pt x="0" y="344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04" tIns="53899" rIns="68504" bIns="53899" numCol="1" spcCol="1270" anchor="ctr" anchorCtr="0">
              <a:noAutofit/>
            </a:bodyPr>
            <a:lstStyle/>
            <a:p>
              <a:pPr lvl="0" algn="ctr" defTabSz="1022350" rtl="0">
                <a:lnSpc>
                  <a:spcPct val="90000"/>
                </a:lnSpc>
                <a:spcBef>
                  <a:spcPct val="0"/>
                </a:spcBef>
                <a:spcAft>
                  <a:spcPct val="35000"/>
                </a:spcAft>
              </a:pPr>
              <a:r>
                <a:rPr kumimoji="1" lang="en-US" sz="2400" kern="1200" dirty="0">
                  <a:latin typeface="Corbel" pitchFamily="34" charset="0"/>
                </a:rPr>
                <a:t>CAS</a:t>
              </a:r>
              <a:endParaRPr lang="en-US" sz="2400" kern="1200" dirty="0">
                <a:latin typeface="Corbel" pitchFamily="34" charset="0"/>
              </a:endParaRPr>
            </a:p>
          </p:txBody>
        </p:sp>
        <p:sp>
          <p:nvSpPr>
            <p:cNvPr id="18" name="Freeform 17"/>
            <p:cNvSpPr/>
            <p:nvPr/>
          </p:nvSpPr>
          <p:spPr>
            <a:xfrm>
              <a:off x="794790" y="6234893"/>
              <a:ext cx="3079527" cy="439495"/>
            </a:xfrm>
            <a:custGeom>
              <a:avLst/>
              <a:gdLst>
                <a:gd name="connsiteX0" fmla="*/ 0 w 3079527"/>
                <a:gd name="connsiteY0" fmla="*/ 34430 h 344296"/>
                <a:gd name="connsiteX1" fmla="*/ 10084 w 3079527"/>
                <a:gd name="connsiteY1" fmla="*/ 10084 h 344296"/>
                <a:gd name="connsiteX2" fmla="*/ 34430 w 3079527"/>
                <a:gd name="connsiteY2" fmla="*/ 0 h 344296"/>
                <a:gd name="connsiteX3" fmla="*/ 3045097 w 3079527"/>
                <a:gd name="connsiteY3" fmla="*/ 0 h 344296"/>
                <a:gd name="connsiteX4" fmla="*/ 3069443 w 3079527"/>
                <a:gd name="connsiteY4" fmla="*/ 10084 h 344296"/>
                <a:gd name="connsiteX5" fmla="*/ 3079527 w 3079527"/>
                <a:gd name="connsiteY5" fmla="*/ 34430 h 344296"/>
                <a:gd name="connsiteX6" fmla="*/ 3079527 w 3079527"/>
                <a:gd name="connsiteY6" fmla="*/ 309866 h 344296"/>
                <a:gd name="connsiteX7" fmla="*/ 3069443 w 3079527"/>
                <a:gd name="connsiteY7" fmla="*/ 334212 h 344296"/>
                <a:gd name="connsiteX8" fmla="*/ 3045097 w 3079527"/>
                <a:gd name="connsiteY8" fmla="*/ 344296 h 344296"/>
                <a:gd name="connsiteX9" fmla="*/ 34430 w 3079527"/>
                <a:gd name="connsiteY9" fmla="*/ 344296 h 344296"/>
                <a:gd name="connsiteX10" fmla="*/ 10084 w 3079527"/>
                <a:gd name="connsiteY10" fmla="*/ 334212 h 344296"/>
                <a:gd name="connsiteX11" fmla="*/ 0 w 3079527"/>
                <a:gd name="connsiteY11" fmla="*/ 309866 h 344296"/>
                <a:gd name="connsiteX12" fmla="*/ 0 w 3079527"/>
                <a:gd name="connsiteY12" fmla="*/ 34430 h 34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9527" h="344296">
                  <a:moveTo>
                    <a:pt x="0" y="34430"/>
                  </a:moveTo>
                  <a:cubicBezTo>
                    <a:pt x="0" y="25299"/>
                    <a:pt x="3627" y="16541"/>
                    <a:pt x="10084" y="10084"/>
                  </a:cubicBezTo>
                  <a:cubicBezTo>
                    <a:pt x="16541" y="3627"/>
                    <a:pt x="25298" y="0"/>
                    <a:pt x="34430" y="0"/>
                  </a:cubicBezTo>
                  <a:lnTo>
                    <a:pt x="3045097" y="0"/>
                  </a:lnTo>
                  <a:cubicBezTo>
                    <a:pt x="3054228" y="0"/>
                    <a:pt x="3062986" y="3627"/>
                    <a:pt x="3069443" y="10084"/>
                  </a:cubicBezTo>
                  <a:cubicBezTo>
                    <a:pt x="3075900" y="16541"/>
                    <a:pt x="3079527" y="25298"/>
                    <a:pt x="3079527" y="34430"/>
                  </a:cubicBezTo>
                  <a:lnTo>
                    <a:pt x="3079527" y="309866"/>
                  </a:lnTo>
                  <a:cubicBezTo>
                    <a:pt x="3079527" y="318997"/>
                    <a:pt x="3075900" y="327755"/>
                    <a:pt x="3069443" y="334212"/>
                  </a:cubicBezTo>
                  <a:cubicBezTo>
                    <a:pt x="3062986" y="340669"/>
                    <a:pt x="3054229" y="344296"/>
                    <a:pt x="3045097" y="344296"/>
                  </a:cubicBezTo>
                  <a:lnTo>
                    <a:pt x="34430" y="344296"/>
                  </a:lnTo>
                  <a:cubicBezTo>
                    <a:pt x="25299" y="344296"/>
                    <a:pt x="16541" y="340669"/>
                    <a:pt x="10084" y="334212"/>
                  </a:cubicBezTo>
                  <a:cubicBezTo>
                    <a:pt x="3627" y="327755"/>
                    <a:pt x="0" y="318998"/>
                    <a:pt x="0" y="309866"/>
                  </a:cubicBezTo>
                  <a:lnTo>
                    <a:pt x="0" y="344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04" tIns="53899" rIns="68504" bIns="53899" numCol="1" spcCol="1270" anchor="ctr" anchorCtr="0">
              <a:noAutofit/>
            </a:bodyPr>
            <a:lstStyle/>
            <a:p>
              <a:pPr lvl="0" algn="ctr" defTabSz="1022350" rtl="0">
                <a:lnSpc>
                  <a:spcPct val="90000"/>
                </a:lnSpc>
                <a:spcBef>
                  <a:spcPct val="0"/>
                </a:spcBef>
                <a:spcAft>
                  <a:spcPct val="35000"/>
                </a:spcAft>
              </a:pPr>
              <a:r>
                <a:rPr kumimoji="1" lang="en-US" sz="2400" kern="1200" dirty="0">
                  <a:latin typeface="Corbel" pitchFamily="34" charset="0"/>
                </a:rPr>
                <a:t>VSEGEI</a:t>
              </a:r>
              <a:endParaRPr lang="en-US" sz="2400" kern="1200" dirty="0">
                <a:latin typeface="Corbel" pitchFamily="34" charset="0"/>
              </a:endParaRPr>
            </a:p>
          </p:txBody>
        </p:sp>
        <p:sp>
          <p:nvSpPr>
            <p:cNvPr id="19" name="Freeform 18"/>
            <p:cNvSpPr/>
            <p:nvPr/>
          </p:nvSpPr>
          <p:spPr>
            <a:xfrm>
              <a:off x="4469134" y="1103586"/>
              <a:ext cx="5370003" cy="6035039"/>
            </a:xfrm>
            <a:custGeom>
              <a:avLst/>
              <a:gdLst>
                <a:gd name="connsiteX0" fmla="*/ 0 w 5370003"/>
                <a:gd name="connsiteY0" fmla="*/ 537000 h 6035039"/>
                <a:gd name="connsiteX1" fmla="*/ 157284 w 5370003"/>
                <a:gd name="connsiteY1" fmla="*/ 157284 h 6035039"/>
                <a:gd name="connsiteX2" fmla="*/ 537001 w 5370003"/>
                <a:gd name="connsiteY2" fmla="*/ 1 h 6035039"/>
                <a:gd name="connsiteX3" fmla="*/ 4833003 w 5370003"/>
                <a:gd name="connsiteY3" fmla="*/ 0 h 6035039"/>
                <a:gd name="connsiteX4" fmla="*/ 5212719 w 5370003"/>
                <a:gd name="connsiteY4" fmla="*/ 157284 h 6035039"/>
                <a:gd name="connsiteX5" fmla="*/ 5370002 w 5370003"/>
                <a:gd name="connsiteY5" fmla="*/ 537001 h 6035039"/>
                <a:gd name="connsiteX6" fmla="*/ 5370003 w 5370003"/>
                <a:gd name="connsiteY6" fmla="*/ 5498039 h 6035039"/>
                <a:gd name="connsiteX7" fmla="*/ 5212719 w 5370003"/>
                <a:gd name="connsiteY7" fmla="*/ 5877755 h 6035039"/>
                <a:gd name="connsiteX8" fmla="*/ 4833002 w 5370003"/>
                <a:gd name="connsiteY8" fmla="*/ 6035039 h 6035039"/>
                <a:gd name="connsiteX9" fmla="*/ 537000 w 5370003"/>
                <a:gd name="connsiteY9" fmla="*/ 6035039 h 6035039"/>
                <a:gd name="connsiteX10" fmla="*/ 157284 w 5370003"/>
                <a:gd name="connsiteY10" fmla="*/ 5877755 h 6035039"/>
                <a:gd name="connsiteX11" fmla="*/ 1 w 5370003"/>
                <a:gd name="connsiteY11" fmla="*/ 5498038 h 6035039"/>
                <a:gd name="connsiteX12" fmla="*/ 0 w 5370003"/>
                <a:gd name="connsiteY12" fmla="*/ 537000 h 603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70003" h="6035039">
                  <a:moveTo>
                    <a:pt x="0" y="537000"/>
                  </a:moveTo>
                  <a:cubicBezTo>
                    <a:pt x="0" y="394579"/>
                    <a:pt x="56577" y="257991"/>
                    <a:pt x="157284" y="157284"/>
                  </a:cubicBezTo>
                  <a:cubicBezTo>
                    <a:pt x="257991" y="56577"/>
                    <a:pt x="394579" y="1"/>
                    <a:pt x="537001" y="1"/>
                  </a:cubicBezTo>
                  <a:lnTo>
                    <a:pt x="4833003" y="0"/>
                  </a:lnTo>
                  <a:cubicBezTo>
                    <a:pt x="4975424" y="0"/>
                    <a:pt x="5112012" y="56577"/>
                    <a:pt x="5212719" y="157284"/>
                  </a:cubicBezTo>
                  <a:cubicBezTo>
                    <a:pt x="5313426" y="257991"/>
                    <a:pt x="5370002" y="394579"/>
                    <a:pt x="5370002" y="537001"/>
                  </a:cubicBezTo>
                  <a:cubicBezTo>
                    <a:pt x="5370002" y="2190680"/>
                    <a:pt x="5370003" y="3844360"/>
                    <a:pt x="5370003" y="5498039"/>
                  </a:cubicBezTo>
                  <a:cubicBezTo>
                    <a:pt x="5370003" y="5640460"/>
                    <a:pt x="5313426" y="5777048"/>
                    <a:pt x="5212719" y="5877755"/>
                  </a:cubicBezTo>
                  <a:cubicBezTo>
                    <a:pt x="5112012" y="5978462"/>
                    <a:pt x="4975424" y="6035039"/>
                    <a:pt x="4833002" y="6035039"/>
                  </a:cubicBezTo>
                  <a:lnTo>
                    <a:pt x="537000" y="6035039"/>
                  </a:lnTo>
                  <a:cubicBezTo>
                    <a:pt x="394579" y="6035039"/>
                    <a:pt x="257991" y="5978462"/>
                    <a:pt x="157284" y="5877755"/>
                  </a:cubicBezTo>
                  <a:cubicBezTo>
                    <a:pt x="56577" y="5777048"/>
                    <a:pt x="1" y="5640460"/>
                    <a:pt x="1" y="5498038"/>
                  </a:cubicBezTo>
                  <a:cubicBezTo>
                    <a:pt x="1" y="3844359"/>
                    <a:pt x="0" y="2190679"/>
                    <a:pt x="0" y="537000"/>
                  </a:cubicBez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4480560" numCol="1" spcCol="1270" anchor="ctr" anchorCtr="0">
              <a:noAutofit/>
            </a:bodyPr>
            <a:lstStyle/>
            <a:p>
              <a:pPr lvl="0" algn="ctr" defTabSz="1022350">
                <a:lnSpc>
                  <a:spcPct val="90000"/>
                </a:lnSpc>
                <a:spcAft>
                  <a:spcPts val="0"/>
                </a:spcAft>
              </a:pPr>
              <a:r>
                <a:rPr kumimoji="1" lang="en-US" sz="2300" kern="1200" dirty="0">
                  <a:latin typeface="Corbel" pitchFamily="34" charset="0"/>
                </a:rPr>
                <a:t>Scientists from </a:t>
              </a:r>
              <a:r>
                <a:rPr lang="en-US" sz="2300" dirty="0">
                  <a:latin typeface="Corbel" pitchFamily="34" charset="0"/>
                </a:rPr>
                <a:t>universities &amp; other </a:t>
              </a:r>
            </a:p>
            <a:p>
              <a:pPr lvl="0" algn="ctr" defTabSz="1022350">
                <a:lnSpc>
                  <a:spcPct val="90000"/>
                </a:lnSpc>
                <a:spcAft>
                  <a:spcPts val="0"/>
                </a:spcAft>
              </a:pPr>
              <a:r>
                <a:rPr kumimoji="1" lang="en-US" sz="2300" kern="1200" dirty="0">
                  <a:latin typeface="Corbel" pitchFamily="34" charset="0"/>
                </a:rPr>
                <a:t>countries in geological cooperation</a:t>
              </a:r>
            </a:p>
            <a:p>
              <a:pPr lvl="0" algn="ctr" defTabSz="1022350">
                <a:lnSpc>
                  <a:spcPct val="90000"/>
                </a:lnSpc>
                <a:spcAft>
                  <a:spcPts val="0"/>
                </a:spcAft>
              </a:pPr>
              <a:r>
                <a:rPr kumimoji="1" lang="en-US" sz="2300" kern="1200" dirty="0">
                  <a:latin typeface="Corbel" pitchFamily="34" charset="0"/>
                </a:rPr>
                <a:t>programs, exchanging experiences on </a:t>
              </a:r>
            </a:p>
            <a:p>
              <a:pPr lvl="0" algn="ctr" defTabSz="1022350">
                <a:lnSpc>
                  <a:spcPct val="90000"/>
                </a:lnSpc>
                <a:spcAft>
                  <a:spcPts val="0"/>
                </a:spcAft>
              </a:pPr>
              <a:r>
                <a:rPr kumimoji="1" lang="en-US" sz="2300" kern="1200" dirty="0">
                  <a:latin typeface="Corbel" pitchFamily="34" charset="0"/>
                </a:rPr>
                <a:t>scientific researches and training activities</a:t>
              </a:r>
              <a:endParaRPr lang="en-US" sz="2300" kern="1200" dirty="0">
                <a:latin typeface="Corbel" pitchFamily="34" charset="0"/>
              </a:endParaRPr>
            </a:p>
          </p:txBody>
        </p:sp>
        <p:sp>
          <p:nvSpPr>
            <p:cNvPr id="20" name="Freeform 19"/>
            <p:cNvSpPr/>
            <p:nvPr/>
          </p:nvSpPr>
          <p:spPr>
            <a:xfrm>
              <a:off x="5661670" y="2597400"/>
              <a:ext cx="3079527" cy="315679"/>
            </a:xfrm>
            <a:custGeom>
              <a:avLst/>
              <a:gdLst>
                <a:gd name="connsiteX0" fmla="*/ 0 w 3079527"/>
                <a:gd name="connsiteY0" fmla="*/ 24332 h 243317"/>
                <a:gd name="connsiteX1" fmla="*/ 7127 w 3079527"/>
                <a:gd name="connsiteY1" fmla="*/ 7127 h 243317"/>
                <a:gd name="connsiteX2" fmla="*/ 24332 w 3079527"/>
                <a:gd name="connsiteY2" fmla="*/ 0 h 243317"/>
                <a:gd name="connsiteX3" fmla="*/ 3055195 w 3079527"/>
                <a:gd name="connsiteY3" fmla="*/ 0 h 243317"/>
                <a:gd name="connsiteX4" fmla="*/ 3072400 w 3079527"/>
                <a:gd name="connsiteY4" fmla="*/ 7127 h 243317"/>
                <a:gd name="connsiteX5" fmla="*/ 3079527 w 3079527"/>
                <a:gd name="connsiteY5" fmla="*/ 24332 h 243317"/>
                <a:gd name="connsiteX6" fmla="*/ 3079527 w 3079527"/>
                <a:gd name="connsiteY6" fmla="*/ 218985 h 243317"/>
                <a:gd name="connsiteX7" fmla="*/ 3072400 w 3079527"/>
                <a:gd name="connsiteY7" fmla="*/ 236190 h 243317"/>
                <a:gd name="connsiteX8" fmla="*/ 3055195 w 3079527"/>
                <a:gd name="connsiteY8" fmla="*/ 243317 h 243317"/>
                <a:gd name="connsiteX9" fmla="*/ 24332 w 3079527"/>
                <a:gd name="connsiteY9" fmla="*/ 243317 h 243317"/>
                <a:gd name="connsiteX10" fmla="*/ 7127 w 3079527"/>
                <a:gd name="connsiteY10" fmla="*/ 236190 h 243317"/>
                <a:gd name="connsiteX11" fmla="*/ 0 w 3079527"/>
                <a:gd name="connsiteY11" fmla="*/ 218985 h 243317"/>
                <a:gd name="connsiteX12" fmla="*/ 0 w 3079527"/>
                <a:gd name="connsiteY12" fmla="*/ 24332 h 24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9527" h="243317">
                  <a:moveTo>
                    <a:pt x="0" y="24332"/>
                  </a:moveTo>
                  <a:cubicBezTo>
                    <a:pt x="0" y="17879"/>
                    <a:pt x="2564" y="11690"/>
                    <a:pt x="7127" y="7127"/>
                  </a:cubicBezTo>
                  <a:cubicBezTo>
                    <a:pt x="11690" y="2564"/>
                    <a:pt x="17879" y="0"/>
                    <a:pt x="24332" y="0"/>
                  </a:cubicBezTo>
                  <a:lnTo>
                    <a:pt x="3055195" y="0"/>
                  </a:lnTo>
                  <a:cubicBezTo>
                    <a:pt x="3061648" y="0"/>
                    <a:pt x="3067837" y="2564"/>
                    <a:pt x="3072400" y="7127"/>
                  </a:cubicBezTo>
                  <a:cubicBezTo>
                    <a:pt x="3076963" y="11690"/>
                    <a:pt x="3079527" y="17879"/>
                    <a:pt x="3079527" y="24332"/>
                  </a:cubicBezTo>
                  <a:lnTo>
                    <a:pt x="3079527" y="218985"/>
                  </a:lnTo>
                  <a:cubicBezTo>
                    <a:pt x="3079527" y="225438"/>
                    <a:pt x="3076963" y="231627"/>
                    <a:pt x="3072400" y="236190"/>
                  </a:cubicBezTo>
                  <a:cubicBezTo>
                    <a:pt x="3067837" y="240753"/>
                    <a:pt x="3061648" y="243317"/>
                    <a:pt x="3055195" y="243317"/>
                  </a:cubicBezTo>
                  <a:lnTo>
                    <a:pt x="24332" y="243317"/>
                  </a:lnTo>
                  <a:cubicBezTo>
                    <a:pt x="17879" y="243317"/>
                    <a:pt x="11690" y="240753"/>
                    <a:pt x="7127" y="236190"/>
                  </a:cubicBezTo>
                  <a:cubicBezTo>
                    <a:pt x="2564" y="231627"/>
                    <a:pt x="0" y="225438"/>
                    <a:pt x="0" y="218985"/>
                  </a:cubicBezTo>
                  <a:lnTo>
                    <a:pt x="0" y="24332"/>
                  </a:lnTo>
                  <a:close/>
                </a:path>
              </a:pathLst>
            </a:custGeom>
            <a:solidFill>
              <a:srgbClr val="0000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kumimoji="1" lang="en-US" sz="2100" kern="1200" dirty="0">
                  <a:latin typeface="Corbel" pitchFamily="34" charset="0"/>
                </a:rPr>
                <a:t>Australia</a:t>
              </a:r>
              <a:endParaRPr lang="en-US" sz="2100" kern="1200" dirty="0">
                <a:latin typeface="Corbel" pitchFamily="34" charset="0"/>
              </a:endParaRPr>
            </a:p>
          </p:txBody>
        </p:sp>
        <p:sp>
          <p:nvSpPr>
            <p:cNvPr id="21" name="Freeform 20"/>
            <p:cNvSpPr/>
            <p:nvPr/>
          </p:nvSpPr>
          <p:spPr>
            <a:xfrm>
              <a:off x="5661670" y="2874121"/>
              <a:ext cx="3079527" cy="315679"/>
            </a:xfrm>
            <a:custGeom>
              <a:avLst/>
              <a:gdLst>
                <a:gd name="connsiteX0" fmla="*/ 0 w 3079527"/>
                <a:gd name="connsiteY0" fmla="*/ 24332 h 243317"/>
                <a:gd name="connsiteX1" fmla="*/ 7127 w 3079527"/>
                <a:gd name="connsiteY1" fmla="*/ 7127 h 243317"/>
                <a:gd name="connsiteX2" fmla="*/ 24332 w 3079527"/>
                <a:gd name="connsiteY2" fmla="*/ 0 h 243317"/>
                <a:gd name="connsiteX3" fmla="*/ 3055195 w 3079527"/>
                <a:gd name="connsiteY3" fmla="*/ 0 h 243317"/>
                <a:gd name="connsiteX4" fmla="*/ 3072400 w 3079527"/>
                <a:gd name="connsiteY4" fmla="*/ 7127 h 243317"/>
                <a:gd name="connsiteX5" fmla="*/ 3079527 w 3079527"/>
                <a:gd name="connsiteY5" fmla="*/ 24332 h 243317"/>
                <a:gd name="connsiteX6" fmla="*/ 3079527 w 3079527"/>
                <a:gd name="connsiteY6" fmla="*/ 218985 h 243317"/>
                <a:gd name="connsiteX7" fmla="*/ 3072400 w 3079527"/>
                <a:gd name="connsiteY7" fmla="*/ 236190 h 243317"/>
                <a:gd name="connsiteX8" fmla="*/ 3055195 w 3079527"/>
                <a:gd name="connsiteY8" fmla="*/ 243317 h 243317"/>
                <a:gd name="connsiteX9" fmla="*/ 24332 w 3079527"/>
                <a:gd name="connsiteY9" fmla="*/ 243317 h 243317"/>
                <a:gd name="connsiteX10" fmla="*/ 7127 w 3079527"/>
                <a:gd name="connsiteY10" fmla="*/ 236190 h 243317"/>
                <a:gd name="connsiteX11" fmla="*/ 0 w 3079527"/>
                <a:gd name="connsiteY11" fmla="*/ 218985 h 243317"/>
                <a:gd name="connsiteX12" fmla="*/ 0 w 3079527"/>
                <a:gd name="connsiteY12" fmla="*/ 24332 h 24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9527" h="243317">
                  <a:moveTo>
                    <a:pt x="0" y="24332"/>
                  </a:moveTo>
                  <a:cubicBezTo>
                    <a:pt x="0" y="17879"/>
                    <a:pt x="2564" y="11690"/>
                    <a:pt x="7127" y="7127"/>
                  </a:cubicBezTo>
                  <a:cubicBezTo>
                    <a:pt x="11690" y="2564"/>
                    <a:pt x="17879" y="0"/>
                    <a:pt x="24332" y="0"/>
                  </a:cubicBezTo>
                  <a:lnTo>
                    <a:pt x="3055195" y="0"/>
                  </a:lnTo>
                  <a:cubicBezTo>
                    <a:pt x="3061648" y="0"/>
                    <a:pt x="3067837" y="2564"/>
                    <a:pt x="3072400" y="7127"/>
                  </a:cubicBezTo>
                  <a:cubicBezTo>
                    <a:pt x="3076963" y="11690"/>
                    <a:pt x="3079527" y="17879"/>
                    <a:pt x="3079527" y="24332"/>
                  </a:cubicBezTo>
                  <a:lnTo>
                    <a:pt x="3079527" y="218985"/>
                  </a:lnTo>
                  <a:cubicBezTo>
                    <a:pt x="3079527" y="225438"/>
                    <a:pt x="3076963" y="231627"/>
                    <a:pt x="3072400" y="236190"/>
                  </a:cubicBezTo>
                  <a:cubicBezTo>
                    <a:pt x="3067837" y="240753"/>
                    <a:pt x="3061648" y="243317"/>
                    <a:pt x="3055195" y="243317"/>
                  </a:cubicBezTo>
                  <a:lnTo>
                    <a:pt x="24332" y="243317"/>
                  </a:lnTo>
                  <a:cubicBezTo>
                    <a:pt x="17879" y="243317"/>
                    <a:pt x="11690" y="240753"/>
                    <a:pt x="7127" y="236190"/>
                  </a:cubicBezTo>
                  <a:cubicBezTo>
                    <a:pt x="2564" y="231627"/>
                    <a:pt x="0" y="225438"/>
                    <a:pt x="0" y="218985"/>
                  </a:cubicBezTo>
                  <a:lnTo>
                    <a:pt x="0" y="2433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kumimoji="1" lang="en-US" sz="2100" kern="1200" dirty="0">
                  <a:latin typeface="Corbel" pitchFamily="34" charset="0"/>
                </a:rPr>
                <a:t>Austria</a:t>
              </a:r>
              <a:endParaRPr lang="en-US" sz="2100" kern="1200" dirty="0">
                <a:latin typeface="Corbel" pitchFamily="34" charset="0"/>
              </a:endParaRPr>
            </a:p>
          </p:txBody>
        </p:sp>
        <p:sp>
          <p:nvSpPr>
            <p:cNvPr id="22" name="Freeform 21"/>
            <p:cNvSpPr/>
            <p:nvPr/>
          </p:nvSpPr>
          <p:spPr>
            <a:xfrm>
              <a:off x="5661670" y="3150843"/>
              <a:ext cx="3079527" cy="315679"/>
            </a:xfrm>
            <a:custGeom>
              <a:avLst/>
              <a:gdLst>
                <a:gd name="connsiteX0" fmla="*/ 0 w 3079527"/>
                <a:gd name="connsiteY0" fmla="*/ 24332 h 243317"/>
                <a:gd name="connsiteX1" fmla="*/ 7127 w 3079527"/>
                <a:gd name="connsiteY1" fmla="*/ 7127 h 243317"/>
                <a:gd name="connsiteX2" fmla="*/ 24332 w 3079527"/>
                <a:gd name="connsiteY2" fmla="*/ 0 h 243317"/>
                <a:gd name="connsiteX3" fmla="*/ 3055195 w 3079527"/>
                <a:gd name="connsiteY3" fmla="*/ 0 h 243317"/>
                <a:gd name="connsiteX4" fmla="*/ 3072400 w 3079527"/>
                <a:gd name="connsiteY4" fmla="*/ 7127 h 243317"/>
                <a:gd name="connsiteX5" fmla="*/ 3079527 w 3079527"/>
                <a:gd name="connsiteY5" fmla="*/ 24332 h 243317"/>
                <a:gd name="connsiteX6" fmla="*/ 3079527 w 3079527"/>
                <a:gd name="connsiteY6" fmla="*/ 218985 h 243317"/>
                <a:gd name="connsiteX7" fmla="*/ 3072400 w 3079527"/>
                <a:gd name="connsiteY7" fmla="*/ 236190 h 243317"/>
                <a:gd name="connsiteX8" fmla="*/ 3055195 w 3079527"/>
                <a:gd name="connsiteY8" fmla="*/ 243317 h 243317"/>
                <a:gd name="connsiteX9" fmla="*/ 24332 w 3079527"/>
                <a:gd name="connsiteY9" fmla="*/ 243317 h 243317"/>
                <a:gd name="connsiteX10" fmla="*/ 7127 w 3079527"/>
                <a:gd name="connsiteY10" fmla="*/ 236190 h 243317"/>
                <a:gd name="connsiteX11" fmla="*/ 0 w 3079527"/>
                <a:gd name="connsiteY11" fmla="*/ 218985 h 243317"/>
                <a:gd name="connsiteX12" fmla="*/ 0 w 3079527"/>
                <a:gd name="connsiteY12" fmla="*/ 24332 h 24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9527" h="243317">
                  <a:moveTo>
                    <a:pt x="0" y="24332"/>
                  </a:moveTo>
                  <a:cubicBezTo>
                    <a:pt x="0" y="17879"/>
                    <a:pt x="2564" y="11690"/>
                    <a:pt x="7127" y="7127"/>
                  </a:cubicBezTo>
                  <a:cubicBezTo>
                    <a:pt x="11690" y="2564"/>
                    <a:pt x="17879" y="0"/>
                    <a:pt x="24332" y="0"/>
                  </a:cubicBezTo>
                  <a:lnTo>
                    <a:pt x="3055195" y="0"/>
                  </a:lnTo>
                  <a:cubicBezTo>
                    <a:pt x="3061648" y="0"/>
                    <a:pt x="3067837" y="2564"/>
                    <a:pt x="3072400" y="7127"/>
                  </a:cubicBezTo>
                  <a:cubicBezTo>
                    <a:pt x="3076963" y="11690"/>
                    <a:pt x="3079527" y="17879"/>
                    <a:pt x="3079527" y="24332"/>
                  </a:cubicBezTo>
                  <a:lnTo>
                    <a:pt x="3079527" y="218985"/>
                  </a:lnTo>
                  <a:cubicBezTo>
                    <a:pt x="3079527" y="225438"/>
                    <a:pt x="3076963" y="231627"/>
                    <a:pt x="3072400" y="236190"/>
                  </a:cubicBezTo>
                  <a:cubicBezTo>
                    <a:pt x="3067837" y="240753"/>
                    <a:pt x="3061648" y="243317"/>
                    <a:pt x="3055195" y="243317"/>
                  </a:cubicBezTo>
                  <a:lnTo>
                    <a:pt x="24332" y="243317"/>
                  </a:lnTo>
                  <a:cubicBezTo>
                    <a:pt x="17879" y="243317"/>
                    <a:pt x="11690" y="240753"/>
                    <a:pt x="7127" y="236190"/>
                  </a:cubicBezTo>
                  <a:cubicBezTo>
                    <a:pt x="2564" y="231627"/>
                    <a:pt x="0" y="225438"/>
                    <a:pt x="0" y="218985"/>
                  </a:cubicBezTo>
                  <a:lnTo>
                    <a:pt x="0" y="24332"/>
                  </a:lnTo>
                  <a:close/>
                </a:path>
              </a:pathLst>
            </a:custGeom>
            <a:solidFill>
              <a:srgbClr val="0000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kumimoji="1" lang="en-US" sz="2100" kern="1200" dirty="0">
                  <a:latin typeface="Corbel" pitchFamily="34" charset="0"/>
                </a:rPr>
                <a:t>Belgium</a:t>
              </a:r>
              <a:endParaRPr lang="en-US" sz="2100" kern="1200" dirty="0">
                <a:latin typeface="Corbel" pitchFamily="34" charset="0"/>
              </a:endParaRPr>
            </a:p>
          </p:txBody>
        </p:sp>
        <p:sp>
          <p:nvSpPr>
            <p:cNvPr id="23" name="Freeform 22"/>
            <p:cNvSpPr/>
            <p:nvPr/>
          </p:nvSpPr>
          <p:spPr>
            <a:xfrm>
              <a:off x="5661670" y="3459824"/>
              <a:ext cx="3079527" cy="315679"/>
            </a:xfrm>
            <a:custGeom>
              <a:avLst/>
              <a:gdLst>
                <a:gd name="connsiteX0" fmla="*/ 0 w 3079527"/>
                <a:gd name="connsiteY0" fmla="*/ 24332 h 243317"/>
                <a:gd name="connsiteX1" fmla="*/ 7127 w 3079527"/>
                <a:gd name="connsiteY1" fmla="*/ 7127 h 243317"/>
                <a:gd name="connsiteX2" fmla="*/ 24332 w 3079527"/>
                <a:gd name="connsiteY2" fmla="*/ 0 h 243317"/>
                <a:gd name="connsiteX3" fmla="*/ 3055195 w 3079527"/>
                <a:gd name="connsiteY3" fmla="*/ 0 h 243317"/>
                <a:gd name="connsiteX4" fmla="*/ 3072400 w 3079527"/>
                <a:gd name="connsiteY4" fmla="*/ 7127 h 243317"/>
                <a:gd name="connsiteX5" fmla="*/ 3079527 w 3079527"/>
                <a:gd name="connsiteY5" fmla="*/ 24332 h 243317"/>
                <a:gd name="connsiteX6" fmla="*/ 3079527 w 3079527"/>
                <a:gd name="connsiteY6" fmla="*/ 218985 h 243317"/>
                <a:gd name="connsiteX7" fmla="*/ 3072400 w 3079527"/>
                <a:gd name="connsiteY7" fmla="*/ 236190 h 243317"/>
                <a:gd name="connsiteX8" fmla="*/ 3055195 w 3079527"/>
                <a:gd name="connsiteY8" fmla="*/ 243317 h 243317"/>
                <a:gd name="connsiteX9" fmla="*/ 24332 w 3079527"/>
                <a:gd name="connsiteY9" fmla="*/ 243317 h 243317"/>
                <a:gd name="connsiteX10" fmla="*/ 7127 w 3079527"/>
                <a:gd name="connsiteY10" fmla="*/ 236190 h 243317"/>
                <a:gd name="connsiteX11" fmla="*/ 0 w 3079527"/>
                <a:gd name="connsiteY11" fmla="*/ 218985 h 243317"/>
                <a:gd name="connsiteX12" fmla="*/ 0 w 3079527"/>
                <a:gd name="connsiteY12" fmla="*/ 24332 h 24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9527" h="243317">
                  <a:moveTo>
                    <a:pt x="0" y="24332"/>
                  </a:moveTo>
                  <a:cubicBezTo>
                    <a:pt x="0" y="17879"/>
                    <a:pt x="2564" y="11690"/>
                    <a:pt x="7127" y="7127"/>
                  </a:cubicBezTo>
                  <a:cubicBezTo>
                    <a:pt x="11690" y="2564"/>
                    <a:pt x="17879" y="0"/>
                    <a:pt x="24332" y="0"/>
                  </a:cubicBezTo>
                  <a:lnTo>
                    <a:pt x="3055195" y="0"/>
                  </a:lnTo>
                  <a:cubicBezTo>
                    <a:pt x="3061648" y="0"/>
                    <a:pt x="3067837" y="2564"/>
                    <a:pt x="3072400" y="7127"/>
                  </a:cubicBezTo>
                  <a:cubicBezTo>
                    <a:pt x="3076963" y="11690"/>
                    <a:pt x="3079527" y="17879"/>
                    <a:pt x="3079527" y="24332"/>
                  </a:cubicBezTo>
                  <a:lnTo>
                    <a:pt x="3079527" y="218985"/>
                  </a:lnTo>
                  <a:cubicBezTo>
                    <a:pt x="3079527" y="225438"/>
                    <a:pt x="3076963" y="231627"/>
                    <a:pt x="3072400" y="236190"/>
                  </a:cubicBezTo>
                  <a:cubicBezTo>
                    <a:pt x="3067837" y="240753"/>
                    <a:pt x="3061648" y="243317"/>
                    <a:pt x="3055195" y="243317"/>
                  </a:cubicBezTo>
                  <a:lnTo>
                    <a:pt x="24332" y="243317"/>
                  </a:lnTo>
                  <a:cubicBezTo>
                    <a:pt x="17879" y="243317"/>
                    <a:pt x="11690" y="240753"/>
                    <a:pt x="7127" y="236190"/>
                  </a:cubicBezTo>
                  <a:cubicBezTo>
                    <a:pt x="2564" y="231627"/>
                    <a:pt x="0" y="225438"/>
                    <a:pt x="0" y="218985"/>
                  </a:cubicBezTo>
                  <a:lnTo>
                    <a:pt x="0" y="24332"/>
                  </a:lnTo>
                  <a:close/>
                </a:path>
              </a:pathLst>
            </a:custGeom>
            <a:solidFill>
              <a:srgbClr val="0000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1022350" rtl="0">
                <a:lnSpc>
                  <a:spcPct val="90000"/>
                </a:lnSpc>
                <a:spcBef>
                  <a:spcPct val="0"/>
                </a:spcBef>
                <a:spcAft>
                  <a:spcPct val="35000"/>
                </a:spcAft>
              </a:pPr>
              <a:r>
                <a:rPr kumimoji="1" lang="en-US" sz="2300" kern="1200" dirty="0">
                  <a:latin typeface="Corbel" pitchFamily="34" charset="0"/>
                </a:rPr>
                <a:t>Canada</a:t>
              </a:r>
              <a:endParaRPr lang="en-US" sz="2300" kern="1200" dirty="0">
                <a:latin typeface="Corbel" pitchFamily="34" charset="0"/>
              </a:endParaRPr>
            </a:p>
          </p:txBody>
        </p:sp>
        <p:sp>
          <p:nvSpPr>
            <p:cNvPr id="24" name="Freeform 23"/>
            <p:cNvSpPr/>
            <p:nvPr/>
          </p:nvSpPr>
          <p:spPr>
            <a:xfrm>
              <a:off x="5661670" y="3752554"/>
              <a:ext cx="3079527" cy="315679"/>
            </a:xfrm>
            <a:custGeom>
              <a:avLst/>
              <a:gdLst>
                <a:gd name="connsiteX0" fmla="*/ 0 w 3079527"/>
                <a:gd name="connsiteY0" fmla="*/ 24332 h 243317"/>
                <a:gd name="connsiteX1" fmla="*/ 7127 w 3079527"/>
                <a:gd name="connsiteY1" fmla="*/ 7127 h 243317"/>
                <a:gd name="connsiteX2" fmla="*/ 24332 w 3079527"/>
                <a:gd name="connsiteY2" fmla="*/ 0 h 243317"/>
                <a:gd name="connsiteX3" fmla="*/ 3055195 w 3079527"/>
                <a:gd name="connsiteY3" fmla="*/ 0 h 243317"/>
                <a:gd name="connsiteX4" fmla="*/ 3072400 w 3079527"/>
                <a:gd name="connsiteY4" fmla="*/ 7127 h 243317"/>
                <a:gd name="connsiteX5" fmla="*/ 3079527 w 3079527"/>
                <a:gd name="connsiteY5" fmla="*/ 24332 h 243317"/>
                <a:gd name="connsiteX6" fmla="*/ 3079527 w 3079527"/>
                <a:gd name="connsiteY6" fmla="*/ 218985 h 243317"/>
                <a:gd name="connsiteX7" fmla="*/ 3072400 w 3079527"/>
                <a:gd name="connsiteY7" fmla="*/ 236190 h 243317"/>
                <a:gd name="connsiteX8" fmla="*/ 3055195 w 3079527"/>
                <a:gd name="connsiteY8" fmla="*/ 243317 h 243317"/>
                <a:gd name="connsiteX9" fmla="*/ 24332 w 3079527"/>
                <a:gd name="connsiteY9" fmla="*/ 243317 h 243317"/>
                <a:gd name="connsiteX10" fmla="*/ 7127 w 3079527"/>
                <a:gd name="connsiteY10" fmla="*/ 236190 h 243317"/>
                <a:gd name="connsiteX11" fmla="*/ 0 w 3079527"/>
                <a:gd name="connsiteY11" fmla="*/ 218985 h 243317"/>
                <a:gd name="connsiteX12" fmla="*/ 0 w 3079527"/>
                <a:gd name="connsiteY12" fmla="*/ 24332 h 24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9527" h="243317">
                  <a:moveTo>
                    <a:pt x="0" y="24332"/>
                  </a:moveTo>
                  <a:cubicBezTo>
                    <a:pt x="0" y="17879"/>
                    <a:pt x="2564" y="11690"/>
                    <a:pt x="7127" y="7127"/>
                  </a:cubicBezTo>
                  <a:cubicBezTo>
                    <a:pt x="11690" y="2564"/>
                    <a:pt x="17879" y="0"/>
                    <a:pt x="24332" y="0"/>
                  </a:cubicBezTo>
                  <a:lnTo>
                    <a:pt x="3055195" y="0"/>
                  </a:lnTo>
                  <a:cubicBezTo>
                    <a:pt x="3061648" y="0"/>
                    <a:pt x="3067837" y="2564"/>
                    <a:pt x="3072400" y="7127"/>
                  </a:cubicBezTo>
                  <a:cubicBezTo>
                    <a:pt x="3076963" y="11690"/>
                    <a:pt x="3079527" y="17879"/>
                    <a:pt x="3079527" y="24332"/>
                  </a:cubicBezTo>
                  <a:lnTo>
                    <a:pt x="3079527" y="218985"/>
                  </a:lnTo>
                  <a:cubicBezTo>
                    <a:pt x="3079527" y="225438"/>
                    <a:pt x="3076963" y="231627"/>
                    <a:pt x="3072400" y="236190"/>
                  </a:cubicBezTo>
                  <a:cubicBezTo>
                    <a:pt x="3067837" y="240753"/>
                    <a:pt x="3061648" y="243317"/>
                    <a:pt x="3055195" y="243317"/>
                  </a:cubicBezTo>
                  <a:lnTo>
                    <a:pt x="24332" y="243317"/>
                  </a:lnTo>
                  <a:cubicBezTo>
                    <a:pt x="17879" y="243317"/>
                    <a:pt x="11690" y="240753"/>
                    <a:pt x="7127" y="236190"/>
                  </a:cubicBezTo>
                  <a:cubicBezTo>
                    <a:pt x="2564" y="231627"/>
                    <a:pt x="0" y="225438"/>
                    <a:pt x="0" y="218985"/>
                  </a:cubicBezTo>
                  <a:lnTo>
                    <a:pt x="0" y="24332"/>
                  </a:lnTo>
                  <a:close/>
                </a:path>
              </a:pathLst>
            </a:custGeom>
            <a:solidFill>
              <a:srgbClr val="0000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467" tIns="47132" rIns="60467" bIns="47132" numCol="1" spcCol="1270" anchor="ctr" anchorCtr="0">
              <a:noAutofit/>
            </a:bodyPr>
            <a:lstStyle/>
            <a:p>
              <a:pPr lvl="0" algn="ctr" defTabSz="933450" rtl="0">
                <a:lnSpc>
                  <a:spcPct val="90000"/>
                </a:lnSpc>
                <a:spcBef>
                  <a:spcPct val="0"/>
                </a:spcBef>
                <a:spcAft>
                  <a:spcPct val="35000"/>
                </a:spcAft>
              </a:pPr>
              <a:r>
                <a:rPr kumimoji="1" lang="en-US" sz="2100" kern="1200" dirty="0">
                  <a:latin typeface="Corbel" pitchFamily="34" charset="0"/>
                </a:rPr>
                <a:t>Cambodia</a:t>
              </a:r>
              <a:endParaRPr lang="en-US" sz="2100" kern="1200" dirty="0">
                <a:latin typeface="Corbel" pitchFamily="34" charset="0"/>
              </a:endParaRPr>
            </a:p>
          </p:txBody>
        </p:sp>
        <p:sp>
          <p:nvSpPr>
            <p:cNvPr id="25" name="Freeform 24"/>
            <p:cNvSpPr/>
            <p:nvPr/>
          </p:nvSpPr>
          <p:spPr>
            <a:xfrm>
              <a:off x="5661670" y="4029762"/>
              <a:ext cx="3079527" cy="315679"/>
            </a:xfrm>
            <a:custGeom>
              <a:avLst/>
              <a:gdLst>
                <a:gd name="connsiteX0" fmla="*/ 0 w 3079527"/>
                <a:gd name="connsiteY0" fmla="*/ 24332 h 243317"/>
                <a:gd name="connsiteX1" fmla="*/ 7127 w 3079527"/>
                <a:gd name="connsiteY1" fmla="*/ 7127 h 243317"/>
                <a:gd name="connsiteX2" fmla="*/ 24332 w 3079527"/>
                <a:gd name="connsiteY2" fmla="*/ 0 h 243317"/>
                <a:gd name="connsiteX3" fmla="*/ 3055195 w 3079527"/>
                <a:gd name="connsiteY3" fmla="*/ 0 h 243317"/>
                <a:gd name="connsiteX4" fmla="*/ 3072400 w 3079527"/>
                <a:gd name="connsiteY4" fmla="*/ 7127 h 243317"/>
                <a:gd name="connsiteX5" fmla="*/ 3079527 w 3079527"/>
                <a:gd name="connsiteY5" fmla="*/ 24332 h 243317"/>
                <a:gd name="connsiteX6" fmla="*/ 3079527 w 3079527"/>
                <a:gd name="connsiteY6" fmla="*/ 218985 h 243317"/>
                <a:gd name="connsiteX7" fmla="*/ 3072400 w 3079527"/>
                <a:gd name="connsiteY7" fmla="*/ 236190 h 243317"/>
                <a:gd name="connsiteX8" fmla="*/ 3055195 w 3079527"/>
                <a:gd name="connsiteY8" fmla="*/ 243317 h 243317"/>
                <a:gd name="connsiteX9" fmla="*/ 24332 w 3079527"/>
                <a:gd name="connsiteY9" fmla="*/ 243317 h 243317"/>
                <a:gd name="connsiteX10" fmla="*/ 7127 w 3079527"/>
                <a:gd name="connsiteY10" fmla="*/ 236190 h 243317"/>
                <a:gd name="connsiteX11" fmla="*/ 0 w 3079527"/>
                <a:gd name="connsiteY11" fmla="*/ 218985 h 243317"/>
                <a:gd name="connsiteX12" fmla="*/ 0 w 3079527"/>
                <a:gd name="connsiteY12" fmla="*/ 24332 h 24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9527" h="243317">
                  <a:moveTo>
                    <a:pt x="0" y="24332"/>
                  </a:moveTo>
                  <a:cubicBezTo>
                    <a:pt x="0" y="17879"/>
                    <a:pt x="2564" y="11690"/>
                    <a:pt x="7127" y="7127"/>
                  </a:cubicBezTo>
                  <a:cubicBezTo>
                    <a:pt x="11690" y="2564"/>
                    <a:pt x="17879" y="0"/>
                    <a:pt x="24332" y="0"/>
                  </a:cubicBezTo>
                  <a:lnTo>
                    <a:pt x="3055195" y="0"/>
                  </a:lnTo>
                  <a:cubicBezTo>
                    <a:pt x="3061648" y="0"/>
                    <a:pt x="3067837" y="2564"/>
                    <a:pt x="3072400" y="7127"/>
                  </a:cubicBezTo>
                  <a:cubicBezTo>
                    <a:pt x="3076963" y="11690"/>
                    <a:pt x="3079527" y="17879"/>
                    <a:pt x="3079527" y="24332"/>
                  </a:cubicBezTo>
                  <a:lnTo>
                    <a:pt x="3079527" y="218985"/>
                  </a:lnTo>
                  <a:cubicBezTo>
                    <a:pt x="3079527" y="225438"/>
                    <a:pt x="3076963" y="231627"/>
                    <a:pt x="3072400" y="236190"/>
                  </a:cubicBezTo>
                  <a:cubicBezTo>
                    <a:pt x="3067837" y="240753"/>
                    <a:pt x="3061648" y="243317"/>
                    <a:pt x="3055195" y="243317"/>
                  </a:cubicBezTo>
                  <a:lnTo>
                    <a:pt x="24332" y="243317"/>
                  </a:lnTo>
                  <a:cubicBezTo>
                    <a:pt x="17879" y="243317"/>
                    <a:pt x="11690" y="240753"/>
                    <a:pt x="7127" y="236190"/>
                  </a:cubicBezTo>
                  <a:cubicBezTo>
                    <a:pt x="2564" y="231627"/>
                    <a:pt x="0" y="225438"/>
                    <a:pt x="0" y="218985"/>
                  </a:cubicBezTo>
                  <a:lnTo>
                    <a:pt x="0" y="24332"/>
                  </a:lnTo>
                  <a:close/>
                </a:path>
              </a:pathLst>
            </a:custGeom>
            <a:solidFill>
              <a:srgbClr val="0000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kumimoji="1" lang="en-US" sz="2100" kern="1200" dirty="0">
                  <a:latin typeface="Corbel" pitchFamily="34" charset="0"/>
                </a:rPr>
                <a:t>China</a:t>
              </a:r>
              <a:endParaRPr lang="en-US" sz="2100" kern="1200" dirty="0">
                <a:latin typeface="Corbel" pitchFamily="34" charset="0"/>
              </a:endParaRPr>
            </a:p>
          </p:txBody>
        </p:sp>
        <p:sp>
          <p:nvSpPr>
            <p:cNvPr id="26" name="Freeform 25"/>
            <p:cNvSpPr/>
            <p:nvPr/>
          </p:nvSpPr>
          <p:spPr>
            <a:xfrm>
              <a:off x="5661670" y="4306482"/>
              <a:ext cx="3079527" cy="315679"/>
            </a:xfrm>
            <a:custGeom>
              <a:avLst/>
              <a:gdLst>
                <a:gd name="connsiteX0" fmla="*/ 0 w 3079527"/>
                <a:gd name="connsiteY0" fmla="*/ 24332 h 243317"/>
                <a:gd name="connsiteX1" fmla="*/ 7127 w 3079527"/>
                <a:gd name="connsiteY1" fmla="*/ 7127 h 243317"/>
                <a:gd name="connsiteX2" fmla="*/ 24332 w 3079527"/>
                <a:gd name="connsiteY2" fmla="*/ 0 h 243317"/>
                <a:gd name="connsiteX3" fmla="*/ 3055195 w 3079527"/>
                <a:gd name="connsiteY3" fmla="*/ 0 h 243317"/>
                <a:gd name="connsiteX4" fmla="*/ 3072400 w 3079527"/>
                <a:gd name="connsiteY4" fmla="*/ 7127 h 243317"/>
                <a:gd name="connsiteX5" fmla="*/ 3079527 w 3079527"/>
                <a:gd name="connsiteY5" fmla="*/ 24332 h 243317"/>
                <a:gd name="connsiteX6" fmla="*/ 3079527 w 3079527"/>
                <a:gd name="connsiteY6" fmla="*/ 218985 h 243317"/>
                <a:gd name="connsiteX7" fmla="*/ 3072400 w 3079527"/>
                <a:gd name="connsiteY7" fmla="*/ 236190 h 243317"/>
                <a:gd name="connsiteX8" fmla="*/ 3055195 w 3079527"/>
                <a:gd name="connsiteY8" fmla="*/ 243317 h 243317"/>
                <a:gd name="connsiteX9" fmla="*/ 24332 w 3079527"/>
                <a:gd name="connsiteY9" fmla="*/ 243317 h 243317"/>
                <a:gd name="connsiteX10" fmla="*/ 7127 w 3079527"/>
                <a:gd name="connsiteY10" fmla="*/ 236190 h 243317"/>
                <a:gd name="connsiteX11" fmla="*/ 0 w 3079527"/>
                <a:gd name="connsiteY11" fmla="*/ 218985 h 243317"/>
                <a:gd name="connsiteX12" fmla="*/ 0 w 3079527"/>
                <a:gd name="connsiteY12" fmla="*/ 24332 h 24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9527" h="243317">
                  <a:moveTo>
                    <a:pt x="0" y="24332"/>
                  </a:moveTo>
                  <a:cubicBezTo>
                    <a:pt x="0" y="17879"/>
                    <a:pt x="2564" y="11690"/>
                    <a:pt x="7127" y="7127"/>
                  </a:cubicBezTo>
                  <a:cubicBezTo>
                    <a:pt x="11690" y="2564"/>
                    <a:pt x="17879" y="0"/>
                    <a:pt x="24332" y="0"/>
                  </a:cubicBezTo>
                  <a:lnTo>
                    <a:pt x="3055195" y="0"/>
                  </a:lnTo>
                  <a:cubicBezTo>
                    <a:pt x="3061648" y="0"/>
                    <a:pt x="3067837" y="2564"/>
                    <a:pt x="3072400" y="7127"/>
                  </a:cubicBezTo>
                  <a:cubicBezTo>
                    <a:pt x="3076963" y="11690"/>
                    <a:pt x="3079527" y="17879"/>
                    <a:pt x="3079527" y="24332"/>
                  </a:cubicBezTo>
                  <a:lnTo>
                    <a:pt x="3079527" y="218985"/>
                  </a:lnTo>
                  <a:cubicBezTo>
                    <a:pt x="3079527" y="225438"/>
                    <a:pt x="3076963" y="231627"/>
                    <a:pt x="3072400" y="236190"/>
                  </a:cubicBezTo>
                  <a:cubicBezTo>
                    <a:pt x="3067837" y="240753"/>
                    <a:pt x="3061648" y="243317"/>
                    <a:pt x="3055195" y="243317"/>
                  </a:cubicBezTo>
                  <a:lnTo>
                    <a:pt x="24332" y="243317"/>
                  </a:lnTo>
                  <a:cubicBezTo>
                    <a:pt x="17879" y="243317"/>
                    <a:pt x="11690" y="240753"/>
                    <a:pt x="7127" y="236190"/>
                  </a:cubicBezTo>
                  <a:cubicBezTo>
                    <a:pt x="2564" y="231627"/>
                    <a:pt x="0" y="225438"/>
                    <a:pt x="0" y="218985"/>
                  </a:cubicBezTo>
                  <a:lnTo>
                    <a:pt x="0" y="24332"/>
                  </a:lnTo>
                  <a:close/>
                </a:path>
              </a:pathLst>
            </a:custGeom>
            <a:solidFill>
              <a:srgbClr val="0000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kumimoji="1" lang="en-US" sz="2100" kern="1200" dirty="0">
                  <a:latin typeface="Corbel" pitchFamily="34" charset="0"/>
                </a:rPr>
                <a:t>France</a:t>
              </a:r>
              <a:endParaRPr lang="en-US" sz="2100" kern="1200" dirty="0">
                <a:latin typeface="Corbel" pitchFamily="34" charset="0"/>
              </a:endParaRPr>
            </a:p>
          </p:txBody>
        </p:sp>
        <p:sp>
          <p:nvSpPr>
            <p:cNvPr id="27" name="Freeform 26"/>
            <p:cNvSpPr/>
            <p:nvPr/>
          </p:nvSpPr>
          <p:spPr>
            <a:xfrm>
              <a:off x="5661670" y="4583689"/>
              <a:ext cx="3079527" cy="315679"/>
            </a:xfrm>
            <a:custGeom>
              <a:avLst/>
              <a:gdLst>
                <a:gd name="connsiteX0" fmla="*/ 0 w 3079527"/>
                <a:gd name="connsiteY0" fmla="*/ 24332 h 243317"/>
                <a:gd name="connsiteX1" fmla="*/ 7127 w 3079527"/>
                <a:gd name="connsiteY1" fmla="*/ 7127 h 243317"/>
                <a:gd name="connsiteX2" fmla="*/ 24332 w 3079527"/>
                <a:gd name="connsiteY2" fmla="*/ 0 h 243317"/>
                <a:gd name="connsiteX3" fmla="*/ 3055195 w 3079527"/>
                <a:gd name="connsiteY3" fmla="*/ 0 h 243317"/>
                <a:gd name="connsiteX4" fmla="*/ 3072400 w 3079527"/>
                <a:gd name="connsiteY4" fmla="*/ 7127 h 243317"/>
                <a:gd name="connsiteX5" fmla="*/ 3079527 w 3079527"/>
                <a:gd name="connsiteY5" fmla="*/ 24332 h 243317"/>
                <a:gd name="connsiteX6" fmla="*/ 3079527 w 3079527"/>
                <a:gd name="connsiteY6" fmla="*/ 218985 h 243317"/>
                <a:gd name="connsiteX7" fmla="*/ 3072400 w 3079527"/>
                <a:gd name="connsiteY7" fmla="*/ 236190 h 243317"/>
                <a:gd name="connsiteX8" fmla="*/ 3055195 w 3079527"/>
                <a:gd name="connsiteY8" fmla="*/ 243317 h 243317"/>
                <a:gd name="connsiteX9" fmla="*/ 24332 w 3079527"/>
                <a:gd name="connsiteY9" fmla="*/ 243317 h 243317"/>
                <a:gd name="connsiteX10" fmla="*/ 7127 w 3079527"/>
                <a:gd name="connsiteY10" fmla="*/ 236190 h 243317"/>
                <a:gd name="connsiteX11" fmla="*/ 0 w 3079527"/>
                <a:gd name="connsiteY11" fmla="*/ 218985 h 243317"/>
                <a:gd name="connsiteX12" fmla="*/ 0 w 3079527"/>
                <a:gd name="connsiteY12" fmla="*/ 24332 h 24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9527" h="243317">
                  <a:moveTo>
                    <a:pt x="0" y="24332"/>
                  </a:moveTo>
                  <a:cubicBezTo>
                    <a:pt x="0" y="17879"/>
                    <a:pt x="2564" y="11690"/>
                    <a:pt x="7127" y="7127"/>
                  </a:cubicBezTo>
                  <a:cubicBezTo>
                    <a:pt x="11690" y="2564"/>
                    <a:pt x="17879" y="0"/>
                    <a:pt x="24332" y="0"/>
                  </a:cubicBezTo>
                  <a:lnTo>
                    <a:pt x="3055195" y="0"/>
                  </a:lnTo>
                  <a:cubicBezTo>
                    <a:pt x="3061648" y="0"/>
                    <a:pt x="3067837" y="2564"/>
                    <a:pt x="3072400" y="7127"/>
                  </a:cubicBezTo>
                  <a:cubicBezTo>
                    <a:pt x="3076963" y="11690"/>
                    <a:pt x="3079527" y="17879"/>
                    <a:pt x="3079527" y="24332"/>
                  </a:cubicBezTo>
                  <a:lnTo>
                    <a:pt x="3079527" y="218985"/>
                  </a:lnTo>
                  <a:cubicBezTo>
                    <a:pt x="3079527" y="225438"/>
                    <a:pt x="3076963" y="231627"/>
                    <a:pt x="3072400" y="236190"/>
                  </a:cubicBezTo>
                  <a:cubicBezTo>
                    <a:pt x="3067837" y="240753"/>
                    <a:pt x="3061648" y="243317"/>
                    <a:pt x="3055195" y="243317"/>
                  </a:cubicBezTo>
                  <a:lnTo>
                    <a:pt x="24332" y="243317"/>
                  </a:lnTo>
                  <a:cubicBezTo>
                    <a:pt x="17879" y="243317"/>
                    <a:pt x="11690" y="240753"/>
                    <a:pt x="7127" y="236190"/>
                  </a:cubicBezTo>
                  <a:cubicBezTo>
                    <a:pt x="2564" y="231627"/>
                    <a:pt x="0" y="225438"/>
                    <a:pt x="0" y="218985"/>
                  </a:cubicBezTo>
                  <a:lnTo>
                    <a:pt x="0" y="24332"/>
                  </a:lnTo>
                  <a:close/>
                </a:path>
              </a:pathLst>
            </a:custGeom>
            <a:solidFill>
              <a:srgbClr val="0000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kumimoji="1" lang="en-US" sz="2100" kern="1200" dirty="0">
                  <a:latin typeface="Corbel" pitchFamily="34" charset="0"/>
                </a:rPr>
                <a:t>Germany</a:t>
              </a:r>
              <a:endParaRPr lang="en-US" sz="2100" kern="1200" dirty="0">
                <a:latin typeface="Corbel" pitchFamily="34" charset="0"/>
              </a:endParaRPr>
            </a:p>
          </p:txBody>
        </p:sp>
        <p:sp>
          <p:nvSpPr>
            <p:cNvPr id="28" name="Freeform 27"/>
            <p:cNvSpPr/>
            <p:nvPr/>
          </p:nvSpPr>
          <p:spPr>
            <a:xfrm>
              <a:off x="5661670" y="4844402"/>
              <a:ext cx="3079527" cy="315679"/>
            </a:xfrm>
            <a:custGeom>
              <a:avLst/>
              <a:gdLst>
                <a:gd name="connsiteX0" fmla="*/ 0 w 3079527"/>
                <a:gd name="connsiteY0" fmla="*/ 24332 h 243317"/>
                <a:gd name="connsiteX1" fmla="*/ 7127 w 3079527"/>
                <a:gd name="connsiteY1" fmla="*/ 7127 h 243317"/>
                <a:gd name="connsiteX2" fmla="*/ 24332 w 3079527"/>
                <a:gd name="connsiteY2" fmla="*/ 0 h 243317"/>
                <a:gd name="connsiteX3" fmla="*/ 3055195 w 3079527"/>
                <a:gd name="connsiteY3" fmla="*/ 0 h 243317"/>
                <a:gd name="connsiteX4" fmla="*/ 3072400 w 3079527"/>
                <a:gd name="connsiteY4" fmla="*/ 7127 h 243317"/>
                <a:gd name="connsiteX5" fmla="*/ 3079527 w 3079527"/>
                <a:gd name="connsiteY5" fmla="*/ 24332 h 243317"/>
                <a:gd name="connsiteX6" fmla="*/ 3079527 w 3079527"/>
                <a:gd name="connsiteY6" fmla="*/ 218985 h 243317"/>
                <a:gd name="connsiteX7" fmla="*/ 3072400 w 3079527"/>
                <a:gd name="connsiteY7" fmla="*/ 236190 h 243317"/>
                <a:gd name="connsiteX8" fmla="*/ 3055195 w 3079527"/>
                <a:gd name="connsiteY8" fmla="*/ 243317 h 243317"/>
                <a:gd name="connsiteX9" fmla="*/ 24332 w 3079527"/>
                <a:gd name="connsiteY9" fmla="*/ 243317 h 243317"/>
                <a:gd name="connsiteX10" fmla="*/ 7127 w 3079527"/>
                <a:gd name="connsiteY10" fmla="*/ 236190 h 243317"/>
                <a:gd name="connsiteX11" fmla="*/ 0 w 3079527"/>
                <a:gd name="connsiteY11" fmla="*/ 218985 h 243317"/>
                <a:gd name="connsiteX12" fmla="*/ 0 w 3079527"/>
                <a:gd name="connsiteY12" fmla="*/ 24332 h 24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9527" h="243317">
                  <a:moveTo>
                    <a:pt x="0" y="24332"/>
                  </a:moveTo>
                  <a:cubicBezTo>
                    <a:pt x="0" y="17879"/>
                    <a:pt x="2564" y="11690"/>
                    <a:pt x="7127" y="7127"/>
                  </a:cubicBezTo>
                  <a:cubicBezTo>
                    <a:pt x="11690" y="2564"/>
                    <a:pt x="17879" y="0"/>
                    <a:pt x="24332" y="0"/>
                  </a:cubicBezTo>
                  <a:lnTo>
                    <a:pt x="3055195" y="0"/>
                  </a:lnTo>
                  <a:cubicBezTo>
                    <a:pt x="3061648" y="0"/>
                    <a:pt x="3067837" y="2564"/>
                    <a:pt x="3072400" y="7127"/>
                  </a:cubicBezTo>
                  <a:cubicBezTo>
                    <a:pt x="3076963" y="11690"/>
                    <a:pt x="3079527" y="17879"/>
                    <a:pt x="3079527" y="24332"/>
                  </a:cubicBezTo>
                  <a:lnTo>
                    <a:pt x="3079527" y="218985"/>
                  </a:lnTo>
                  <a:cubicBezTo>
                    <a:pt x="3079527" y="225438"/>
                    <a:pt x="3076963" y="231627"/>
                    <a:pt x="3072400" y="236190"/>
                  </a:cubicBezTo>
                  <a:cubicBezTo>
                    <a:pt x="3067837" y="240753"/>
                    <a:pt x="3061648" y="243317"/>
                    <a:pt x="3055195" y="243317"/>
                  </a:cubicBezTo>
                  <a:lnTo>
                    <a:pt x="24332" y="243317"/>
                  </a:lnTo>
                  <a:cubicBezTo>
                    <a:pt x="17879" y="243317"/>
                    <a:pt x="11690" y="240753"/>
                    <a:pt x="7127" y="236190"/>
                  </a:cubicBezTo>
                  <a:cubicBezTo>
                    <a:pt x="2564" y="231627"/>
                    <a:pt x="0" y="225438"/>
                    <a:pt x="0" y="218985"/>
                  </a:cubicBezTo>
                  <a:lnTo>
                    <a:pt x="0" y="2433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kumimoji="1" lang="en-US" sz="2100" kern="1200" dirty="0">
                  <a:latin typeface="Corbel" pitchFamily="34" charset="0"/>
                </a:rPr>
                <a:t>Italy</a:t>
              </a:r>
              <a:endParaRPr lang="en-US" sz="2100" kern="1200" dirty="0">
                <a:latin typeface="Corbel" pitchFamily="34" charset="0"/>
              </a:endParaRPr>
            </a:p>
          </p:txBody>
        </p:sp>
        <p:sp>
          <p:nvSpPr>
            <p:cNvPr id="29" name="Freeform 28"/>
            <p:cNvSpPr/>
            <p:nvPr/>
          </p:nvSpPr>
          <p:spPr>
            <a:xfrm>
              <a:off x="5661670" y="5105843"/>
              <a:ext cx="3079527" cy="315679"/>
            </a:xfrm>
            <a:custGeom>
              <a:avLst/>
              <a:gdLst>
                <a:gd name="connsiteX0" fmla="*/ 0 w 3079527"/>
                <a:gd name="connsiteY0" fmla="*/ 24332 h 243317"/>
                <a:gd name="connsiteX1" fmla="*/ 7127 w 3079527"/>
                <a:gd name="connsiteY1" fmla="*/ 7127 h 243317"/>
                <a:gd name="connsiteX2" fmla="*/ 24332 w 3079527"/>
                <a:gd name="connsiteY2" fmla="*/ 0 h 243317"/>
                <a:gd name="connsiteX3" fmla="*/ 3055195 w 3079527"/>
                <a:gd name="connsiteY3" fmla="*/ 0 h 243317"/>
                <a:gd name="connsiteX4" fmla="*/ 3072400 w 3079527"/>
                <a:gd name="connsiteY4" fmla="*/ 7127 h 243317"/>
                <a:gd name="connsiteX5" fmla="*/ 3079527 w 3079527"/>
                <a:gd name="connsiteY5" fmla="*/ 24332 h 243317"/>
                <a:gd name="connsiteX6" fmla="*/ 3079527 w 3079527"/>
                <a:gd name="connsiteY6" fmla="*/ 218985 h 243317"/>
                <a:gd name="connsiteX7" fmla="*/ 3072400 w 3079527"/>
                <a:gd name="connsiteY7" fmla="*/ 236190 h 243317"/>
                <a:gd name="connsiteX8" fmla="*/ 3055195 w 3079527"/>
                <a:gd name="connsiteY8" fmla="*/ 243317 h 243317"/>
                <a:gd name="connsiteX9" fmla="*/ 24332 w 3079527"/>
                <a:gd name="connsiteY9" fmla="*/ 243317 h 243317"/>
                <a:gd name="connsiteX10" fmla="*/ 7127 w 3079527"/>
                <a:gd name="connsiteY10" fmla="*/ 236190 h 243317"/>
                <a:gd name="connsiteX11" fmla="*/ 0 w 3079527"/>
                <a:gd name="connsiteY11" fmla="*/ 218985 h 243317"/>
                <a:gd name="connsiteX12" fmla="*/ 0 w 3079527"/>
                <a:gd name="connsiteY12" fmla="*/ 24332 h 24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9527" h="243317">
                  <a:moveTo>
                    <a:pt x="0" y="24332"/>
                  </a:moveTo>
                  <a:cubicBezTo>
                    <a:pt x="0" y="17879"/>
                    <a:pt x="2564" y="11690"/>
                    <a:pt x="7127" y="7127"/>
                  </a:cubicBezTo>
                  <a:cubicBezTo>
                    <a:pt x="11690" y="2564"/>
                    <a:pt x="17879" y="0"/>
                    <a:pt x="24332" y="0"/>
                  </a:cubicBezTo>
                  <a:lnTo>
                    <a:pt x="3055195" y="0"/>
                  </a:lnTo>
                  <a:cubicBezTo>
                    <a:pt x="3061648" y="0"/>
                    <a:pt x="3067837" y="2564"/>
                    <a:pt x="3072400" y="7127"/>
                  </a:cubicBezTo>
                  <a:cubicBezTo>
                    <a:pt x="3076963" y="11690"/>
                    <a:pt x="3079527" y="17879"/>
                    <a:pt x="3079527" y="24332"/>
                  </a:cubicBezTo>
                  <a:lnTo>
                    <a:pt x="3079527" y="218985"/>
                  </a:lnTo>
                  <a:cubicBezTo>
                    <a:pt x="3079527" y="225438"/>
                    <a:pt x="3076963" y="231627"/>
                    <a:pt x="3072400" y="236190"/>
                  </a:cubicBezTo>
                  <a:cubicBezTo>
                    <a:pt x="3067837" y="240753"/>
                    <a:pt x="3061648" y="243317"/>
                    <a:pt x="3055195" y="243317"/>
                  </a:cubicBezTo>
                  <a:lnTo>
                    <a:pt x="24332" y="243317"/>
                  </a:lnTo>
                  <a:cubicBezTo>
                    <a:pt x="17879" y="243317"/>
                    <a:pt x="11690" y="240753"/>
                    <a:pt x="7127" y="236190"/>
                  </a:cubicBezTo>
                  <a:cubicBezTo>
                    <a:pt x="2564" y="231627"/>
                    <a:pt x="0" y="225438"/>
                    <a:pt x="0" y="218985"/>
                  </a:cubicBezTo>
                  <a:lnTo>
                    <a:pt x="0" y="24332"/>
                  </a:lnTo>
                  <a:close/>
                </a:path>
              </a:pathLst>
            </a:custGeom>
            <a:solidFill>
              <a:srgbClr val="0000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kumimoji="1" lang="en-US" sz="2100" kern="1200" dirty="0">
                  <a:latin typeface="Corbel" pitchFamily="34" charset="0"/>
                </a:rPr>
                <a:t>Japan</a:t>
              </a:r>
              <a:endParaRPr lang="en-US" sz="2100" kern="1200" dirty="0">
                <a:latin typeface="Corbel" pitchFamily="34" charset="0"/>
              </a:endParaRPr>
            </a:p>
          </p:txBody>
        </p:sp>
        <p:sp>
          <p:nvSpPr>
            <p:cNvPr id="30" name="Freeform 29"/>
            <p:cNvSpPr/>
            <p:nvPr/>
          </p:nvSpPr>
          <p:spPr>
            <a:xfrm>
              <a:off x="5661670" y="5382808"/>
              <a:ext cx="3079527" cy="315679"/>
            </a:xfrm>
            <a:custGeom>
              <a:avLst/>
              <a:gdLst>
                <a:gd name="connsiteX0" fmla="*/ 0 w 3079527"/>
                <a:gd name="connsiteY0" fmla="*/ 24332 h 243317"/>
                <a:gd name="connsiteX1" fmla="*/ 7127 w 3079527"/>
                <a:gd name="connsiteY1" fmla="*/ 7127 h 243317"/>
                <a:gd name="connsiteX2" fmla="*/ 24332 w 3079527"/>
                <a:gd name="connsiteY2" fmla="*/ 0 h 243317"/>
                <a:gd name="connsiteX3" fmla="*/ 3055195 w 3079527"/>
                <a:gd name="connsiteY3" fmla="*/ 0 h 243317"/>
                <a:gd name="connsiteX4" fmla="*/ 3072400 w 3079527"/>
                <a:gd name="connsiteY4" fmla="*/ 7127 h 243317"/>
                <a:gd name="connsiteX5" fmla="*/ 3079527 w 3079527"/>
                <a:gd name="connsiteY5" fmla="*/ 24332 h 243317"/>
                <a:gd name="connsiteX6" fmla="*/ 3079527 w 3079527"/>
                <a:gd name="connsiteY6" fmla="*/ 218985 h 243317"/>
                <a:gd name="connsiteX7" fmla="*/ 3072400 w 3079527"/>
                <a:gd name="connsiteY7" fmla="*/ 236190 h 243317"/>
                <a:gd name="connsiteX8" fmla="*/ 3055195 w 3079527"/>
                <a:gd name="connsiteY8" fmla="*/ 243317 h 243317"/>
                <a:gd name="connsiteX9" fmla="*/ 24332 w 3079527"/>
                <a:gd name="connsiteY9" fmla="*/ 243317 h 243317"/>
                <a:gd name="connsiteX10" fmla="*/ 7127 w 3079527"/>
                <a:gd name="connsiteY10" fmla="*/ 236190 h 243317"/>
                <a:gd name="connsiteX11" fmla="*/ 0 w 3079527"/>
                <a:gd name="connsiteY11" fmla="*/ 218985 h 243317"/>
                <a:gd name="connsiteX12" fmla="*/ 0 w 3079527"/>
                <a:gd name="connsiteY12" fmla="*/ 24332 h 24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9527" h="243317">
                  <a:moveTo>
                    <a:pt x="0" y="24332"/>
                  </a:moveTo>
                  <a:cubicBezTo>
                    <a:pt x="0" y="17879"/>
                    <a:pt x="2564" y="11690"/>
                    <a:pt x="7127" y="7127"/>
                  </a:cubicBezTo>
                  <a:cubicBezTo>
                    <a:pt x="11690" y="2564"/>
                    <a:pt x="17879" y="0"/>
                    <a:pt x="24332" y="0"/>
                  </a:cubicBezTo>
                  <a:lnTo>
                    <a:pt x="3055195" y="0"/>
                  </a:lnTo>
                  <a:cubicBezTo>
                    <a:pt x="3061648" y="0"/>
                    <a:pt x="3067837" y="2564"/>
                    <a:pt x="3072400" y="7127"/>
                  </a:cubicBezTo>
                  <a:cubicBezTo>
                    <a:pt x="3076963" y="11690"/>
                    <a:pt x="3079527" y="17879"/>
                    <a:pt x="3079527" y="24332"/>
                  </a:cubicBezTo>
                  <a:lnTo>
                    <a:pt x="3079527" y="218985"/>
                  </a:lnTo>
                  <a:cubicBezTo>
                    <a:pt x="3079527" y="225438"/>
                    <a:pt x="3076963" y="231627"/>
                    <a:pt x="3072400" y="236190"/>
                  </a:cubicBezTo>
                  <a:cubicBezTo>
                    <a:pt x="3067837" y="240753"/>
                    <a:pt x="3061648" y="243317"/>
                    <a:pt x="3055195" y="243317"/>
                  </a:cubicBezTo>
                  <a:lnTo>
                    <a:pt x="24332" y="243317"/>
                  </a:lnTo>
                  <a:cubicBezTo>
                    <a:pt x="17879" y="243317"/>
                    <a:pt x="11690" y="240753"/>
                    <a:pt x="7127" y="236190"/>
                  </a:cubicBezTo>
                  <a:cubicBezTo>
                    <a:pt x="2564" y="231627"/>
                    <a:pt x="0" y="225438"/>
                    <a:pt x="0" y="218985"/>
                  </a:cubicBezTo>
                  <a:lnTo>
                    <a:pt x="0" y="24332"/>
                  </a:lnTo>
                  <a:close/>
                </a:path>
              </a:pathLst>
            </a:custGeom>
            <a:solidFill>
              <a:srgbClr val="0000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kumimoji="1" lang="en-US" sz="2100" kern="1200" dirty="0">
                  <a:latin typeface="Corbel" pitchFamily="34" charset="0"/>
                </a:rPr>
                <a:t>Laos</a:t>
              </a:r>
              <a:endParaRPr lang="en-US" sz="2100" kern="1200" dirty="0">
                <a:latin typeface="Corbel" pitchFamily="34" charset="0"/>
              </a:endParaRPr>
            </a:p>
          </p:txBody>
        </p:sp>
        <p:sp>
          <p:nvSpPr>
            <p:cNvPr id="31" name="Freeform 30"/>
            <p:cNvSpPr/>
            <p:nvPr/>
          </p:nvSpPr>
          <p:spPr>
            <a:xfrm>
              <a:off x="5661670" y="5644007"/>
              <a:ext cx="3079527" cy="315679"/>
            </a:xfrm>
            <a:custGeom>
              <a:avLst/>
              <a:gdLst>
                <a:gd name="connsiteX0" fmla="*/ 0 w 3079527"/>
                <a:gd name="connsiteY0" fmla="*/ 24332 h 243317"/>
                <a:gd name="connsiteX1" fmla="*/ 7127 w 3079527"/>
                <a:gd name="connsiteY1" fmla="*/ 7127 h 243317"/>
                <a:gd name="connsiteX2" fmla="*/ 24332 w 3079527"/>
                <a:gd name="connsiteY2" fmla="*/ 0 h 243317"/>
                <a:gd name="connsiteX3" fmla="*/ 3055195 w 3079527"/>
                <a:gd name="connsiteY3" fmla="*/ 0 h 243317"/>
                <a:gd name="connsiteX4" fmla="*/ 3072400 w 3079527"/>
                <a:gd name="connsiteY4" fmla="*/ 7127 h 243317"/>
                <a:gd name="connsiteX5" fmla="*/ 3079527 w 3079527"/>
                <a:gd name="connsiteY5" fmla="*/ 24332 h 243317"/>
                <a:gd name="connsiteX6" fmla="*/ 3079527 w 3079527"/>
                <a:gd name="connsiteY6" fmla="*/ 218985 h 243317"/>
                <a:gd name="connsiteX7" fmla="*/ 3072400 w 3079527"/>
                <a:gd name="connsiteY7" fmla="*/ 236190 h 243317"/>
                <a:gd name="connsiteX8" fmla="*/ 3055195 w 3079527"/>
                <a:gd name="connsiteY8" fmla="*/ 243317 h 243317"/>
                <a:gd name="connsiteX9" fmla="*/ 24332 w 3079527"/>
                <a:gd name="connsiteY9" fmla="*/ 243317 h 243317"/>
                <a:gd name="connsiteX10" fmla="*/ 7127 w 3079527"/>
                <a:gd name="connsiteY10" fmla="*/ 236190 h 243317"/>
                <a:gd name="connsiteX11" fmla="*/ 0 w 3079527"/>
                <a:gd name="connsiteY11" fmla="*/ 218985 h 243317"/>
                <a:gd name="connsiteX12" fmla="*/ 0 w 3079527"/>
                <a:gd name="connsiteY12" fmla="*/ 24332 h 24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9527" h="243317">
                  <a:moveTo>
                    <a:pt x="0" y="24332"/>
                  </a:moveTo>
                  <a:cubicBezTo>
                    <a:pt x="0" y="17879"/>
                    <a:pt x="2564" y="11690"/>
                    <a:pt x="7127" y="7127"/>
                  </a:cubicBezTo>
                  <a:cubicBezTo>
                    <a:pt x="11690" y="2564"/>
                    <a:pt x="17879" y="0"/>
                    <a:pt x="24332" y="0"/>
                  </a:cubicBezTo>
                  <a:lnTo>
                    <a:pt x="3055195" y="0"/>
                  </a:lnTo>
                  <a:cubicBezTo>
                    <a:pt x="3061648" y="0"/>
                    <a:pt x="3067837" y="2564"/>
                    <a:pt x="3072400" y="7127"/>
                  </a:cubicBezTo>
                  <a:cubicBezTo>
                    <a:pt x="3076963" y="11690"/>
                    <a:pt x="3079527" y="17879"/>
                    <a:pt x="3079527" y="24332"/>
                  </a:cubicBezTo>
                  <a:lnTo>
                    <a:pt x="3079527" y="218985"/>
                  </a:lnTo>
                  <a:cubicBezTo>
                    <a:pt x="3079527" y="225438"/>
                    <a:pt x="3076963" y="231627"/>
                    <a:pt x="3072400" y="236190"/>
                  </a:cubicBezTo>
                  <a:cubicBezTo>
                    <a:pt x="3067837" y="240753"/>
                    <a:pt x="3061648" y="243317"/>
                    <a:pt x="3055195" y="243317"/>
                  </a:cubicBezTo>
                  <a:lnTo>
                    <a:pt x="24332" y="243317"/>
                  </a:lnTo>
                  <a:cubicBezTo>
                    <a:pt x="17879" y="243317"/>
                    <a:pt x="11690" y="240753"/>
                    <a:pt x="7127" y="236190"/>
                  </a:cubicBezTo>
                  <a:cubicBezTo>
                    <a:pt x="2564" y="231627"/>
                    <a:pt x="0" y="225438"/>
                    <a:pt x="0" y="218985"/>
                  </a:cubicBezTo>
                  <a:lnTo>
                    <a:pt x="0" y="24332"/>
                  </a:lnTo>
                  <a:close/>
                </a:path>
              </a:pathLst>
            </a:custGeom>
            <a:solidFill>
              <a:srgbClr val="0000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kumimoji="1" lang="en-US" sz="2100" kern="1200" dirty="0">
                  <a:latin typeface="Corbel" pitchFamily="34" charset="0"/>
                </a:rPr>
                <a:t>Malaysia, </a:t>
              </a:r>
              <a:r>
                <a:rPr kumimoji="1" lang="en-US" sz="2100" kern="1200" dirty="0">
                  <a:solidFill>
                    <a:srgbClr val="FFFF00"/>
                  </a:solidFill>
                  <a:latin typeface="Corbel" pitchFamily="34" charset="0"/>
                </a:rPr>
                <a:t>Myanmar</a:t>
              </a:r>
              <a:endParaRPr lang="en-US" sz="2100" kern="1200" dirty="0">
                <a:solidFill>
                  <a:srgbClr val="FFFF00"/>
                </a:solidFill>
                <a:latin typeface="Corbel" pitchFamily="34" charset="0"/>
              </a:endParaRPr>
            </a:p>
          </p:txBody>
        </p:sp>
        <p:sp>
          <p:nvSpPr>
            <p:cNvPr id="32" name="Freeform 31"/>
            <p:cNvSpPr/>
            <p:nvPr/>
          </p:nvSpPr>
          <p:spPr>
            <a:xfrm>
              <a:off x="5661670" y="5904719"/>
              <a:ext cx="3079527" cy="315679"/>
            </a:xfrm>
            <a:custGeom>
              <a:avLst/>
              <a:gdLst>
                <a:gd name="connsiteX0" fmla="*/ 0 w 3079527"/>
                <a:gd name="connsiteY0" fmla="*/ 24332 h 243317"/>
                <a:gd name="connsiteX1" fmla="*/ 7127 w 3079527"/>
                <a:gd name="connsiteY1" fmla="*/ 7127 h 243317"/>
                <a:gd name="connsiteX2" fmla="*/ 24332 w 3079527"/>
                <a:gd name="connsiteY2" fmla="*/ 0 h 243317"/>
                <a:gd name="connsiteX3" fmla="*/ 3055195 w 3079527"/>
                <a:gd name="connsiteY3" fmla="*/ 0 h 243317"/>
                <a:gd name="connsiteX4" fmla="*/ 3072400 w 3079527"/>
                <a:gd name="connsiteY4" fmla="*/ 7127 h 243317"/>
                <a:gd name="connsiteX5" fmla="*/ 3079527 w 3079527"/>
                <a:gd name="connsiteY5" fmla="*/ 24332 h 243317"/>
                <a:gd name="connsiteX6" fmla="*/ 3079527 w 3079527"/>
                <a:gd name="connsiteY6" fmla="*/ 218985 h 243317"/>
                <a:gd name="connsiteX7" fmla="*/ 3072400 w 3079527"/>
                <a:gd name="connsiteY7" fmla="*/ 236190 h 243317"/>
                <a:gd name="connsiteX8" fmla="*/ 3055195 w 3079527"/>
                <a:gd name="connsiteY8" fmla="*/ 243317 h 243317"/>
                <a:gd name="connsiteX9" fmla="*/ 24332 w 3079527"/>
                <a:gd name="connsiteY9" fmla="*/ 243317 h 243317"/>
                <a:gd name="connsiteX10" fmla="*/ 7127 w 3079527"/>
                <a:gd name="connsiteY10" fmla="*/ 236190 h 243317"/>
                <a:gd name="connsiteX11" fmla="*/ 0 w 3079527"/>
                <a:gd name="connsiteY11" fmla="*/ 218985 h 243317"/>
                <a:gd name="connsiteX12" fmla="*/ 0 w 3079527"/>
                <a:gd name="connsiteY12" fmla="*/ 24332 h 24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9527" h="243317">
                  <a:moveTo>
                    <a:pt x="0" y="24332"/>
                  </a:moveTo>
                  <a:cubicBezTo>
                    <a:pt x="0" y="17879"/>
                    <a:pt x="2564" y="11690"/>
                    <a:pt x="7127" y="7127"/>
                  </a:cubicBezTo>
                  <a:cubicBezTo>
                    <a:pt x="11690" y="2564"/>
                    <a:pt x="17879" y="0"/>
                    <a:pt x="24332" y="0"/>
                  </a:cubicBezTo>
                  <a:lnTo>
                    <a:pt x="3055195" y="0"/>
                  </a:lnTo>
                  <a:cubicBezTo>
                    <a:pt x="3061648" y="0"/>
                    <a:pt x="3067837" y="2564"/>
                    <a:pt x="3072400" y="7127"/>
                  </a:cubicBezTo>
                  <a:cubicBezTo>
                    <a:pt x="3076963" y="11690"/>
                    <a:pt x="3079527" y="17879"/>
                    <a:pt x="3079527" y="24332"/>
                  </a:cubicBezTo>
                  <a:lnTo>
                    <a:pt x="3079527" y="218985"/>
                  </a:lnTo>
                  <a:cubicBezTo>
                    <a:pt x="3079527" y="225438"/>
                    <a:pt x="3076963" y="231627"/>
                    <a:pt x="3072400" y="236190"/>
                  </a:cubicBezTo>
                  <a:cubicBezTo>
                    <a:pt x="3067837" y="240753"/>
                    <a:pt x="3061648" y="243317"/>
                    <a:pt x="3055195" y="243317"/>
                  </a:cubicBezTo>
                  <a:lnTo>
                    <a:pt x="24332" y="243317"/>
                  </a:lnTo>
                  <a:cubicBezTo>
                    <a:pt x="17879" y="243317"/>
                    <a:pt x="11690" y="240753"/>
                    <a:pt x="7127" y="236190"/>
                  </a:cubicBezTo>
                  <a:cubicBezTo>
                    <a:pt x="2564" y="231627"/>
                    <a:pt x="0" y="225438"/>
                    <a:pt x="0" y="218985"/>
                  </a:cubicBezTo>
                  <a:lnTo>
                    <a:pt x="0" y="24332"/>
                  </a:lnTo>
                  <a:close/>
                </a:path>
              </a:pathLst>
            </a:custGeom>
            <a:solidFill>
              <a:srgbClr val="0000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kumimoji="1" lang="en-US" sz="2100" kern="1200" dirty="0">
                  <a:latin typeface="Corbel" pitchFamily="34" charset="0"/>
                </a:rPr>
                <a:t>Poland</a:t>
              </a:r>
              <a:endParaRPr lang="en-US" sz="2100" kern="1200" dirty="0">
                <a:latin typeface="Corbel" pitchFamily="34" charset="0"/>
              </a:endParaRPr>
            </a:p>
          </p:txBody>
        </p:sp>
        <p:sp>
          <p:nvSpPr>
            <p:cNvPr id="33" name="Freeform 32"/>
            <p:cNvSpPr/>
            <p:nvPr/>
          </p:nvSpPr>
          <p:spPr>
            <a:xfrm>
              <a:off x="5661670" y="6197448"/>
              <a:ext cx="3079527" cy="315679"/>
            </a:xfrm>
            <a:custGeom>
              <a:avLst/>
              <a:gdLst>
                <a:gd name="connsiteX0" fmla="*/ 0 w 3079527"/>
                <a:gd name="connsiteY0" fmla="*/ 24332 h 243317"/>
                <a:gd name="connsiteX1" fmla="*/ 7127 w 3079527"/>
                <a:gd name="connsiteY1" fmla="*/ 7127 h 243317"/>
                <a:gd name="connsiteX2" fmla="*/ 24332 w 3079527"/>
                <a:gd name="connsiteY2" fmla="*/ 0 h 243317"/>
                <a:gd name="connsiteX3" fmla="*/ 3055195 w 3079527"/>
                <a:gd name="connsiteY3" fmla="*/ 0 h 243317"/>
                <a:gd name="connsiteX4" fmla="*/ 3072400 w 3079527"/>
                <a:gd name="connsiteY4" fmla="*/ 7127 h 243317"/>
                <a:gd name="connsiteX5" fmla="*/ 3079527 w 3079527"/>
                <a:gd name="connsiteY5" fmla="*/ 24332 h 243317"/>
                <a:gd name="connsiteX6" fmla="*/ 3079527 w 3079527"/>
                <a:gd name="connsiteY6" fmla="*/ 218985 h 243317"/>
                <a:gd name="connsiteX7" fmla="*/ 3072400 w 3079527"/>
                <a:gd name="connsiteY7" fmla="*/ 236190 h 243317"/>
                <a:gd name="connsiteX8" fmla="*/ 3055195 w 3079527"/>
                <a:gd name="connsiteY8" fmla="*/ 243317 h 243317"/>
                <a:gd name="connsiteX9" fmla="*/ 24332 w 3079527"/>
                <a:gd name="connsiteY9" fmla="*/ 243317 h 243317"/>
                <a:gd name="connsiteX10" fmla="*/ 7127 w 3079527"/>
                <a:gd name="connsiteY10" fmla="*/ 236190 h 243317"/>
                <a:gd name="connsiteX11" fmla="*/ 0 w 3079527"/>
                <a:gd name="connsiteY11" fmla="*/ 218985 h 243317"/>
                <a:gd name="connsiteX12" fmla="*/ 0 w 3079527"/>
                <a:gd name="connsiteY12" fmla="*/ 24332 h 24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9527" h="243317">
                  <a:moveTo>
                    <a:pt x="0" y="24332"/>
                  </a:moveTo>
                  <a:cubicBezTo>
                    <a:pt x="0" y="17879"/>
                    <a:pt x="2564" y="11690"/>
                    <a:pt x="7127" y="7127"/>
                  </a:cubicBezTo>
                  <a:cubicBezTo>
                    <a:pt x="11690" y="2564"/>
                    <a:pt x="17879" y="0"/>
                    <a:pt x="24332" y="0"/>
                  </a:cubicBezTo>
                  <a:lnTo>
                    <a:pt x="3055195" y="0"/>
                  </a:lnTo>
                  <a:cubicBezTo>
                    <a:pt x="3061648" y="0"/>
                    <a:pt x="3067837" y="2564"/>
                    <a:pt x="3072400" y="7127"/>
                  </a:cubicBezTo>
                  <a:cubicBezTo>
                    <a:pt x="3076963" y="11690"/>
                    <a:pt x="3079527" y="17879"/>
                    <a:pt x="3079527" y="24332"/>
                  </a:cubicBezTo>
                  <a:lnTo>
                    <a:pt x="3079527" y="218985"/>
                  </a:lnTo>
                  <a:cubicBezTo>
                    <a:pt x="3079527" y="225438"/>
                    <a:pt x="3076963" y="231627"/>
                    <a:pt x="3072400" y="236190"/>
                  </a:cubicBezTo>
                  <a:cubicBezTo>
                    <a:pt x="3067837" y="240753"/>
                    <a:pt x="3061648" y="243317"/>
                    <a:pt x="3055195" y="243317"/>
                  </a:cubicBezTo>
                  <a:lnTo>
                    <a:pt x="24332" y="243317"/>
                  </a:lnTo>
                  <a:cubicBezTo>
                    <a:pt x="17879" y="243317"/>
                    <a:pt x="11690" y="240753"/>
                    <a:pt x="7127" y="236190"/>
                  </a:cubicBezTo>
                  <a:cubicBezTo>
                    <a:pt x="2564" y="231627"/>
                    <a:pt x="0" y="225438"/>
                    <a:pt x="0" y="218985"/>
                  </a:cubicBezTo>
                  <a:lnTo>
                    <a:pt x="0" y="24332"/>
                  </a:lnTo>
                  <a:close/>
                </a:path>
              </a:pathLst>
            </a:custGeom>
            <a:solidFill>
              <a:srgbClr val="0000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kumimoji="1" lang="en-US" sz="2100" kern="1200" dirty="0">
                  <a:latin typeface="Corbel" pitchFamily="34" charset="0"/>
                </a:rPr>
                <a:t>Russia</a:t>
              </a:r>
              <a:endParaRPr lang="en-US" sz="2100" kern="1200" dirty="0">
                <a:latin typeface="Corbel" pitchFamily="34" charset="0"/>
              </a:endParaRPr>
            </a:p>
          </p:txBody>
        </p:sp>
        <p:sp>
          <p:nvSpPr>
            <p:cNvPr id="34" name="Freeform 33"/>
            <p:cNvSpPr/>
            <p:nvPr/>
          </p:nvSpPr>
          <p:spPr>
            <a:xfrm>
              <a:off x="5661670" y="6474412"/>
              <a:ext cx="3079527" cy="315679"/>
            </a:xfrm>
            <a:custGeom>
              <a:avLst/>
              <a:gdLst>
                <a:gd name="connsiteX0" fmla="*/ 0 w 3079527"/>
                <a:gd name="connsiteY0" fmla="*/ 24332 h 243317"/>
                <a:gd name="connsiteX1" fmla="*/ 7127 w 3079527"/>
                <a:gd name="connsiteY1" fmla="*/ 7127 h 243317"/>
                <a:gd name="connsiteX2" fmla="*/ 24332 w 3079527"/>
                <a:gd name="connsiteY2" fmla="*/ 0 h 243317"/>
                <a:gd name="connsiteX3" fmla="*/ 3055195 w 3079527"/>
                <a:gd name="connsiteY3" fmla="*/ 0 h 243317"/>
                <a:gd name="connsiteX4" fmla="*/ 3072400 w 3079527"/>
                <a:gd name="connsiteY4" fmla="*/ 7127 h 243317"/>
                <a:gd name="connsiteX5" fmla="*/ 3079527 w 3079527"/>
                <a:gd name="connsiteY5" fmla="*/ 24332 h 243317"/>
                <a:gd name="connsiteX6" fmla="*/ 3079527 w 3079527"/>
                <a:gd name="connsiteY6" fmla="*/ 218985 h 243317"/>
                <a:gd name="connsiteX7" fmla="*/ 3072400 w 3079527"/>
                <a:gd name="connsiteY7" fmla="*/ 236190 h 243317"/>
                <a:gd name="connsiteX8" fmla="*/ 3055195 w 3079527"/>
                <a:gd name="connsiteY8" fmla="*/ 243317 h 243317"/>
                <a:gd name="connsiteX9" fmla="*/ 24332 w 3079527"/>
                <a:gd name="connsiteY9" fmla="*/ 243317 h 243317"/>
                <a:gd name="connsiteX10" fmla="*/ 7127 w 3079527"/>
                <a:gd name="connsiteY10" fmla="*/ 236190 h 243317"/>
                <a:gd name="connsiteX11" fmla="*/ 0 w 3079527"/>
                <a:gd name="connsiteY11" fmla="*/ 218985 h 243317"/>
                <a:gd name="connsiteX12" fmla="*/ 0 w 3079527"/>
                <a:gd name="connsiteY12" fmla="*/ 24332 h 24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9527" h="243317">
                  <a:moveTo>
                    <a:pt x="0" y="24332"/>
                  </a:moveTo>
                  <a:cubicBezTo>
                    <a:pt x="0" y="17879"/>
                    <a:pt x="2564" y="11690"/>
                    <a:pt x="7127" y="7127"/>
                  </a:cubicBezTo>
                  <a:cubicBezTo>
                    <a:pt x="11690" y="2564"/>
                    <a:pt x="17879" y="0"/>
                    <a:pt x="24332" y="0"/>
                  </a:cubicBezTo>
                  <a:lnTo>
                    <a:pt x="3055195" y="0"/>
                  </a:lnTo>
                  <a:cubicBezTo>
                    <a:pt x="3061648" y="0"/>
                    <a:pt x="3067837" y="2564"/>
                    <a:pt x="3072400" y="7127"/>
                  </a:cubicBezTo>
                  <a:cubicBezTo>
                    <a:pt x="3076963" y="11690"/>
                    <a:pt x="3079527" y="17879"/>
                    <a:pt x="3079527" y="24332"/>
                  </a:cubicBezTo>
                  <a:lnTo>
                    <a:pt x="3079527" y="218985"/>
                  </a:lnTo>
                  <a:cubicBezTo>
                    <a:pt x="3079527" y="225438"/>
                    <a:pt x="3076963" y="231627"/>
                    <a:pt x="3072400" y="236190"/>
                  </a:cubicBezTo>
                  <a:cubicBezTo>
                    <a:pt x="3067837" y="240753"/>
                    <a:pt x="3061648" y="243317"/>
                    <a:pt x="3055195" y="243317"/>
                  </a:cubicBezTo>
                  <a:lnTo>
                    <a:pt x="24332" y="243317"/>
                  </a:lnTo>
                  <a:cubicBezTo>
                    <a:pt x="17879" y="243317"/>
                    <a:pt x="11690" y="240753"/>
                    <a:pt x="7127" y="236190"/>
                  </a:cubicBezTo>
                  <a:cubicBezTo>
                    <a:pt x="2564" y="231627"/>
                    <a:pt x="0" y="225438"/>
                    <a:pt x="0" y="218985"/>
                  </a:cubicBezTo>
                  <a:lnTo>
                    <a:pt x="0" y="24332"/>
                  </a:lnTo>
                  <a:close/>
                </a:path>
              </a:pathLst>
            </a:custGeom>
            <a:solidFill>
              <a:srgbClr val="0000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kumimoji="1" lang="en-US" sz="2100" kern="1200" dirty="0">
                  <a:latin typeface="Corbel" pitchFamily="34" charset="0"/>
                </a:rPr>
                <a:t>Thailand</a:t>
              </a:r>
              <a:endParaRPr lang="en-US" sz="2100" kern="1200" dirty="0">
                <a:latin typeface="Corbel" pitchFamily="34" charset="0"/>
              </a:endParaRPr>
            </a:p>
          </p:txBody>
        </p:sp>
        <p:sp>
          <p:nvSpPr>
            <p:cNvPr id="35" name="Freeform 34"/>
            <p:cNvSpPr/>
            <p:nvPr/>
          </p:nvSpPr>
          <p:spPr>
            <a:xfrm>
              <a:off x="5661670" y="6767386"/>
              <a:ext cx="3079527" cy="315679"/>
            </a:xfrm>
            <a:custGeom>
              <a:avLst/>
              <a:gdLst>
                <a:gd name="connsiteX0" fmla="*/ 0 w 3079527"/>
                <a:gd name="connsiteY0" fmla="*/ 24332 h 243317"/>
                <a:gd name="connsiteX1" fmla="*/ 7127 w 3079527"/>
                <a:gd name="connsiteY1" fmla="*/ 7127 h 243317"/>
                <a:gd name="connsiteX2" fmla="*/ 24332 w 3079527"/>
                <a:gd name="connsiteY2" fmla="*/ 0 h 243317"/>
                <a:gd name="connsiteX3" fmla="*/ 3055195 w 3079527"/>
                <a:gd name="connsiteY3" fmla="*/ 0 h 243317"/>
                <a:gd name="connsiteX4" fmla="*/ 3072400 w 3079527"/>
                <a:gd name="connsiteY4" fmla="*/ 7127 h 243317"/>
                <a:gd name="connsiteX5" fmla="*/ 3079527 w 3079527"/>
                <a:gd name="connsiteY5" fmla="*/ 24332 h 243317"/>
                <a:gd name="connsiteX6" fmla="*/ 3079527 w 3079527"/>
                <a:gd name="connsiteY6" fmla="*/ 218985 h 243317"/>
                <a:gd name="connsiteX7" fmla="*/ 3072400 w 3079527"/>
                <a:gd name="connsiteY7" fmla="*/ 236190 h 243317"/>
                <a:gd name="connsiteX8" fmla="*/ 3055195 w 3079527"/>
                <a:gd name="connsiteY8" fmla="*/ 243317 h 243317"/>
                <a:gd name="connsiteX9" fmla="*/ 24332 w 3079527"/>
                <a:gd name="connsiteY9" fmla="*/ 243317 h 243317"/>
                <a:gd name="connsiteX10" fmla="*/ 7127 w 3079527"/>
                <a:gd name="connsiteY10" fmla="*/ 236190 h 243317"/>
                <a:gd name="connsiteX11" fmla="*/ 0 w 3079527"/>
                <a:gd name="connsiteY11" fmla="*/ 218985 h 243317"/>
                <a:gd name="connsiteX12" fmla="*/ 0 w 3079527"/>
                <a:gd name="connsiteY12" fmla="*/ 24332 h 24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9527" h="243317">
                  <a:moveTo>
                    <a:pt x="0" y="24332"/>
                  </a:moveTo>
                  <a:cubicBezTo>
                    <a:pt x="0" y="17879"/>
                    <a:pt x="2564" y="11690"/>
                    <a:pt x="7127" y="7127"/>
                  </a:cubicBezTo>
                  <a:cubicBezTo>
                    <a:pt x="11690" y="2564"/>
                    <a:pt x="17879" y="0"/>
                    <a:pt x="24332" y="0"/>
                  </a:cubicBezTo>
                  <a:lnTo>
                    <a:pt x="3055195" y="0"/>
                  </a:lnTo>
                  <a:cubicBezTo>
                    <a:pt x="3061648" y="0"/>
                    <a:pt x="3067837" y="2564"/>
                    <a:pt x="3072400" y="7127"/>
                  </a:cubicBezTo>
                  <a:cubicBezTo>
                    <a:pt x="3076963" y="11690"/>
                    <a:pt x="3079527" y="17879"/>
                    <a:pt x="3079527" y="24332"/>
                  </a:cubicBezTo>
                  <a:lnTo>
                    <a:pt x="3079527" y="218985"/>
                  </a:lnTo>
                  <a:cubicBezTo>
                    <a:pt x="3079527" y="225438"/>
                    <a:pt x="3076963" y="231627"/>
                    <a:pt x="3072400" y="236190"/>
                  </a:cubicBezTo>
                  <a:cubicBezTo>
                    <a:pt x="3067837" y="240753"/>
                    <a:pt x="3061648" y="243317"/>
                    <a:pt x="3055195" y="243317"/>
                  </a:cubicBezTo>
                  <a:lnTo>
                    <a:pt x="24332" y="243317"/>
                  </a:lnTo>
                  <a:cubicBezTo>
                    <a:pt x="17879" y="243317"/>
                    <a:pt x="11690" y="240753"/>
                    <a:pt x="7127" y="236190"/>
                  </a:cubicBezTo>
                  <a:cubicBezTo>
                    <a:pt x="2564" y="231627"/>
                    <a:pt x="0" y="225438"/>
                    <a:pt x="0" y="218985"/>
                  </a:cubicBezTo>
                  <a:lnTo>
                    <a:pt x="0" y="24332"/>
                  </a:lnTo>
                  <a:close/>
                </a:path>
              </a:pathLst>
            </a:custGeom>
            <a:solidFill>
              <a:srgbClr val="0000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kumimoji="1" lang="en-US" sz="2100" kern="1200" dirty="0">
                  <a:latin typeface="Corbel" pitchFamily="34" charset="0"/>
                </a:rPr>
                <a:t>USA, etc. </a:t>
              </a:r>
              <a:endParaRPr lang="en-US" sz="2100" kern="1200" dirty="0">
                <a:latin typeface="Corbel" pitchFamily="34" charset="0"/>
              </a:endParaRPr>
            </a:p>
          </p:txBody>
        </p:sp>
      </p:grpSp>
      <p:sp>
        <p:nvSpPr>
          <p:cNvPr id="9" name="Rectangle 8"/>
          <p:cNvSpPr/>
          <p:nvPr/>
        </p:nvSpPr>
        <p:spPr bwMode="auto">
          <a:xfrm>
            <a:off x="6268801" y="0"/>
            <a:ext cx="1802879" cy="309941"/>
          </a:xfrm>
          <a:prstGeom prst="rect">
            <a:avLst/>
          </a:prstGeom>
          <a:solidFill>
            <a:schemeClr val="bg1"/>
          </a:solidFill>
          <a:ln w="12700" cap="flat" cmpd="sng" algn="ctr">
            <a:noFill/>
            <a:prstDash val="solid"/>
            <a:round/>
            <a:headEnd type="none" w="med" len="med"/>
            <a:tailEnd type="none" w="med" len="med"/>
          </a:ln>
          <a:effectLst/>
        </p:spPr>
        <p:txBody>
          <a:bodyPr lIns="0" tIns="18288" rIns="0" bIns="0"/>
          <a:lstStyle/>
          <a:p>
            <a:pPr latinLnBrk="1">
              <a:defRPr/>
            </a:pPr>
            <a:r>
              <a:rPr lang="en-US" sz="900" dirty="0">
                <a:solidFill>
                  <a:schemeClr val="bg1">
                    <a:lumMod val="50000"/>
                  </a:schemeClr>
                </a:solidFill>
                <a:ea typeface="Tahoma" panose="020B0604030504040204" pitchFamily="34" charset="0"/>
                <a:cs typeface="Tahoma" panose="020B0604030504040204" pitchFamily="34" charset="0"/>
              </a:rPr>
              <a:t>  8.   Myanmar</a:t>
            </a:r>
          </a:p>
        </p:txBody>
      </p:sp>
      <p:sp>
        <p:nvSpPr>
          <p:cNvPr id="36" name="Freeform 35"/>
          <p:cNvSpPr/>
          <p:nvPr/>
        </p:nvSpPr>
        <p:spPr>
          <a:xfrm>
            <a:off x="954004" y="6278103"/>
            <a:ext cx="3724530" cy="412225"/>
          </a:xfrm>
          <a:custGeom>
            <a:avLst/>
            <a:gdLst>
              <a:gd name="connsiteX0" fmla="*/ 0 w 3079527"/>
              <a:gd name="connsiteY0" fmla="*/ 34430 h 344296"/>
              <a:gd name="connsiteX1" fmla="*/ 10084 w 3079527"/>
              <a:gd name="connsiteY1" fmla="*/ 10084 h 344296"/>
              <a:gd name="connsiteX2" fmla="*/ 34430 w 3079527"/>
              <a:gd name="connsiteY2" fmla="*/ 0 h 344296"/>
              <a:gd name="connsiteX3" fmla="*/ 3045097 w 3079527"/>
              <a:gd name="connsiteY3" fmla="*/ 0 h 344296"/>
              <a:gd name="connsiteX4" fmla="*/ 3069443 w 3079527"/>
              <a:gd name="connsiteY4" fmla="*/ 10084 h 344296"/>
              <a:gd name="connsiteX5" fmla="*/ 3079527 w 3079527"/>
              <a:gd name="connsiteY5" fmla="*/ 34430 h 344296"/>
              <a:gd name="connsiteX6" fmla="*/ 3079527 w 3079527"/>
              <a:gd name="connsiteY6" fmla="*/ 309866 h 344296"/>
              <a:gd name="connsiteX7" fmla="*/ 3069443 w 3079527"/>
              <a:gd name="connsiteY7" fmla="*/ 334212 h 344296"/>
              <a:gd name="connsiteX8" fmla="*/ 3045097 w 3079527"/>
              <a:gd name="connsiteY8" fmla="*/ 344296 h 344296"/>
              <a:gd name="connsiteX9" fmla="*/ 34430 w 3079527"/>
              <a:gd name="connsiteY9" fmla="*/ 344296 h 344296"/>
              <a:gd name="connsiteX10" fmla="*/ 10084 w 3079527"/>
              <a:gd name="connsiteY10" fmla="*/ 334212 h 344296"/>
              <a:gd name="connsiteX11" fmla="*/ 0 w 3079527"/>
              <a:gd name="connsiteY11" fmla="*/ 309866 h 344296"/>
              <a:gd name="connsiteX12" fmla="*/ 0 w 3079527"/>
              <a:gd name="connsiteY12" fmla="*/ 34430 h 34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9527" h="344296">
                <a:moveTo>
                  <a:pt x="0" y="34430"/>
                </a:moveTo>
                <a:cubicBezTo>
                  <a:pt x="0" y="25299"/>
                  <a:pt x="3627" y="16541"/>
                  <a:pt x="10084" y="10084"/>
                </a:cubicBezTo>
                <a:cubicBezTo>
                  <a:pt x="16541" y="3627"/>
                  <a:pt x="25298" y="0"/>
                  <a:pt x="34430" y="0"/>
                </a:cubicBezTo>
                <a:lnTo>
                  <a:pt x="3045097" y="0"/>
                </a:lnTo>
                <a:cubicBezTo>
                  <a:pt x="3054228" y="0"/>
                  <a:pt x="3062986" y="3627"/>
                  <a:pt x="3069443" y="10084"/>
                </a:cubicBezTo>
                <a:cubicBezTo>
                  <a:pt x="3075900" y="16541"/>
                  <a:pt x="3079527" y="25298"/>
                  <a:pt x="3079527" y="34430"/>
                </a:cubicBezTo>
                <a:lnTo>
                  <a:pt x="3079527" y="309866"/>
                </a:lnTo>
                <a:cubicBezTo>
                  <a:pt x="3079527" y="318997"/>
                  <a:pt x="3075900" y="327755"/>
                  <a:pt x="3069443" y="334212"/>
                </a:cubicBezTo>
                <a:cubicBezTo>
                  <a:pt x="3062986" y="340669"/>
                  <a:pt x="3054229" y="344296"/>
                  <a:pt x="3045097" y="344296"/>
                </a:cubicBezTo>
                <a:lnTo>
                  <a:pt x="34430" y="344296"/>
                </a:lnTo>
                <a:cubicBezTo>
                  <a:pt x="25299" y="344296"/>
                  <a:pt x="16541" y="340669"/>
                  <a:pt x="10084" y="334212"/>
                </a:cubicBezTo>
                <a:cubicBezTo>
                  <a:pt x="3627" y="327755"/>
                  <a:pt x="0" y="318998"/>
                  <a:pt x="0" y="309866"/>
                </a:cubicBezTo>
                <a:lnTo>
                  <a:pt x="0" y="344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04" tIns="53899" rIns="68504" bIns="53899" numCol="1" spcCol="1270" anchor="ctr" anchorCtr="0">
            <a:noAutofit/>
          </a:bodyPr>
          <a:lstStyle/>
          <a:p>
            <a:pPr lvl="0" algn="ctr" defTabSz="1022350" rtl="0">
              <a:lnSpc>
                <a:spcPct val="90000"/>
              </a:lnSpc>
              <a:spcBef>
                <a:spcPct val="0"/>
              </a:spcBef>
              <a:spcAft>
                <a:spcPct val="35000"/>
              </a:spcAft>
            </a:pPr>
            <a:r>
              <a:rPr kumimoji="1" lang="en-US" sz="2400" kern="1200" dirty="0">
                <a:latin typeface="Corbel" pitchFamily="34" charset="0"/>
              </a:rPr>
              <a:t>BGS</a:t>
            </a:r>
            <a:endParaRPr lang="en-US" sz="2400" kern="1200" dirty="0">
              <a:latin typeface="Corbe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SocialMediaStats_background.jpg"/>
          <p:cNvPicPr>
            <a:picLocks noChangeAspect="1"/>
          </p:cNvPicPr>
          <p:nvPr/>
        </p:nvPicPr>
        <p:blipFill>
          <a:blip r:embed="rId3" cstate="print">
            <a:lum bright="30000" contrast="-26000"/>
          </a:blip>
          <a:srcRect/>
          <a:stretch>
            <a:fillRect/>
          </a:stretch>
        </p:blipFill>
        <p:spPr bwMode="auto">
          <a:xfrm>
            <a:off x="-1" y="0"/>
            <a:ext cx="12192000" cy="6877994"/>
          </a:xfrm>
          <a:prstGeom prst="rect">
            <a:avLst/>
          </a:prstGeom>
          <a:noFill/>
          <a:ln w="9525">
            <a:noFill/>
            <a:miter lim="800000"/>
            <a:headEnd/>
            <a:tailEnd/>
          </a:ln>
        </p:spPr>
      </p:pic>
      <p:sp>
        <p:nvSpPr>
          <p:cNvPr id="5" name="Oval 16"/>
          <p:cNvSpPr/>
          <p:nvPr/>
        </p:nvSpPr>
        <p:spPr>
          <a:xfrm>
            <a:off x="5858195" y="3159065"/>
            <a:ext cx="4260854" cy="3096695"/>
          </a:xfrm>
          <a:prstGeom prst="ellipse">
            <a:avLst/>
          </a:prstGeom>
          <a:noFill/>
          <a:ln w="31750">
            <a:solidFill>
              <a:schemeClr val="tx2">
                <a:lumMod val="50000"/>
              </a:schemeClr>
            </a:solidFill>
          </a:ln>
          <a:effectLst/>
          <a:scene3d>
            <a:camera prst="orthographicFront">
              <a:rot lat="0" lon="0" rev="0"/>
            </a:camera>
            <a:lightRig rig="threePt" dir="t">
              <a:rot lat="0" lon="0" rev="1200000"/>
            </a:lightRig>
          </a:scene3d>
          <a:sp3d>
            <a:extrusionClr>
              <a:schemeClr val="bg1"/>
            </a:extrusionClr>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kumimoji="0" lang="nl-BE"/>
          </a:p>
        </p:txBody>
      </p:sp>
      <p:sp>
        <p:nvSpPr>
          <p:cNvPr id="6" name="Oval 16"/>
          <p:cNvSpPr/>
          <p:nvPr/>
        </p:nvSpPr>
        <p:spPr>
          <a:xfrm>
            <a:off x="5858195" y="3059977"/>
            <a:ext cx="4260854" cy="3096695"/>
          </a:xfrm>
          <a:prstGeom prst="ellipse">
            <a:avLst/>
          </a:prstGeom>
          <a:noFill/>
          <a:ln w="31750">
            <a:solidFill>
              <a:schemeClr val="tx2">
                <a:lumMod val="50000"/>
              </a:schemeClr>
            </a:solidFill>
          </a:ln>
          <a:effectLst/>
          <a:scene3d>
            <a:camera prst="orthographicFront">
              <a:rot lat="0" lon="0" rev="0"/>
            </a:camera>
            <a:lightRig rig="threePt" dir="t">
              <a:rot lat="0" lon="0" rev="1200000"/>
            </a:lightRig>
          </a:scene3d>
          <a:sp3d>
            <a:extrusionClr>
              <a:schemeClr val="bg1"/>
            </a:extrusionClr>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kumimoji="0" lang="nl-BE"/>
          </a:p>
        </p:txBody>
      </p:sp>
      <p:sp>
        <p:nvSpPr>
          <p:cNvPr id="7" name="Oval 16"/>
          <p:cNvSpPr/>
          <p:nvPr/>
        </p:nvSpPr>
        <p:spPr>
          <a:xfrm>
            <a:off x="5945285" y="3197135"/>
            <a:ext cx="4260854" cy="3096695"/>
          </a:xfrm>
          <a:prstGeom prst="ellipse">
            <a:avLst/>
          </a:prstGeom>
          <a:noFill/>
          <a:ln w="31750">
            <a:solidFill>
              <a:schemeClr val="tx2">
                <a:lumMod val="50000"/>
              </a:schemeClr>
            </a:solidFill>
          </a:ln>
          <a:effectLst/>
          <a:scene3d>
            <a:camera prst="orthographicFront">
              <a:rot lat="0" lon="0" rev="0"/>
            </a:camera>
            <a:lightRig rig="threePt" dir="t">
              <a:rot lat="0" lon="0" rev="1200000"/>
            </a:lightRig>
          </a:scene3d>
          <a:sp3d>
            <a:extrusionClr>
              <a:schemeClr val="bg1"/>
            </a:extrusionClr>
          </a:sp3d>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kumimoji="0" lang="nl-BE"/>
          </a:p>
        </p:txBody>
      </p:sp>
      <p:pic>
        <p:nvPicPr>
          <p:cNvPr id="8" name="Picture 13" descr="background7.png"/>
          <p:cNvPicPr>
            <a:picLocks noChangeAspect="1"/>
          </p:cNvPicPr>
          <p:nvPr/>
        </p:nvPicPr>
        <p:blipFill>
          <a:blip r:embed="rId4" cstate="print"/>
          <a:stretch>
            <a:fillRect/>
          </a:stretch>
        </p:blipFill>
        <p:spPr>
          <a:xfrm>
            <a:off x="29288" y="1025649"/>
            <a:ext cx="8437294" cy="1569855"/>
          </a:xfrm>
          <a:prstGeom prst="rect">
            <a:avLst/>
          </a:prstGeom>
          <a:effectLst>
            <a:outerShdw blurRad="50800" dist="38100" dir="2700000" algn="tl" rotWithShape="0">
              <a:prstClr val="black">
                <a:alpha val="40000"/>
              </a:prstClr>
            </a:outerShdw>
          </a:effectLst>
        </p:spPr>
      </p:pic>
      <p:pic>
        <p:nvPicPr>
          <p:cNvPr id="9" name="그림 8" descr="지구새싹.png"/>
          <p:cNvPicPr>
            <a:picLocks noChangeAspect="1"/>
          </p:cNvPicPr>
          <p:nvPr/>
        </p:nvPicPr>
        <p:blipFill>
          <a:blip r:embed="rId5" cstate="print">
            <a:lum bright="10000" contrast="-26000"/>
          </a:blip>
          <a:srcRect/>
          <a:stretch>
            <a:fillRect/>
          </a:stretch>
        </p:blipFill>
        <p:spPr bwMode="auto">
          <a:xfrm>
            <a:off x="6420455" y="2751666"/>
            <a:ext cx="3210742" cy="3275009"/>
          </a:xfrm>
          <a:prstGeom prst="rect">
            <a:avLst/>
          </a:prstGeom>
          <a:noFill/>
          <a:ln w="9525">
            <a:noFill/>
            <a:miter lim="800000"/>
            <a:headEnd/>
            <a:tailEnd/>
          </a:ln>
          <a:effectLst>
            <a:outerShdw dist="38100" dir="2700000" algn="tl" rotWithShape="0">
              <a:srgbClr val="000000">
                <a:alpha val="39999"/>
              </a:srgbClr>
            </a:outerShdw>
          </a:effectLst>
        </p:spPr>
      </p:pic>
      <p:sp>
        <p:nvSpPr>
          <p:cNvPr id="10" name="타원 9"/>
          <p:cNvSpPr/>
          <p:nvPr/>
        </p:nvSpPr>
        <p:spPr>
          <a:xfrm>
            <a:off x="6399336" y="3432024"/>
            <a:ext cx="3235005" cy="2518884"/>
          </a:xfrm>
          <a:prstGeom prst="ellipse">
            <a:avLst/>
          </a:prstGeom>
          <a:solidFill>
            <a:schemeClr val="accent3">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latin typeface="+mn-ea"/>
            </a:endParaRPr>
          </a:p>
        </p:txBody>
      </p:sp>
      <p:sp>
        <p:nvSpPr>
          <p:cNvPr id="11" name="타원 10"/>
          <p:cNvSpPr/>
          <p:nvPr/>
        </p:nvSpPr>
        <p:spPr bwMode="auto">
          <a:xfrm>
            <a:off x="7016023" y="2237618"/>
            <a:ext cx="1926114" cy="1492207"/>
          </a:xfrm>
          <a:prstGeom prst="ellips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kumimoji="0" lang="ko-KR" altLang="en-US"/>
          </a:p>
        </p:txBody>
      </p:sp>
      <p:sp>
        <p:nvSpPr>
          <p:cNvPr id="12" name="타원 11"/>
          <p:cNvSpPr/>
          <p:nvPr/>
        </p:nvSpPr>
        <p:spPr bwMode="auto">
          <a:xfrm>
            <a:off x="8909650" y="4912178"/>
            <a:ext cx="1926114" cy="1492207"/>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kumimoji="0" lang="ko-KR" altLang="en-US"/>
          </a:p>
        </p:txBody>
      </p:sp>
      <p:sp>
        <p:nvSpPr>
          <p:cNvPr id="13" name="타원 12"/>
          <p:cNvSpPr/>
          <p:nvPr/>
        </p:nvSpPr>
        <p:spPr bwMode="auto">
          <a:xfrm>
            <a:off x="5182318" y="4912178"/>
            <a:ext cx="1926598" cy="1492207"/>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pic>
        <p:nvPicPr>
          <p:cNvPr id="14" name="Picture 5"/>
          <p:cNvPicPr>
            <a:picLocks noChangeAspect="1"/>
          </p:cNvPicPr>
          <p:nvPr/>
        </p:nvPicPr>
        <p:blipFill>
          <a:blip r:embed="rId6" cstate="print"/>
          <a:srcRect/>
          <a:stretch>
            <a:fillRect/>
          </a:stretch>
        </p:blipFill>
        <p:spPr bwMode="auto">
          <a:xfrm>
            <a:off x="8676577" y="5924"/>
            <a:ext cx="3514023" cy="2427996"/>
          </a:xfrm>
          <a:prstGeom prst="rect">
            <a:avLst/>
          </a:prstGeom>
          <a:noFill/>
          <a:ln w="9525">
            <a:noFill/>
            <a:miter lim="800000"/>
            <a:headEnd/>
            <a:tailEnd/>
          </a:ln>
        </p:spPr>
      </p:pic>
      <p:sp>
        <p:nvSpPr>
          <p:cNvPr id="16" name="TextBox 31"/>
          <p:cNvSpPr txBox="1">
            <a:spLocks noChangeArrowheads="1"/>
          </p:cNvSpPr>
          <p:nvPr/>
        </p:nvSpPr>
        <p:spPr bwMode="auto">
          <a:xfrm>
            <a:off x="551660" y="1255464"/>
            <a:ext cx="7271540" cy="1107996"/>
          </a:xfrm>
          <a:prstGeom prst="rect">
            <a:avLst/>
          </a:prstGeom>
          <a:noFill/>
          <a:ln w="9525">
            <a:noFill/>
            <a:miter lim="800000"/>
            <a:headEnd/>
            <a:tailEnd/>
          </a:ln>
        </p:spPr>
        <p:txBody>
          <a:bodyPr wrap="square">
            <a:spAutoFit/>
          </a:bodyPr>
          <a:lstStyle/>
          <a:p>
            <a:r>
              <a:rPr lang="en-US" altLang="ko-KR" sz="2200" b="1" dirty="0">
                <a:latin typeface="Arial Narrow" pitchFamily="34" charset="0"/>
                <a:cs typeface="Times New Roman" pitchFamily="18" charset="0"/>
              </a:rPr>
              <a:t>Researches related to natural environment, geo-environment, conservation, natural disasters, and mineral resources</a:t>
            </a:r>
          </a:p>
          <a:p>
            <a:endParaRPr lang="ko-KR" altLang="en-US" sz="2200" b="1" dirty="0">
              <a:latin typeface="Arial Narrow" pitchFamily="34" charset="0"/>
              <a:cs typeface="Times New Roman" pitchFamily="18" charset="0"/>
            </a:endParaRPr>
          </a:p>
        </p:txBody>
      </p:sp>
      <p:sp>
        <p:nvSpPr>
          <p:cNvPr id="17" name="제목 1"/>
          <p:cNvSpPr txBox="1">
            <a:spLocks/>
          </p:cNvSpPr>
          <p:nvPr/>
        </p:nvSpPr>
        <p:spPr bwMode="auto">
          <a:xfrm>
            <a:off x="503012" y="267590"/>
            <a:ext cx="8083279" cy="75805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1" hangingPunct="0">
              <a:lnSpc>
                <a:spcPct val="100000"/>
              </a:lnSpc>
              <a:spcBef>
                <a:spcPct val="0"/>
              </a:spcBef>
              <a:spcAft>
                <a:spcPct val="0"/>
              </a:spcAft>
              <a:buClrTx/>
              <a:buSzTx/>
              <a:buFontTx/>
              <a:buNone/>
              <a:tabLst/>
              <a:defRPr/>
            </a:pPr>
            <a:r>
              <a:rPr kumimoji="1" lang="en-US" altLang="ko-KR" sz="3000" b="0" i="0" u="none" strike="noStrike" kern="0" cap="none" spc="0" normalizeH="0" baseline="0" noProof="0" dirty="0">
                <a:ln>
                  <a:noFill/>
                </a:ln>
                <a:solidFill>
                  <a:srgbClr val="FF6600"/>
                </a:solidFill>
                <a:effectLst>
                  <a:outerShdw blurRad="38100" dist="38100" dir="2700000" algn="tl">
                    <a:srgbClr val="000000">
                      <a:alpha val="43137"/>
                    </a:srgbClr>
                  </a:outerShdw>
                </a:effectLst>
                <a:uLnTx/>
                <a:uFillTx/>
                <a:latin typeface="HY견고딕"/>
                <a:ea typeface="HY견고딕"/>
                <a:cs typeface="+mj-cs"/>
              </a:rPr>
              <a:t>Economic Geology and Geomatics (EGG)</a:t>
            </a:r>
            <a:endParaRPr kumimoji="1" lang="ko-KR" altLang="en-US" sz="3000" b="0" i="0" u="none" strike="noStrike" kern="0" cap="none" spc="0" normalizeH="0" baseline="0" noProof="0" dirty="0">
              <a:ln>
                <a:noFill/>
              </a:ln>
              <a:solidFill>
                <a:srgbClr val="FF6600"/>
              </a:solidFill>
              <a:effectLst>
                <a:outerShdw blurRad="38100" dist="38100" dir="2700000" algn="tl">
                  <a:srgbClr val="000000">
                    <a:alpha val="43137"/>
                  </a:srgbClr>
                </a:outerShdw>
              </a:effectLst>
              <a:uLnTx/>
              <a:uFillTx/>
              <a:latin typeface="HY견고딕"/>
              <a:ea typeface="HY견고딕"/>
              <a:cs typeface="+mj-cs"/>
            </a:endParaRPr>
          </a:p>
        </p:txBody>
      </p:sp>
      <p:sp>
        <p:nvSpPr>
          <p:cNvPr id="18" name="TextBox 17"/>
          <p:cNvSpPr txBox="1"/>
          <p:nvPr/>
        </p:nvSpPr>
        <p:spPr bwMode="auto">
          <a:xfrm>
            <a:off x="6992623" y="2784015"/>
            <a:ext cx="2017834" cy="353943"/>
          </a:xfrm>
          <a:prstGeom prst="rect">
            <a:avLst/>
          </a:prstGeom>
          <a:noFill/>
        </p:spPr>
        <p:txBody>
          <a:bodyPr wrap="square">
            <a:spAutoFit/>
          </a:bodyPr>
          <a:lstStyle/>
          <a:p>
            <a:pPr algn="ctr">
              <a:defRPr/>
            </a:pPr>
            <a:r>
              <a:rPr lang="en-US" altLang="ko-KR" sz="1700" b="1" dirty="0">
                <a:effectLst>
                  <a:outerShdw blurRad="38100" dist="38100" dir="2700000" algn="tl">
                    <a:srgbClr val="000000">
                      <a:alpha val="43137"/>
                    </a:srgbClr>
                  </a:outerShdw>
                </a:effectLst>
                <a:latin typeface="Arial" pitchFamily="34" charset="0"/>
                <a:ea typeface="+mn-ea"/>
                <a:cs typeface="Arial" pitchFamily="34" charset="0"/>
              </a:rPr>
              <a:t>Governments</a:t>
            </a:r>
            <a:endParaRPr lang="ko-KR" altLang="en-US" sz="1700" b="1" dirty="0">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19" name="TextBox 18"/>
          <p:cNvSpPr txBox="1"/>
          <p:nvPr/>
        </p:nvSpPr>
        <p:spPr bwMode="auto">
          <a:xfrm>
            <a:off x="5024623" y="5495571"/>
            <a:ext cx="2199802" cy="353943"/>
          </a:xfrm>
          <a:prstGeom prst="rect">
            <a:avLst/>
          </a:prstGeom>
          <a:noFill/>
        </p:spPr>
        <p:txBody>
          <a:bodyPr wrap="square">
            <a:spAutoFit/>
          </a:bodyPr>
          <a:lstStyle/>
          <a:p>
            <a:pPr algn="ctr">
              <a:defRPr/>
            </a:pPr>
            <a:r>
              <a:rPr lang="en-US" altLang="ko-KR" sz="1700" b="1" dirty="0">
                <a:effectLst>
                  <a:outerShdw blurRad="38100" dist="38100" dir="2700000" algn="tl">
                    <a:srgbClr val="000000">
                      <a:alpha val="43137"/>
                    </a:srgbClr>
                  </a:outerShdw>
                </a:effectLst>
                <a:latin typeface="Arial" pitchFamily="34" charset="0"/>
                <a:cs typeface="Arial" pitchFamily="34" charset="0"/>
              </a:rPr>
              <a:t>Academics</a:t>
            </a:r>
            <a:endParaRPr lang="ko-KR" altLang="en-US" sz="1700" b="1" spc="-100" dirty="0">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20" name="TextBox 19"/>
          <p:cNvSpPr txBox="1"/>
          <p:nvPr/>
        </p:nvSpPr>
        <p:spPr bwMode="auto">
          <a:xfrm>
            <a:off x="8860811" y="5480045"/>
            <a:ext cx="2017834" cy="353943"/>
          </a:xfrm>
          <a:prstGeom prst="rect">
            <a:avLst/>
          </a:prstGeom>
          <a:noFill/>
        </p:spPr>
        <p:txBody>
          <a:bodyPr wrap="square">
            <a:spAutoFit/>
          </a:bodyPr>
          <a:lstStyle/>
          <a:p>
            <a:pPr algn="ctr">
              <a:defRPr/>
            </a:pPr>
            <a:r>
              <a:rPr lang="en-US" altLang="ko-KR" sz="1700" b="1" dirty="0">
                <a:solidFill>
                  <a:srgbClr val="FF0000"/>
                </a:solidFill>
                <a:effectLst>
                  <a:outerShdw blurRad="38100" dist="38100" dir="2700000" algn="tl">
                    <a:srgbClr val="000000">
                      <a:alpha val="43137"/>
                    </a:srgbClr>
                  </a:outerShdw>
                </a:effectLst>
                <a:latin typeface="Arial" pitchFamily="34" charset="0"/>
                <a:ea typeface="+mn-ea"/>
                <a:cs typeface="Arial" pitchFamily="34" charset="0"/>
              </a:rPr>
              <a:t>Industries</a:t>
            </a:r>
            <a:endParaRPr lang="ko-KR" altLang="en-US" sz="1700" b="1" dirty="0">
              <a:solidFill>
                <a:srgbClr val="FF0000"/>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21" name="TextBox 20"/>
          <p:cNvSpPr txBox="1"/>
          <p:nvPr/>
        </p:nvSpPr>
        <p:spPr>
          <a:xfrm>
            <a:off x="6808302" y="4381495"/>
            <a:ext cx="2383795" cy="707886"/>
          </a:xfrm>
          <a:prstGeom prst="rect">
            <a:avLst/>
          </a:prstGeom>
          <a:noFill/>
          <a:ln w="9525" cap="flat" cmpd="sng" algn="ctr">
            <a:no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휴먼엑스포"/>
                <a:cs typeface="Arial" pitchFamily="34" charset="0"/>
              </a:rPr>
              <a:t>Maintaining</a:t>
            </a:r>
            <a:r>
              <a:rPr kumimoji="0" lang="en-US" altLang="ko-KR" sz="2000" b="1" i="0" u="none" strike="noStrike" kern="0" cap="none" spc="0" normalizeH="0" noProof="0" dirty="0">
                <a:ln>
                  <a:noFill/>
                </a:ln>
                <a:solidFill>
                  <a:srgbClr val="FFC000"/>
                </a:solidFill>
                <a:effectLst>
                  <a:outerShdw blurRad="38100" dist="38100" dir="2700000" algn="tl">
                    <a:srgbClr val="000000">
                      <a:alpha val="43137"/>
                    </a:srgbClr>
                  </a:outerShdw>
                </a:effectLst>
                <a:uLnTx/>
                <a:uFillTx/>
                <a:latin typeface="Arial" pitchFamily="34" charset="0"/>
                <a:ea typeface="휴먼엑스포"/>
                <a:cs typeface="Arial" pitchFamily="34" charset="0"/>
              </a:rPr>
              <a:t> close connection</a:t>
            </a:r>
            <a:endParaRPr kumimoji="0" lang="ko-KR" altLang="en-US" sz="2000" b="1"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Arial" pitchFamily="34" charset="0"/>
              <a:ea typeface="휴먼엑스포"/>
              <a:cs typeface="Arial" pitchFamily="34" charset="0"/>
            </a:endParaRPr>
          </a:p>
        </p:txBody>
      </p:sp>
    </p:spTree>
    <p:extLst>
      <p:ext uri="{BB962C8B-B14F-4D97-AF65-F5344CB8AC3E}">
        <p14:creationId xmlns:p14="http://schemas.microsoft.com/office/powerpoint/2010/main" val="3060539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37322" y="5544462"/>
            <a:ext cx="11284226" cy="972452"/>
          </a:xfrm>
        </p:spPr>
        <p:txBody>
          <a:bodyPr>
            <a:noAutofit/>
          </a:bodyPr>
          <a:lstStyle/>
          <a:p>
            <a:pPr marL="0" indent="0">
              <a:buNone/>
            </a:pPr>
            <a:r>
              <a:rPr lang="en-US" sz="2000" b="1" dirty="0"/>
              <a:t>…, If you want to go far, go together.</a:t>
            </a:r>
          </a:p>
          <a:p>
            <a:pPr marL="0" indent="0">
              <a:buNone/>
            </a:pPr>
            <a:r>
              <a:rPr lang="en-US" sz="2000" b="1" dirty="0"/>
              <a:t>Geospatial Sciences, GIS applications involve interdisciplinary, </a:t>
            </a:r>
            <a:r>
              <a:rPr lang="en-US" sz="2000" b="1" dirty="0" err="1"/>
              <a:t>muti</a:t>
            </a:r>
            <a:r>
              <a:rPr lang="en-US" sz="2000" b="1" dirty="0"/>
              <a:t>-disciplinary research projects</a:t>
            </a:r>
            <a:endParaRPr lang="en-GB" sz="2000" dirty="0"/>
          </a:p>
          <a:p>
            <a:pPr marL="0" indent="0">
              <a:buNone/>
            </a:pPr>
            <a:endParaRPr lang="en-US" sz="2000" dirty="0"/>
          </a:p>
        </p:txBody>
      </p:sp>
      <p:sp>
        <p:nvSpPr>
          <p:cNvPr id="7" name="TextBox 6"/>
          <p:cNvSpPr txBox="1"/>
          <p:nvPr/>
        </p:nvSpPr>
        <p:spPr>
          <a:xfrm>
            <a:off x="0" y="5439"/>
            <a:ext cx="12192000" cy="584775"/>
          </a:xfrm>
          <a:prstGeom prst="rect">
            <a:avLst/>
          </a:prstGeom>
          <a:solidFill>
            <a:schemeClr val="accent1"/>
          </a:solidFill>
        </p:spPr>
        <p:txBody>
          <a:bodyPr wrap="square" rtlCol="0">
            <a:spAutoFit/>
          </a:bodyPr>
          <a:lstStyle/>
          <a:p>
            <a:r>
              <a:rPr lang="en-GB" sz="3200" b="1" dirty="0">
                <a:solidFill>
                  <a:schemeClr val="bg1"/>
                </a:solidFill>
              </a:rPr>
              <a:t>WHY networking?</a:t>
            </a:r>
          </a:p>
        </p:txBody>
      </p:sp>
      <p:pic>
        <p:nvPicPr>
          <p:cNvPr id="4" name="Picture 3" descr="anfield 1.jpg"/>
          <p:cNvPicPr>
            <a:picLocks noChangeAspect="1"/>
          </p:cNvPicPr>
          <p:nvPr/>
        </p:nvPicPr>
        <p:blipFill>
          <a:blip r:embed="rId3"/>
          <a:stretch>
            <a:fillRect/>
          </a:stretch>
        </p:blipFill>
        <p:spPr>
          <a:xfrm>
            <a:off x="2382156" y="769256"/>
            <a:ext cx="6761843" cy="4507895"/>
          </a:xfrm>
          <a:prstGeom prst="rect">
            <a:avLst/>
          </a:prstGeom>
        </p:spPr>
      </p:pic>
    </p:spTree>
    <p:extLst>
      <p:ext uri="{BB962C8B-B14F-4D97-AF65-F5344CB8AC3E}">
        <p14:creationId xmlns:p14="http://schemas.microsoft.com/office/powerpoint/2010/main" val="2918230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439"/>
            <a:ext cx="12192000" cy="584775"/>
          </a:xfrm>
          <a:prstGeom prst="rect">
            <a:avLst/>
          </a:prstGeom>
          <a:solidFill>
            <a:schemeClr val="accent1"/>
          </a:solidFill>
        </p:spPr>
        <p:txBody>
          <a:bodyPr wrap="square" rtlCol="0">
            <a:spAutoFit/>
          </a:bodyPr>
          <a:lstStyle/>
          <a:p>
            <a:r>
              <a:rPr lang="en-GB" sz="3200" b="1" dirty="0">
                <a:solidFill>
                  <a:schemeClr val="bg1"/>
                </a:solidFill>
              </a:rPr>
              <a:t>Establishing, Maintaining and Expanding your network</a:t>
            </a:r>
          </a:p>
        </p:txBody>
      </p:sp>
      <p:sp>
        <p:nvSpPr>
          <p:cNvPr id="5" name="Content Placeholder 2"/>
          <p:cNvSpPr txBox="1">
            <a:spLocks/>
          </p:cNvSpPr>
          <p:nvPr/>
        </p:nvSpPr>
        <p:spPr>
          <a:xfrm>
            <a:off x="437322" y="980070"/>
            <a:ext cx="11284226" cy="552233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000" b="1" dirty="0"/>
              <a:t>Limitations of academics who works in developing countries</a:t>
            </a:r>
          </a:p>
          <a:p>
            <a:pPr>
              <a:buFontTx/>
              <a:buChar char="-"/>
            </a:pPr>
            <a:r>
              <a:rPr lang="en-US" sz="2000" dirty="0"/>
              <a:t>Access to funding (project, meeting, conferences)</a:t>
            </a:r>
          </a:p>
          <a:p>
            <a:pPr>
              <a:buFontTx/>
              <a:buChar char="-"/>
            </a:pPr>
            <a:r>
              <a:rPr lang="en-US" sz="2000" dirty="0"/>
              <a:t>Lack of information</a:t>
            </a:r>
          </a:p>
          <a:p>
            <a:pPr>
              <a:buFontTx/>
              <a:buChar char="-"/>
            </a:pPr>
            <a:r>
              <a:rPr lang="en-US" sz="2000" dirty="0"/>
              <a:t>Partnership with developed countries</a:t>
            </a:r>
          </a:p>
          <a:p>
            <a:pPr>
              <a:buFontTx/>
              <a:buChar char="-"/>
            </a:pPr>
            <a:r>
              <a:rPr lang="en-US" sz="2000" dirty="0"/>
              <a:t>Culture of cooperation</a:t>
            </a:r>
          </a:p>
          <a:p>
            <a:pPr marL="0" indent="0">
              <a:buNone/>
            </a:pPr>
            <a:endParaRPr lang="en-GB" sz="2000" b="1" dirty="0"/>
          </a:p>
          <a:p>
            <a:pPr marL="0" indent="0">
              <a:buNone/>
            </a:pPr>
            <a:r>
              <a:rPr lang="en-GB" sz="2000" b="1" dirty="0"/>
              <a:t>Establishing network</a:t>
            </a:r>
            <a:endParaRPr lang="en-US" sz="2000" dirty="0"/>
          </a:p>
          <a:p>
            <a:pPr>
              <a:buFontTx/>
              <a:buChar char="-"/>
            </a:pPr>
            <a:r>
              <a:rPr lang="en-US" sz="2000" dirty="0"/>
              <a:t>Conferences (rarely go, due to funding and too much information)</a:t>
            </a:r>
          </a:p>
          <a:p>
            <a:pPr>
              <a:buFontTx/>
              <a:buChar char="-"/>
            </a:pPr>
            <a:r>
              <a:rPr lang="en-US" sz="2000" dirty="0"/>
              <a:t>Workshops, training course and meeting (international and national, as many as possible)</a:t>
            </a:r>
          </a:p>
          <a:p>
            <a:pPr>
              <a:buFontTx/>
              <a:buChar char="-"/>
            </a:pPr>
            <a:r>
              <a:rPr lang="en-US" sz="2000" dirty="0"/>
              <a:t>Networks with developed countries (inter-governmental organizations CCOP, </a:t>
            </a:r>
            <a:r>
              <a:rPr lang="en-US" sz="2000" dirty="0" err="1"/>
              <a:t>Geoparks</a:t>
            </a:r>
            <a:r>
              <a:rPr lang="en-US" sz="2000" dirty="0"/>
              <a:t>, Sentinel Asia)</a:t>
            </a:r>
          </a:p>
          <a:p>
            <a:pPr>
              <a:buFontTx/>
              <a:buChar char="-"/>
            </a:pPr>
            <a:r>
              <a:rPr lang="en-US" sz="2000" dirty="0"/>
              <a:t>Private sector (Exhibition, workshop)</a:t>
            </a:r>
          </a:p>
          <a:p>
            <a:pPr>
              <a:buFontTx/>
              <a:buChar char="-"/>
            </a:pPr>
            <a:r>
              <a:rPr lang="en-US" sz="2000" dirty="0"/>
              <a:t>Networks with universities</a:t>
            </a:r>
          </a:p>
          <a:p>
            <a:pPr>
              <a:buFontTx/>
              <a:buChar char="-"/>
            </a:pPr>
            <a:r>
              <a:rPr lang="en-US" sz="2000" dirty="0"/>
              <a:t>Local embassies event</a:t>
            </a:r>
          </a:p>
          <a:p>
            <a:pPr>
              <a:buFontTx/>
              <a:buChar char="-"/>
            </a:pPr>
            <a:endParaRPr lang="en-US" sz="2000" dirty="0"/>
          </a:p>
          <a:p>
            <a:pPr marL="0" indent="0">
              <a:buFont typeface="Arial"/>
              <a:buNone/>
            </a:pPr>
            <a:endParaRPr lang="en-GB" sz="2000" dirty="0"/>
          </a:p>
          <a:p>
            <a:pPr marL="0" indent="0">
              <a:buFont typeface="Arial"/>
              <a:buNone/>
            </a:pPr>
            <a:endParaRPr lang="en-GB" sz="2000" dirty="0"/>
          </a:p>
          <a:p>
            <a:pPr marL="0" indent="0">
              <a:buFont typeface="Arial"/>
              <a:buNone/>
            </a:pPr>
            <a:endParaRPr lang="en-GB" sz="2000" dirty="0"/>
          </a:p>
          <a:p>
            <a:pPr marL="0" indent="0">
              <a:buFont typeface="Arial"/>
              <a:buNone/>
            </a:pPr>
            <a:endParaRPr lang="en-US" sz="2000" dirty="0"/>
          </a:p>
        </p:txBody>
      </p:sp>
    </p:spTree>
    <p:extLst>
      <p:ext uri="{BB962C8B-B14F-4D97-AF65-F5344CB8AC3E}">
        <p14:creationId xmlns:p14="http://schemas.microsoft.com/office/powerpoint/2010/main" val="1498832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37322" y="798286"/>
            <a:ext cx="11284226" cy="5726691"/>
          </a:xfrm>
        </p:spPr>
        <p:txBody>
          <a:bodyPr>
            <a:noAutofit/>
          </a:bodyPr>
          <a:lstStyle/>
          <a:p>
            <a:pPr marL="0" indent="0">
              <a:buNone/>
            </a:pPr>
            <a:r>
              <a:rPr lang="en-US" sz="2000" b="1" dirty="0"/>
              <a:t>Conferences, workshop, training course</a:t>
            </a:r>
          </a:p>
          <a:p>
            <a:pPr marL="0" indent="0">
              <a:buFontTx/>
              <a:buChar char="-"/>
            </a:pPr>
            <a:r>
              <a:rPr lang="en-US" sz="2000" dirty="0"/>
              <a:t> People know what you are doing. </a:t>
            </a:r>
          </a:p>
          <a:p>
            <a:pPr marL="0" indent="0">
              <a:buFontTx/>
              <a:buChar char="-"/>
            </a:pPr>
            <a:r>
              <a:rPr lang="en-US" sz="2000" dirty="0"/>
              <a:t> You know what people are doing</a:t>
            </a:r>
          </a:p>
          <a:p>
            <a:pPr marL="0" indent="0">
              <a:buFontTx/>
              <a:buChar char="-"/>
            </a:pPr>
            <a:r>
              <a:rPr lang="en-US" sz="2000" dirty="0"/>
              <a:t> Finding common interest</a:t>
            </a:r>
          </a:p>
          <a:p>
            <a:pPr marL="0" indent="0">
              <a:buFontTx/>
              <a:buChar char="-"/>
            </a:pPr>
            <a:r>
              <a:rPr lang="en-US" sz="2000" dirty="0"/>
              <a:t>Always think about long-term relationships</a:t>
            </a:r>
          </a:p>
          <a:p>
            <a:pPr marL="0" indent="0">
              <a:buNone/>
            </a:pPr>
            <a:endParaRPr lang="en-US" sz="2000" b="1" dirty="0"/>
          </a:p>
          <a:p>
            <a:pPr marL="0" indent="0">
              <a:buNone/>
            </a:pPr>
            <a:r>
              <a:rPr lang="en-US" sz="2000" b="1" dirty="0"/>
              <a:t>Participate professional organizations</a:t>
            </a:r>
          </a:p>
          <a:p>
            <a:pPr marL="0" indent="0">
              <a:buFontTx/>
              <a:buChar char="-"/>
            </a:pPr>
            <a:r>
              <a:rPr lang="en-US" sz="2000" dirty="0"/>
              <a:t> Take an active role (organizing workshop, training course, meeting…)  </a:t>
            </a:r>
          </a:p>
          <a:p>
            <a:pPr marL="0" indent="0">
              <a:buFontTx/>
              <a:buChar char="-"/>
            </a:pPr>
            <a:r>
              <a:rPr lang="en-US" sz="2000" dirty="0"/>
              <a:t> Truly participating allows you to get to know people and build strong, enduring relationships.</a:t>
            </a:r>
          </a:p>
          <a:p>
            <a:pPr marL="0" indent="0">
              <a:buNone/>
            </a:pPr>
            <a:endParaRPr lang="en-US" sz="2000" b="1" dirty="0"/>
          </a:p>
          <a:p>
            <a:pPr marL="0" indent="0">
              <a:buNone/>
            </a:pPr>
            <a:r>
              <a:rPr lang="en-US" sz="2000" b="1" dirty="0"/>
              <a:t>Publication</a:t>
            </a:r>
          </a:p>
          <a:p>
            <a:pPr marL="0" indent="0">
              <a:buNone/>
            </a:pPr>
            <a:r>
              <a:rPr lang="en-US" sz="2000" dirty="0"/>
              <a:t>-Readers of your articles who share common interest will seek you out.</a:t>
            </a:r>
          </a:p>
          <a:p>
            <a:pPr marL="0" indent="0">
              <a:buNone/>
            </a:pPr>
            <a:endParaRPr lang="en-US" sz="2000" b="1" dirty="0"/>
          </a:p>
          <a:p>
            <a:pPr marL="0" indent="0">
              <a:buNone/>
            </a:pPr>
            <a:r>
              <a:rPr lang="en-US" sz="2000" b="1" dirty="0"/>
              <a:t>Find and approach via internet</a:t>
            </a:r>
          </a:p>
          <a:p>
            <a:pPr marL="0" indent="0">
              <a:buNone/>
            </a:pPr>
            <a:r>
              <a:rPr lang="en-US" sz="2000" dirty="0"/>
              <a:t>- Find people who work in the same field though publication, webpage</a:t>
            </a:r>
          </a:p>
        </p:txBody>
      </p:sp>
      <p:sp>
        <p:nvSpPr>
          <p:cNvPr id="7" name="TextBox 6"/>
          <p:cNvSpPr txBox="1"/>
          <p:nvPr/>
        </p:nvSpPr>
        <p:spPr>
          <a:xfrm>
            <a:off x="0" y="5439"/>
            <a:ext cx="12192000" cy="584775"/>
          </a:xfrm>
          <a:prstGeom prst="rect">
            <a:avLst/>
          </a:prstGeom>
          <a:solidFill>
            <a:schemeClr val="accent1"/>
          </a:solidFill>
        </p:spPr>
        <p:txBody>
          <a:bodyPr wrap="square" rtlCol="0">
            <a:spAutoFit/>
          </a:bodyPr>
          <a:lstStyle/>
          <a:p>
            <a:r>
              <a:rPr lang="en-GB" sz="3200" b="1" dirty="0">
                <a:solidFill>
                  <a:schemeClr val="bg1"/>
                </a:solidFill>
              </a:rPr>
              <a:t>How to build a strong network?</a:t>
            </a:r>
          </a:p>
        </p:txBody>
      </p:sp>
    </p:spTree>
    <p:extLst>
      <p:ext uri="{BB962C8B-B14F-4D97-AF65-F5344CB8AC3E}">
        <p14:creationId xmlns:p14="http://schemas.microsoft.com/office/powerpoint/2010/main" val="2918230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37322" y="798286"/>
            <a:ext cx="11284226" cy="5726691"/>
          </a:xfrm>
        </p:spPr>
        <p:txBody>
          <a:bodyPr>
            <a:noAutofit/>
          </a:bodyPr>
          <a:lstStyle/>
          <a:p>
            <a:pPr marL="0" indent="0">
              <a:buNone/>
            </a:pPr>
            <a:r>
              <a:rPr lang="en-US" sz="2000" b="1" dirty="0"/>
              <a:t>Mailing list</a:t>
            </a:r>
          </a:p>
          <a:p>
            <a:pPr marL="0" indent="0">
              <a:buNone/>
            </a:pPr>
            <a:endParaRPr lang="en-US" sz="2000" b="1" dirty="0"/>
          </a:p>
          <a:p>
            <a:pPr marL="0" indent="0">
              <a:buNone/>
            </a:pPr>
            <a:r>
              <a:rPr lang="en-US" sz="2000" b="1" dirty="0"/>
              <a:t>Keep Update</a:t>
            </a:r>
          </a:p>
          <a:p>
            <a:pPr marL="0" indent="0">
              <a:buFontTx/>
              <a:buChar char="-"/>
            </a:pPr>
            <a:r>
              <a:rPr lang="en-US" sz="2000" dirty="0"/>
              <a:t> Change to your organization, your work status or your contact details</a:t>
            </a:r>
          </a:p>
          <a:p>
            <a:pPr marL="0" indent="0">
              <a:buNone/>
            </a:pPr>
            <a:endParaRPr lang="en-US" sz="2000" b="1" dirty="0"/>
          </a:p>
          <a:p>
            <a:pPr marL="0" indent="0">
              <a:buNone/>
            </a:pPr>
            <a:r>
              <a:rPr lang="en-US" sz="2000" b="1" dirty="0"/>
              <a:t>Add value to your network.</a:t>
            </a:r>
          </a:p>
          <a:p>
            <a:pPr marL="0" indent="0">
              <a:buNone/>
            </a:pPr>
            <a:r>
              <a:rPr lang="en-US" sz="2000" dirty="0"/>
              <a:t>- share your knowledge and expertise, and offer to help when you see an opportunity</a:t>
            </a:r>
            <a:endParaRPr lang="en-US" sz="2000" b="1" dirty="0"/>
          </a:p>
          <a:p>
            <a:pPr marL="0" indent="0">
              <a:buNone/>
            </a:pPr>
            <a:endParaRPr lang="en-US" sz="2000" b="1" dirty="0"/>
          </a:p>
          <a:p>
            <a:pPr marL="0" indent="0">
              <a:buNone/>
            </a:pPr>
            <a:r>
              <a:rPr lang="en-US" sz="2000" b="1" dirty="0"/>
              <a:t>Social </a:t>
            </a:r>
            <a:r>
              <a:rPr lang="en-US" sz="2000" dirty="0"/>
              <a:t>network (LinkedIn, </a:t>
            </a:r>
            <a:r>
              <a:rPr lang="en-US" sz="2000" dirty="0" err="1"/>
              <a:t>Researchgate</a:t>
            </a:r>
            <a:r>
              <a:rPr lang="en-US" sz="2000" dirty="0"/>
              <a:t>, and </a:t>
            </a:r>
            <a:r>
              <a:rPr lang="en-US" sz="2000" dirty="0" err="1"/>
              <a:t>Facebook</a:t>
            </a:r>
            <a:r>
              <a:rPr lang="en-US" sz="2000" dirty="0"/>
              <a:t>) </a:t>
            </a:r>
          </a:p>
          <a:p>
            <a:pPr marL="0" indent="0">
              <a:buNone/>
            </a:pPr>
            <a:r>
              <a:rPr lang="en-US" sz="2000" dirty="0"/>
              <a:t> - Just updating your status on LinkedIn and </a:t>
            </a:r>
            <a:r>
              <a:rPr lang="en-US" sz="2000" dirty="0" err="1"/>
              <a:t>Facebook</a:t>
            </a:r>
            <a:r>
              <a:rPr lang="en-US" sz="2000" dirty="0"/>
              <a:t> keeps your contacts aware of what’s happening.</a:t>
            </a:r>
          </a:p>
          <a:p>
            <a:pPr marL="0" indent="0">
              <a:buNone/>
            </a:pPr>
            <a:r>
              <a:rPr lang="en-US" sz="2000" dirty="0"/>
              <a:t>- Posting your project, members of your network you</a:t>
            </a:r>
            <a:r>
              <a:rPr lang="en-US" sz="2000" b="1" dirty="0"/>
              <a:t> </a:t>
            </a:r>
            <a:r>
              <a:rPr lang="en-US" sz="2000" dirty="0"/>
              <a:t>may join</a:t>
            </a:r>
          </a:p>
          <a:p>
            <a:pPr marL="0" indent="0">
              <a:buNone/>
            </a:pPr>
            <a:endParaRPr lang="en-US" sz="2000" dirty="0"/>
          </a:p>
          <a:p>
            <a:pPr marL="0" indent="0">
              <a:buNone/>
            </a:pPr>
            <a:r>
              <a:rPr lang="en-US" sz="2000" b="1" dirty="0"/>
              <a:t>Acknowledge</a:t>
            </a:r>
          </a:p>
          <a:p>
            <a:pPr marL="0" indent="0">
              <a:buFontTx/>
              <a:buChar char="-"/>
            </a:pPr>
            <a:r>
              <a:rPr lang="en-US" sz="2000" dirty="0"/>
              <a:t> Express thanks, congratulations and wishes when needed.  This is a great way to show the members of your network you care.</a:t>
            </a:r>
          </a:p>
          <a:p>
            <a:pPr marL="0" indent="0">
              <a:buNone/>
            </a:pPr>
            <a:endParaRPr lang="en-US" sz="2000" dirty="0"/>
          </a:p>
        </p:txBody>
      </p:sp>
      <p:sp>
        <p:nvSpPr>
          <p:cNvPr id="7" name="TextBox 6"/>
          <p:cNvSpPr txBox="1"/>
          <p:nvPr/>
        </p:nvSpPr>
        <p:spPr>
          <a:xfrm>
            <a:off x="0" y="5439"/>
            <a:ext cx="12192000" cy="584775"/>
          </a:xfrm>
          <a:prstGeom prst="rect">
            <a:avLst/>
          </a:prstGeom>
          <a:solidFill>
            <a:schemeClr val="accent1"/>
          </a:solidFill>
        </p:spPr>
        <p:txBody>
          <a:bodyPr wrap="square" rtlCol="0">
            <a:spAutoFit/>
          </a:bodyPr>
          <a:lstStyle/>
          <a:p>
            <a:r>
              <a:rPr lang="en-GB" sz="3200" b="1" dirty="0">
                <a:solidFill>
                  <a:schemeClr val="bg1"/>
                </a:solidFill>
              </a:rPr>
              <a:t>How to maintain a strong network?</a:t>
            </a:r>
          </a:p>
        </p:txBody>
      </p:sp>
    </p:spTree>
    <p:extLst>
      <p:ext uri="{BB962C8B-B14F-4D97-AF65-F5344CB8AC3E}">
        <p14:creationId xmlns:p14="http://schemas.microsoft.com/office/powerpoint/2010/main" val="2918230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37322" y="980070"/>
            <a:ext cx="11284226" cy="5544908"/>
          </a:xfrm>
        </p:spPr>
        <p:txBody>
          <a:bodyPr>
            <a:noAutofit/>
          </a:bodyPr>
          <a:lstStyle/>
          <a:p>
            <a:pPr marL="0" indent="0">
              <a:buNone/>
            </a:pPr>
            <a:r>
              <a:rPr lang="en-GB" sz="2000" b="1" dirty="0"/>
              <a:t>Selected Projects: (Role, Funding agency: Name of Project, Year)</a:t>
            </a:r>
          </a:p>
          <a:p>
            <a:pPr marL="0" indent="0">
              <a:buNone/>
            </a:pPr>
            <a:r>
              <a:rPr lang="en-GB" sz="2000" dirty="0">
                <a:solidFill>
                  <a:schemeClr val="accent6">
                    <a:lumMod val="75000"/>
                  </a:schemeClr>
                </a:solidFill>
              </a:rPr>
              <a:t>Research Fund: GCRF (UK), Resilience to Coupled Human-Natural Multi-hazards Network, 2019-2021</a:t>
            </a:r>
          </a:p>
          <a:p>
            <a:pPr marL="0" indent="0">
              <a:buNone/>
            </a:pPr>
            <a:r>
              <a:rPr lang="en-GB" sz="2000" dirty="0">
                <a:solidFill>
                  <a:schemeClr val="accent6">
                    <a:lumMod val="75000"/>
                  </a:schemeClr>
                </a:solidFill>
              </a:rPr>
              <a:t>Research Fund (AAS, USA): Field-Scale Application Of Vetiver Grass To Mitigate Dioxin Contaminated Soil At Bien </a:t>
            </a:r>
            <a:r>
              <a:rPr lang="en-GB" sz="2000" dirty="0" err="1">
                <a:solidFill>
                  <a:schemeClr val="accent6">
                    <a:lumMod val="75000"/>
                  </a:schemeClr>
                </a:solidFill>
              </a:rPr>
              <a:t>Hoa</a:t>
            </a:r>
            <a:r>
              <a:rPr lang="en-GB" sz="2000" dirty="0">
                <a:solidFill>
                  <a:schemeClr val="accent6">
                    <a:lumMod val="75000"/>
                  </a:schemeClr>
                </a:solidFill>
              </a:rPr>
              <a:t> Airbase, 2018-2020</a:t>
            </a:r>
          </a:p>
          <a:p>
            <a:pPr marL="0" indent="0">
              <a:buNone/>
            </a:pPr>
            <a:r>
              <a:rPr lang="en-GB" sz="2000" dirty="0">
                <a:solidFill>
                  <a:schemeClr val="accent6">
                    <a:lumMod val="75000"/>
                  </a:schemeClr>
                </a:solidFill>
              </a:rPr>
              <a:t>Project-based (WB): Vietnam Irrigated Agriculture Improvement Project, 2018-2020</a:t>
            </a:r>
          </a:p>
          <a:p>
            <a:pPr marL="0" indent="0">
              <a:buNone/>
            </a:pPr>
            <a:r>
              <a:rPr lang="en-GB" sz="2000" dirty="0"/>
              <a:t>Research NASA (USA): Land Use Status, Change and Impacts in Vietnam, Cambodia and Laos, 2018-2021</a:t>
            </a:r>
          </a:p>
          <a:p>
            <a:pPr marL="0" indent="0">
              <a:buNone/>
            </a:pPr>
            <a:r>
              <a:rPr lang="en-GB" sz="2000" dirty="0"/>
              <a:t>Research grant: Ministry of Education and research- (Germany) – Min. of Sciences Technology (Vietnam): “Strengthening Vietnamese Capacity of Civil Protection and Disaster Management”, 2018-2021</a:t>
            </a:r>
          </a:p>
          <a:p>
            <a:pPr marL="0" indent="0">
              <a:buNone/>
            </a:pPr>
            <a:r>
              <a:rPr lang="en-GB" sz="2000" dirty="0"/>
              <a:t>Research grant: VVN (Vietnam), Natural based landslide reduction using Vetiver system in </a:t>
            </a:r>
            <a:r>
              <a:rPr lang="en-GB" sz="2000" dirty="0" err="1"/>
              <a:t>Laocai</a:t>
            </a:r>
            <a:r>
              <a:rPr lang="en-GB" sz="2000" dirty="0"/>
              <a:t> province, 2018-2019</a:t>
            </a:r>
          </a:p>
          <a:p>
            <a:pPr marL="0" indent="0">
              <a:buNone/>
            </a:pPr>
            <a:r>
              <a:rPr lang="en-GB" sz="2000" dirty="0"/>
              <a:t>Project-based UNDP: Vulnerability and risk assessment and mapping for water resource infrastructure in Vietnam, with specific detail for Mekong Delta, Jan 2018 – Dec 2018;</a:t>
            </a:r>
          </a:p>
          <a:p>
            <a:pPr marL="0" indent="0">
              <a:buNone/>
            </a:pPr>
            <a:r>
              <a:rPr lang="en-GB" sz="2000" dirty="0"/>
              <a:t>Project- based VLIR (Belgium): Mountainous Community Resilience to reduce the negative impacts of landslides on rural communities, 2018-2019</a:t>
            </a:r>
          </a:p>
          <a:p>
            <a:pPr marL="0" indent="0">
              <a:buNone/>
            </a:pPr>
            <a:endParaRPr lang="en-GB" sz="2000" dirty="0"/>
          </a:p>
          <a:p>
            <a:pPr marL="0" indent="0">
              <a:buNone/>
            </a:pPr>
            <a:endParaRPr lang="en-US" sz="2000" dirty="0"/>
          </a:p>
        </p:txBody>
      </p:sp>
      <p:sp>
        <p:nvSpPr>
          <p:cNvPr id="7" name="TextBox 6"/>
          <p:cNvSpPr txBox="1"/>
          <p:nvPr/>
        </p:nvSpPr>
        <p:spPr>
          <a:xfrm>
            <a:off x="0" y="5439"/>
            <a:ext cx="12192000" cy="584775"/>
          </a:xfrm>
          <a:prstGeom prst="rect">
            <a:avLst/>
          </a:prstGeom>
          <a:solidFill>
            <a:schemeClr val="accent1"/>
          </a:solidFill>
        </p:spPr>
        <p:txBody>
          <a:bodyPr wrap="square" rtlCol="0">
            <a:spAutoFit/>
          </a:bodyPr>
          <a:lstStyle/>
          <a:p>
            <a:r>
              <a:rPr lang="en-GB" sz="3200" b="1" dirty="0">
                <a:solidFill>
                  <a:schemeClr val="bg1"/>
                </a:solidFill>
              </a:rPr>
              <a:t>Selected projects of EGG</a:t>
            </a:r>
          </a:p>
        </p:txBody>
      </p:sp>
    </p:spTree>
    <p:extLst>
      <p:ext uri="{BB962C8B-B14F-4D97-AF65-F5344CB8AC3E}">
        <p14:creationId xmlns:p14="http://schemas.microsoft.com/office/powerpoint/2010/main" val="2918230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8844</TotalTime>
  <Words>1428</Words>
  <Application>Microsoft Office PowerPoint</Application>
  <PresentationFormat>Widescreen</PresentationFormat>
  <Paragraphs>204</Paragraphs>
  <Slides>14</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맑은 고딕</vt:lpstr>
      <vt:lpstr>Arial</vt:lpstr>
      <vt:lpstr>Arial Narrow</vt:lpstr>
      <vt:lpstr>Calibri</vt:lpstr>
      <vt:lpstr>Corbel</vt:lpstr>
      <vt:lpstr>휴먼엑스포</vt:lpstr>
      <vt:lpstr>HY견고딕</vt:lpstr>
      <vt:lpstr>Tahoma</vt:lpstr>
      <vt:lpstr>Times New Roman</vt:lpstr>
      <vt:lpstr>Verdana</vt:lpstr>
      <vt:lpstr>Wingdings</vt:lpstr>
      <vt:lpstr>Office Theme</vt:lpstr>
      <vt:lpstr>Tools to identify Partners and Develop Networking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TRAO ĐỔI VỀ NGHIÊN CỨU-ỨNG DỤNG VIỄN THÁM</dc:title>
  <dc:creator>PVC</dc:creator>
  <cp:lastModifiedBy>Catherine Lefebvre</cp:lastModifiedBy>
  <cp:revision>147</cp:revision>
  <dcterms:created xsi:type="dcterms:W3CDTF">2019-01-07T08:38:47Z</dcterms:created>
  <dcterms:modified xsi:type="dcterms:W3CDTF">2019-03-13T04:47:00Z</dcterms:modified>
</cp:coreProperties>
</file>