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99" r:id="rId2"/>
  </p:sldMasterIdLst>
  <p:notesMasterIdLst>
    <p:notesMasterId r:id="rId19"/>
  </p:notesMasterIdLst>
  <p:handoutMasterIdLst>
    <p:handoutMasterId r:id="rId20"/>
  </p:handoutMasterIdLst>
  <p:sldIdLst>
    <p:sldId id="317" r:id="rId3"/>
    <p:sldId id="583" r:id="rId4"/>
    <p:sldId id="343" r:id="rId5"/>
    <p:sldId id="331" r:id="rId6"/>
    <p:sldId id="342" r:id="rId7"/>
    <p:sldId id="574" r:id="rId8"/>
    <p:sldId id="335" r:id="rId9"/>
    <p:sldId id="640" r:id="rId10"/>
    <p:sldId id="642" r:id="rId11"/>
    <p:sldId id="644" r:id="rId12"/>
    <p:sldId id="301" r:id="rId13"/>
    <p:sldId id="297" r:id="rId14"/>
    <p:sldId id="646" r:id="rId15"/>
    <p:sldId id="647" r:id="rId16"/>
    <p:sldId id="309" r:id="rId17"/>
    <p:sldId id="643" r:id="rId18"/>
  </p:sldIdLst>
  <p:sldSz cx="12192000" cy="6858000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1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E2C8A"/>
    <a:srgbClr val="1D651D"/>
    <a:srgbClr val="00918E"/>
    <a:srgbClr val="0098C3"/>
    <a:srgbClr val="CBDDE9"/>
    <a:srgbClr val="E7EFF5"/>
    <a:srgbClr val="97C8C9"/>
    <a:srgbClr val="C1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0735" autoAdjust="0"/>
  </p:normalViewPr>
  <p:slideViewPr>
    <p:cSldViewPr showGuides="1">
      <p:cViewPr>
        <p:scale>
          <a:sx n="99" d="100"/>
          <a:sy n="99" d="100"/>
        </p:scale>
        <p:origin x="96" y="132"/>
      </p:cViewPr>
      <p:guideLst>
        <p:guide orient="horz" pos="1344"/>
        <p:guide pos="1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80"/>
    </p:cViewPr>
  </p:sorterViewPr>
  <p:notesViewPr>
    <p:cSldViewPr showGuides="1">
      <p:cViewPr varScale="1">
        <p:scale>
          <a:sx n="77" d="100"/>
          <a:sy n="77" d="100"/>
        </p:scale>
        <p:origin x="-2208" y="-84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96" y="0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E4E39D-DF93-496C-98F0-F3EC218F05CC}" type="datetimeFigureOut">
              <a:rPr lang="en-US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418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96" y="9446418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757D68-41CB-4B84-96FF-717718E9D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8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596" y="0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7713"/>
            <a:ext cx="662463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020" y="4722414"/>
            <a:ext cx="5443194" cy="44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418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596" y="9446418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00C939-ACBB-4591-8407-0145BF60594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566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62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09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66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65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0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93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0C939-ACBB-4591-8407-0145BF60594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2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95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011">
    <p:bg bwMode="gray"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2375230" y="2177331"/>
            <a:ext cx="8425293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375230" y="3567981"/>
            <a:ext cx="8427265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1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To modify choose 'Insert' then 'Header and footer'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10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0" y="278769"/>
            <a:ext cx="1303867" cy="4950456"/>
          </a:xfrm>
          <a:prstGeom prst="rect">
            <a:avLst/>
          </a:prstGeom>
          <a:noFill/>
        </p:spPr>
      </p:pic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5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71525" y="2177331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here and type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71525" y="3567981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here and type the subtitle</a:t>
            </a:r>
          </a:p>
        </p:txBody>
      </p:sp>
    </p:spTree>
    <p:extLst>
      <p:ext uri="{BB962C8B-B14F-4D97-AF65-F5344CB8AC3E}">
        <p14:creationId xmlns:p14="http://schemas.microsoft.com/office/powerpoint/2010/main" val="138242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To modify choose 'Insert' then 'Header and footer'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10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0" y="278769"/>
            <a:ext cx="1303867" cy="4950456"/>
          </a:xfrm>
          <a:prstGeom prst="rect">
            <a:avLst/>
          </a:prstGeom>
          <a:noFill/>
        </p:spPr>
      </p:pic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17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To modify choose 'Insert' then 'Header and footer'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98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 modify choose 'Insert' then 'Header and footer'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35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 modify choose 'Insert' then 'Header and footer'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530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428717" y="1643050"/>
            <a:ext cx="10763283" cy="400052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 modify choose 'Insert' then 'Header and footer'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6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19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428717" y="1643050"/>
            <a:ext cx="6062400" cy="441550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560000" y="1713600"/>
            <a:ext cx="4252800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 modify choose 'Insert' then 'Header and footer'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338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 modify choose 'Insert' then 'Header and footer'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428717" y="1641599"/>
            <a:ext cx="10763283" cy="39996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2349501" y="1636713"/>
            <a:ext cx="984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noProof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6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13/03/2019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1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bulleted lis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000" y="1577500"/>
            <a:ext cx="10401600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CBC8D-F1F6-442D-82A8-51E3C331069A}" type="datetime1">
              <a:rPr lang="en-GB"/>
              <a:pPr/>
              <a:t>13/03/2019</a:t>
            </a:fld>
            <a:endParaRPr lang="nl-NL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56A18-3D10-4283-92AA-B402BC4144F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45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ed lists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000" y="1577500"/>
            <a:ext cx="5040043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8"/>
          </p:nvPr>
        </p:nvSpPr>
        <p:spPr bwMode="auto">
          <a:xfrm>
            <a:off x="6768075" y="1577500"/>
            <a:ext cx="5073525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4FEAAED-873E-44D3-BFB4-B5B8BB16432D}" type="datetime1">
              <a:rPr lang="en-GB"/>
              <a:pPr/>
              <a:t>13/03/2019</a:t>
            </a:fld>
            <a:endParaRPr lang="nl-NL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86AC3E8-9896-476E-A5C4-AA7580E4F45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5999989" y="1580225"/>
            <a:ext cx="6062400" cy="4580879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440000" y="1577500"/>
            <a:ext cx="4463979" cy="458780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BE9B562-84E1-4EE6-85BC-7837C50E83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6A09C14-C16D-4B06-84F5-6A3126CC3D68}" type="datetime1">
              <a:rPr lang="en-GB"/>
              <a:pPr/>
              <a:t>13/03/2019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0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list, no ITC style elemen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2CA0-3F07-4917-8D14-CE308C70A00E}" type="datetime1">
              <a:rPr lang="en-GB"/>
              <a:pPr/>
              <a:t>13/03/2019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4D23-5D8E-4A74-A53C-899C1549E8F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17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440000" y="1576800"/>
            <a:ext cx="10763283" cy="400052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E566D60-0CF7-46AD-B047-434FC505ED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2374D79-C6F0-49EE-829B-D9B3B327BB30}" type="datetime1">
              <a:rPr lang="en-GB"/>
              <a:pPr/>
              <a:t>13/03/2019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7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428717" y="1641599"/>
            <a:ext cx="10763283" cy="3999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4E0975-97EB-4B80-AF9D-F0DBFD18C7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4DFF7863-45CD-4E00-875F-9846F61595AB}" type="datetime1">
              <a:rPr lang="en-GB"/>
              <a:pPr/>
              <a:t>13/03/2019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5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no lin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6332539"/>
            <a:ext cx="2692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6010276"/>
            <a:ext cx="6773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C62B7-1353-4391-8C56-6B484A6D6F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0C9FD9-0FE4-4B35-BC66-13D95F375F59}" type="datetime1">
              <a:rPr lang="en-GB"/>
              <a:pPr/>
              <a:t>13/03/2019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9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7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6332539"/>
            <a:ext cx="2692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34" y="1577976"/>
            <a:ext cx="104013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1" y="6402388"/>
            <a:ext cx="12488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FB894C43-033B-435D-A0D7-B16F3C7B95ED}" type="datetime1">
              <a:rPr lang="en-GB"/>
              <a:pPr/>
              <a:t>13/03/2019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402388"/>
            <a:ext cx="53763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400800"/>
            <a:ext cx="499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32D4EF29-6D81-4980-8EC0-F90A2388738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439333" y="1273175"/>
            <a:ext cx="107632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2" name="Picture 4" descr="Itc_logo transparan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6010276"/>
            <a:ext cx="6773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89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6885" y="6333198"/>
            <a:ext cx="2692800" cy="40199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000" y="2051051"/>
            <a:ext cx="10401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om</a:t>
            </a:r>
            <a:r>
              <a:rPr lang="en-US" noProof="0" dirty="0"/>
              <a:t> de </a:t>
            </a:r>
            <a:r>
              <a:rPr lang="en-US" noProof="0" dirty="0" err="1"/>
              <a:t>opmaakprofielen</a:t>
            </a:r>
            <a:r>
              <a:rPr lang="en-US" noProof="0" dirty="0"/>
              <a:t> van de </a:t>
            </a:r>
            <a:r>
              <a:rPr lang="en-US" noProof="0" dirty="0" err="1"/>
              <a:t>modeltekst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1" y="6402388"/>
            <a:ext cx="12488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87FBC196-7C1C-4F1C-84F3-3F4795B46A63}" type="datetime1">
              <a:rPr lang="en-GB" smtClean="0"/>
              <a:pPr/>
              <a:t>13/03/2019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402388"/>
            <a:ext cx="53763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/>
              <a:t>To modify choose 'Insert' then 'Header and footer'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400800"/>
            <a:ext cx="499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440000" y="1636713"/>
            <a:ext cx="1076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pic>
        <p:nvPicPr>
          <p:cNvPr id="8" name="Picture 4" descr="Itc_logo transpara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8300" y="6010276"/>
            <a:ext cx="677333" cy="593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9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719" y="5746136"/>
            <a:ext cx="1356047" cy="82995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695400" y="1268760"/>
            <a:ext cx="5688632" cy="1872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918E"/>
                </a:solidFill>
                <a:latin typeface="+mj-lt"/>
              </a:rPr>
              <a:t>ITC FACULTY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OF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GEO-INFORMATION SCIENCE AND EARTH OBSERVATION</a:t>
            </a:r>
            <a:endParaRPr lang="nl-NL" sz="4000" b="1" dirty="0">
              <a:solidFill>
                <a:srgbClr val="00918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4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B5F61-0BAC-41CE-B171-1597912A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340768"/>
            <a:ext cx="10401300" cy="458787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Theory of Change – Logical Framework: defining goal and purpose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ACEB0-417F-41B6-AB9F-A2570973A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E811B-6300-4830-B46F-14C13E7D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20639"/>
            <a:ext cx="8640960" cy="49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3592" y="1556792"/>
            <a:ext cx="7801200" cy="3560763"/>
          </a:xfrm>
        </p:spPr>
        <p:txBody>
          <a:bodyPr/>
          <a:lstStyle/>
          <a:p>
            <a:r>
              <a:rPr lang="nl-NL" dirty="0"/>
              <a:t>Flowchart </a:t>
            </a:r>
            <a:r>
              <a:rPr lang="nl-NL" dirty="0" err="1"/>
              <a:t>with</a:t>
            </a:r>
            <a:r>
              <a:rPr lang="nl-NL" dirty="0"/>
              <a:t> steps</a:t>
            </a:r>
          </a:p>
          <a:p>
            <a:r>
              <a:rPr lang="nl-NL" dirty="0" err="1"/>
              <a:t>Description</a:t>
            </a:r>
            <a:r>
              <a:rPr lang="nl-NL" dirty="0"/>
              <a:t> of steps</a:t>
            </a:r>
          </a:p>
          <a:p>
            <a:endParaRPr lang="nl-NL" dirty="0"/>
          </a:p>
          <a:p>
            <a:r>
              <a:rPr lang="nl-NL" dirty="0" err="1"/>
              <a:t>Milestones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Building up a project file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Workflow for projects and </a:t>
            </a:r>
          </a:p>
          <a:p>
            <a:r>
              <a:rPr lang="nl-NL" dirty="0"/>
              <a:t>partnerships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11014"/>
            <a:ext cx="4392488" cy="66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9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5600" y="1412776"/>
            <a:ext cx="7992888" cy="3560763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Milestones</a:t>
            </a:r>
            <a:r>
              <a:rPr lang="nl-NL" dirty="0"/>
              <a:t>:</a:t>
            </a:r>
          </a:p>
          <a:p>
            <a:r>
              <a:rPr lang="nl-NL" dirty="0"/>
              <a:t>Approval by Management Team (MT)</a:t>
            </a:r>
          </a:p>
          <a:p>
            <a:r>
              <a:rPr lang="nl-NL" dirty="0"/>
              <a:t>Registration by Finance Department</a:t>
            </a:r>
          </a:p>
          <a:p>
            <a:r>
              <a:rPr lang="nl-NL" dirty="0"/>
              <a:t>Proposal development, budget</a:t>
            </a:r>
          </a:p>
          <a:p>
            <a:r>
              <a:rPr lang="nl-NL" dirty="0"/>
              <a:t>External checks (Legal, IPR)</a:t>
            </a:r>
          </a:p>
          <a:p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approval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MT (financial </a:t>
            </a:r>
            <a:r>
              <a:rPr lang="nl-NL" dirty="0" err="1"/>
              <a:t>coverage</a:t>
            </a:r>
            <a:r>
              <a:rPr lang="nl-NL" dirty="0"/>
              <a:t>, FTE,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commitments</a:t>
            </a:r>
            <a:r>
              <a:rPr lang="nl-NL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Proposal, budget forecast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Reference of experiences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Proof</a:t>
            </a:r>
            <a:r>
              <a:rPr lang="nl-NL" dirty="0"/>
              <a:t> of </a:t>
            </a:r>
            <a:r>
              <a:rPr lang="nl-NL" dirty="0" err="1"/>
              <a:t>previous</a:t>
            </a:r>
            <a:r>
              <a:rPr lang="nl-NL" dirty="0"/>
              <a:t> </a:t>
            </a:r>
            <a:r>
              <a:rPr lang="nl-NL" dirty="0" err="1"/>
              <a:t>milestones</a:t>
            </a:r>
            <a:endParaRPr lang="nl-NL" dirty="0"/>
          </a:p>
          <a:p>
            <a:r>
              <a:rPr lang="nl-NL" dirty="0" err="1"/>
              <a:t>Final</a:t>
            </a:r>
            <a:r>
              <a:rPr lang="nl-NL" dirty="0"/>
              <a:t> check </a:t>
            </a:r>
            <a:r>
              <a:rPr lang="nl-NL" dirty="0" err="1"/>
              <a:t>by</a:t>
            </a:r>
            <a:r>
              <a:rPr lang="nl-NL" dirty="0"/>
              <a:t> Controller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Complete project file</a:t>
            </a:r>
          </a:p>
          <a:p>
            <a:r>
              <a:rPr lang="nl-NL" dirty="0" err="1"/>
              <a:t>Documents</a:t>
            </a:r>
            <a:r>
              <a:rPr lang="nl-NL" dirty="0"/>
              <a:t> </a:t>
            </a:r>
            <a:r>
              <a:rPr lang="nl-NL" dirty="0" err="1"/>
              <a:t>signed</a:t>
            </a:r>
            <a:r>
              <a:rPr lang="nl-NL" dirty="0"/>
              <a:t> (Dean or CVB)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Workflow for projects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280977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B5F61-0BAC-41CE-B171-1597912A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4" y="1412776"/>
            <a:ext cx="10401300" cy="45878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Support structure:</a:t>
            </a:r>
          </a:p>
          <a:p>
            <a:pPr marL="0" indent="0">
              <a:buNone/>
            </a:pPr>
            <a:r>
              <a:rPr lang="nl-NL" b="1" dirty="0"/>
              <a:t>Development</a:t>
            </a:r>
            <a:r>
              <a:rPr lang="nl-NL" dirty="0"/>
              <a:t>: Concepts and content, administrative, financial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Implementation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Administrative, financial, logistics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Monitoring and 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ACEB0-417F-41B6-AB9F-A2570973A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Workflow for projects and partnerships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192EB4-2D47-4CA8-AFBA-F915E5AA4AC4}"/>
              </a:ext>
            </a:extLst>
          </p:cNvPr>
          <p:cNvGrpSpPr/>
          <p:nvPr/>
        </p:nvGrpSpPr>
        <p:grpSpPr>
          <a:xfrm>
            <a:off x="5325465" y="2852936"/>
            <a:ext cx="6099127" cy="3792627"/>
            <a:chOff x="2276669" y="1545759"/>
            <a:chExt cx="6099127" cy="37926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BA817-0CB3-4000-929D-A67037B9E190}"/>
                </a:ext>
              </a:extLst>
            </p:cNvPr>
            <p:cNvSpPr/>
            <p:nvPr/>
          </p:nvSpPr>
          <p:spPr>
            <a:xfrm>
              <a:off x="4778793" y="4049641"/>
              <a:ext cx="2268946" cy="128874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D323F4-DDA7-49A7-9A9A-D3713CA498F9}"/>
                </a:ext>
              </a:extLst>
            </p:cNvPr>
            <p:cNvSpPr txBox="1"/>
            <p:nvPr/>
          </p:nvSpPr>
          <p:spPr>
            <a:xfrm>
              <a:off x="5116878" y="4870739"/>
              <a:ext cx="1984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FEZ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E0A797-34B8-4F28-976A-33C3759036C1}"/>
                </a:ext>
              </a:extLst>
            </p:cNvPr>
            <p:cNvSpPr/>
            <p:nvPr/>
          </p:nvSpPr>
          <p:spPr>
            <a:xfrm>
              <a:off x="2276669" y="2612571"/>
              <a:ext cx="961053" cy="1278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0C35F-BB89-4DC5-B402-7CBB512DD850}"/>
                </a:ext>
              </a:extLst>
            </p:cNvPr>
            <p:cNvSpPr/>
            <p:nvPr/>
          </p:nvSpPr>
          <p:spPr>
            <a:xfrm>
              <a:off x="3315472" y="1906550"/>
              <a:ext cx="961053" cy="1278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1E6778-3F12-4018-9D78-40181F4F0565}"/>
                </a:ext>
              </a:extLst>
            </p:cNvPr>
            <p:cNvSpPr/>
            <p:nvPr/>
          </p:nvSpPr>
          <p:spPr>
            <a:xfrm>
              <a:off x="4335625" y="1545759"/>
              <a:ext cx="961053" cy="1278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4D1F43-6E9E-4871-AEF4-E6C376973B36}"/>
                </a:ext>
              </a:extLst>
            </p:cNvPr>
            <p:cNvSpPr/>
            <p:nvPr/>
          </p:nvSpPr>
          <p:spPr>
            <a:xfrm>
              <a:off x="5368227" y="1551996"/>
              <a:ext cx="961053" cy="1278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9EF9F0-C084-466F-AFC6-57696D1B73BD}"/>
                </a:ext>
              </a:extLst>
            </p:cNvPr>
            <p:cNvSpPr/>
            <p:nvPr/>
          </p:nvSpPr>
          <p:spPr>
            <a:xfrm>
              <a:off x="6388368" y="1900333"/>
              <a:ext cx="961053" cy="1278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085087-99B1-448B-930E-19D31F00BFAC}"/>
                </a:ext>
              </a:extLst>
            </p:cNvPr>
            <p:cNvSpPr/>
            <p:nvPr/>
          </p:nvSpPr>
          <p:spPr>
            <a:xfrm>
              <a:off x="7408521" y="2612562"/>
              <a:ext cx="961053" cy="1278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0A35A9-2443-4194-9F4E-5AA3857C6619}"/>
                </a:ext>
              </a:extLst>
            </p:cNvPr>
            <p:cNvSpPr txBox="1"/>
            <p:nvPr/>
          </p:nvSpPr>
          <p:spPr>
            <a:xfrm>
              <a:off x="2276669" y="2612571"/>
              <a:ext cx="961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EOS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E859E8-26D7-489B-8DA0-1375B5866787}"/>
                </a:ext>
              </a:extLst>
            </p:cNvPr>
            <p:cNvSpPr txBox="1"/>
            <p:nvPr/>
          </p:nvSpPr>
          <p:spPr>
            <a:xfrm>
              <a:off x="3315478" y="1906550"/>
              <a:ext cx="961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GIP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70ED89-D12D-4BEF-A5A6-A7071B928FB4}"/>
                </a:ext>
              </a:extLst>
            </p:cNvPr>
            <p:cNvSpPr txBox="1"/>
            <p:nvPr/>
          </p:nvSpPr>
          <p:spPr>
            <a:xfrm>
              <a:off x="4344953" y="1545759"/>
              <a:ext cx="961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ESA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505DDE-854C-43BE-9757-69BB097C8C25}"/>
                </a:ext>
              </a:extLst>
            </p:cNvPr>
            <p:cNvSpPr txBox="1"/>
            <p:nvPr/>
          </p:nvSpPr>
          <p:spPr>
            <a:xfrm>
              <a:off x="5374434" y="1548867"/>
              <a:ext cx="961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PGM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96784C-9755-46B1-B5DD-DAFA13C4A9B9}"/>
                </a:ext>
              </a:extLst>
            </p:cNvPr>
            <p:cNvSpPr txBox="1"/>
            <p:nvPr/>
          </p:nvSpPr>
          <p:spPr>
            <a:xfrm>
              <a:off x="6403918" y="1906537"/>
              <a:ext cx="961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NRM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7F8644-23F5-4823-8B32-538119A4D0F5}"/>
                </a:ext>
              </a:extLst>
            </p:cNvPr>
            <p:cNvSpPr txBox="1"/>
            <p:nvPr/>
          </p:nvSpPr>
          <p:spPr>
            <a:xfrm>
              <a:off x="7414743" y="2609435"/>
              <a:ext cx="961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WRS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43CEE6-9D20-4E17-8F91-5085DB34A03E}"/>
                </a:ext>
              </a:extLst>
            </p:cNvPr>
            <p:cNvSpPr/>
            <p:nvPr/>
          </p:nvSpPr>
          <p:spPr>
            <a:xfrm>
              <a:off x="4288970" y="3691799"/>
              <a:ext cx="1993655" cy="10948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65E795-0046-4C28-A6F1-BB03C726925E}"/>
                </a:ext>
              </a:extLst>
            </p:cNvPr>
            <p:cNvSpPr txBox="1"/>
            <p:nvPr/>
          </p:nvSpPr>
          <p:spPr>
            <a:xfrm>
              <a:off x="4298298" y="4512896"/>
              <a:ext cx="1984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/>
                <a:t>Faculty Bureau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D1360B-8893-48FE-89D8-B166DD283CCE}"/>
                </a:ext>
              </a:extLst>
            </p:cNvPr>
            <p:cNvSpPr txBox="1"/>
            <p:nvPr/>
          </p:nvSpPr>
          <p:spPr>
            <a:xfrm>
              <a:off x="7707108" y="3749242"/>
              <a:ext cx="363877" cy="2462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BB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36A205-DE90-4798-B424-E063B12DE347}"/>
                </a:ext>
              </a:extLst>
            </p:cNvPr>
            <p:cNvSpPr txBox="1"/>
            <p:nvPr/>
          </p:nvSpPr>
          <p:spPr>
            <a:xfrm>
              <a:off x="6683862" y="3040117"/>
              <a:ext cx="363877" cy="2462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BB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530CC6-B102-4B9D-9392-417F02843ABA}"/>
                </a:ext>
              </a:extLst>
            </p:cNvPr>
            <p:cNvSpPr txBox="1"/>
            <p:nvPr/>
          </p:nvSpPr>
          <p:spPr>
            <a:xfrm>
              <a:off x="4649096" y="2685553"/>
              <a:ext cx="363877" cy="24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DA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E6B44C-AFA5-487A-A6F8-8DF78DF3EC5B}"/>
                </a:ext>
              </a:extLst>
            </p:cNvPr>
            <p:cNvSpPr txBox="1"/>
            <p:nvPr/>
          </p:nvSpPr>
          <p:spPr>
            <a:xfrm>
              <a:off x="3617166" y="3040117"/>
              <a:ext cx="363877" cy="2462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90835D-7900-429B-A00E-C22120CD9850}"/>
                </a:ext>
              </a:extLst>
            </p:cNvPr>
            <p:cNvSpPr txBox="1"/>
            <p:nvPr/>
          </p:nvSpPr>
          <p:spPr>
            <a:xfrm>
              <a:off x="4660661" y="3735979"/>
              <a:ext cx="363877" cy="2462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8AC3FB-1E94-4F71-9E43-91155059C988}"/>
                </a:ext>
              </a:extLst>
            </p:cNvPr>
            <p:cNvSpPr txBox="1"/>
            <p:nvPr/>
          </p:nvSpPr>
          <p:spPr>
            <a:xfrm>
              <a:off x="5068084" y="3735319"/>
              <a:ext cx="363877" cy="2462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TL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0006EE-1FDF-47E3-BF72-59D39EE94C41}"/>
                </a:ext>
              </a:extLst>
            </p:cNvPr>
            <p:cNvSpPr txBox="1"/>
            <p:nvPr/>
          </p:nvSpPr>
          <p:spPr>
            <a:xfrm>
              <a:off x="5620407" y="2690822"/>
              <a:ext cx="418060" cy="24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WB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86DC5A-C641-47D9-ADC1-B9AADE5A4CFE}"/>
                </a:ext>
              </a:extLst>
            </p:cNvPr>
            <p:cNvSpPr txBox="1"/>
            <p:nvPr/>
          </p:nvSpPr>
          <p:spPr>
            <a:xfrm>
              <a:off x="2518860" y="3749242"/>
              <a:ext cx="405881" cy="24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WB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5DF315-FFFD-48DD-AC54-8189B7DA551F}"/>
                </a:ext>
              </a:extLst>
            </p:cNvPr>
            <p:cNvSpPr txBox="1"/>
            <p:nvPr/>
          </p:nvSpPr>
          <p:spPr>
            <a:xfrm>
              <a:off x="5468569" y="3737407"/>
              <a:ext cx="363877" cy="2462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JT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605590-94EB-4391-ADBF-2D6F0DF2F79F}"/>
                </a:ext>
              </a:extLst>
            </p:cNvPr>
            <p:cNvSpPr txBox="1"/>
            <p:nvPr/>
          </p:nvSpPr>
          <p:spPr>
            <a:xfrm>
              <a:off x="6590205" y="4107640"/>
              <a:ext cx="363877" cy="2462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EH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DAA6D-584A-403C-8C29-E9940AB24ECA}"/>
                </a:ext>
              </a:extLst>
            </p:cNvPr>
            <p:cNvSpPr txBox="1"/>
            <p:nvPr/>
          </p:nvSpPr>
          <p:spPr>
            <a:xfrm>
              <a:off x="6542788" y="4427992"/>
              <a:ext cx="414401" cy="2462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HM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6CB5F2-95D2-4967-8A95-0C4286559339}"/>
                </a:ext>
              </a:extLst>
            </p:cNvPr>
            <p:cNvSpPr txBox="1"/>
            <p:nvPr/>
          </p:nvSpPr>
          <p:spPr>
            <a:xfrm>
              <a:off x="5026083" y="4048680"/>
              <a:ext cx="433872" cy="2462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/>
                <a:t>MO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D7F7262-09A8-4BCA-8691-21C02FFC4ABE}"/>
              </a:ext>
            </a:extLst>
          </p:cNvPr>
          <p:cNvSpPr txBox="1"/>
          <p:nvPr/>
        </p:nvSpPr>
        <p:spPr>
          <a:xfrm>
            <a:off x="7871912" y="6381328"/>
            <a:ext cx="40588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PA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7269F-B570-421F-A13E-744E2F1D0FA3}"/>
              </a:ext>
            </a:extLst>
          </p:cNvPr>
          <p:cNvSpPr txBox="1"/>
          <p:nvPr/>
        </p:nvSpPr>
        <p:spPr>
          <a:xfrm>
            <a:off x="8375968" y="6381328"/>
            <a:ext cx="40588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PA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6F7D00-05BE-4B77-AD5C-47FFD3ABCE49}"/>
              </a:ext>
            </a:extLst>
          </p:cNvPr>
          <p:cNvSpPr txBox="1"/>
          <p:nvPr/>
        </p:nvSpPr>
        <p:spPr>
          <a:xfrm>
            <a:off x="7413697" y="5415027"/>
            <a:ext cx="36387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8AF79A-E20F-4736-B92A-5AE819D63838}"/>
              </a:ext>
            </a:extLst>
          </p:cNvPr>
          <p:cNvSpPr txBox="1"/>
          <p:nvPr/>
        </p:nvSpPr>
        <p:spPr>
          <a:xfrm>
            <a:off x="7413697" y="5703059"/>
            <a:ext cx="36387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287712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B5F61-0BAC-41CE-B171-1597912A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4" y="1505421"/>
            <a:ext cx="10401300" cy="4587875"/>
          </a:xfrm>
        </p:spPr>
        <p:txBody>
          <a:bodyPr/>
          <a:lstStyle/>
          <a:p>
            <a:r>
              <a:rPr lang="nl-NL" dirty="0"/>
              <a:t>Erasmus Mundus: Joint Education from A to Z: a reference guide</a:t>
            </a:r>
          </a:p>
          <a:p>
            <a:r>
              <a:rPr lang="nl-NL" dirty="0"/>
              <a:t>Erasmus Mundus: ASEMUNDUS Good Pratice Report</a:t>
            </a:r>
          </a:p>
          <a:p>
            <a:endParaRPr lang="nl-NL" dirty="0"/>
          </a:p>
          <a:p>
            <a:r>
              <a:rPr lang="nl-NL" dirty="0"/>
              <a:t>Protocols for Double Degree programs, Joint PhD’s</a:t>
            </a:r>
          </a:p>
          <a:p>
            <a:r>
              <a:rPr lang="nl-NL" dirty="0"/>
              <a:t>Guidelines for selection of Strategic Partners</a:t>
            </a:r>
          </a:p>
          <a:p>
            <a:r>
              <a:rPr lang="nl-NL" dirty="0"/>
              <a:t>Protocol for Project Support (under development)</a:t>
            </a:r>
          </a:p>
          <a:p>
            <a:endParaRPr lang="nl-NL" dirty="0"/>
          </a:p>
          <a:p>
            <a:r>
              <a:rPr lang="nl-NL" dirty="0"/>
              <a:t>Guidelines</a:t>
            </a:r>
          </a:p>
          <a:p>
            <a:pPr lvl="1"/>
            <a:r>
              <a:rPr lang="nl-NL" dirty="0"/>
              <a:t>Theory of Change</a:t>
            </a:r>
          </a:p>
          <a:p>
            <a:pPr lvl="1"/>
            <a:r>
              <a:rPr lang="nl-NL" dirty="0"/>
              <a:t>Logical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ACEB0-417F-41B6-AB9F-A2570973A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Documents available</a:t>
            </a:r>
          </a:p>
        </p:txBody>
      </p:sp>
    </p:spTree>
    <p:extLst>
      <p:ext uri="{BB962C8B-B14F-4D97-AF65-F5344CB8AC3E}">
        <p14:creationId xmlns:p14="http://schemas.microsoft.com/office/powerpoint/2010/main" val="3808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_22_0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2752" y="3344364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_29_0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651" y="3338862"/>
            <a:ext cx="2147994" cy="304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_26_02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6540" y="3338862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_16_0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1944" y="3338862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03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236" y="3337755"/>
            <a:ext cx="2160238" cy="3041916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59560" y="836712"/>
            <a:ext cx="3580655" cy="17281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5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48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Thank you!</a:t>
            </a:r>
          </a:p>
          <a:p>
            <a:pPr algn="ctr">
              <a:defRPr/>
            </a:pPr>
            <a:endParaRPr lang="en-US" sz="2400" b="1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t.m.loran@utwente.nl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B5F61-0BAC-41CE-B171-1597912A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4" y="1505421"/>
            <a:ext cx="10401300" cy="45878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ACEB0-417F-41B6-AB9F-A2570973A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09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9496" y="1452413"/>
            <a:ext cx="8064896" cy="399281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Mission:</a:t>
            </a:r>
            <a:r>
              <a:rPr lang="en-US" sz="1600" dirty="0"/>
              <a:t> to develop capacity, particularly in less developed countries, and to use geo-spatial solutions to deal with mankind’s challenges (wicked problems) such as climate change, population growth, sufficient and secure food, water, energy, health land and housing</a:t>
            </a:r>
          </a:p>
          <a:p>
            <a:pPr marL="0" indent="0">
              <a:buNone/>
            </a:pPr>
            <a:r>
              <a:rPr lang="en-US" sz="1600" dirty="0"/>
              <a:t>ITC’s mandate lies in the combination of education, research and capacity development with a focus on people and institutions in the global South</a:t>
            </a:r>
          </a:p>
          <a:p>
            <a:pPr marL="0" indent="0">
              <a:buNone/>
            </a:pPr>
            <a:r>
              <a:rPr lang="en-US" sz="1600" dirty="0"/>
              <a:t>This impacts on: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Geographic areas of interest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Partners and institutions for cooperation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Student population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Policy briefs Ministers Ploumen, </a:t>
            </a:r>
            <a:r>
              <a:rPr lang="en-US" sz="1600" dirty="0" err="1"/>
              <a:t>Kaag</a:t>
            </a:r>
            <a:endParaRPr lang="nl-NL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87488" y="476672"/>
            <a:ext cx="10367171" cy="732985"/>
          </a:xfrm>
        </p:spPr>
        <p:txBody>
          <a:bodyPr/>
          <a:lstStyle/>
          <a:p>
            <a:r>
              <a:rPr lang="nl-NL" dirty="0"/>
              <a:t>mission and mandate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C9963040-FD6F-4AAF-92A2-6C2B1D30A4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456" y="5767397"/>
            <a:ext cx="1321310" cy="808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A8FFC9-27A3-482A-B82B-C3CF41AAE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3409480"/>
            <a:ext cx="5112568" cy="34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C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17391" y="321144"/>
            <a:ext cx="5112568" cy="360040"/>
          </a:xfrm>
          <a:prstGeom prst="rect">
            <a:avLst/>
          </a:prstGeom>
          <a:gradFill flip="none" rotWithShape="1">
            <a:gsLst>
              <a:gs pos="0">
                <a:srgbClr val="0E2C8A"/>
              </a:gs>
              <a:gs pos="100000">
                <a:srgbClr val="00918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17391" y="2111465"/>
            <a:ext cx="5112568" cy="360040"/>
          </a:xfrm>
          <a:prstGeom prst="rect">
            <a:avLst/>
          </a:prstGeom>
          <a:gradFill flip="none" rotWithShape="1">
            <a:gsLst>
              <a:gs pos="0">
                <a:srgbClr val="0E2C8A"/>
              </a:gs>
              <a:gs pos="100000">
                <a:srgbClr val="00918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7391" y="3825044"/>
            <a:ext cx="5112568" cy="360040"/>
          </a:xfrm>
          <a:prstGeom prst="rect">
            <a:avLst/>
          </a:prstGeom>
          <a:gradFill flip="none" rotWithShape="1">
            <a:gsLst>
              <a:gs pos="0">
                <a:srgbClr val="0E2C8A"/>
              </a:gs>
              <a:gs pos="100000">
                <a:srgbClr val="00918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719" y="5746136"/>
            <a:ext cx="1356047" cy="829955"/>
          </a:xfrm>
          <a:prstGeom prst="rect">
            <a:avLst/>
          </a:prstGeom>
        </p:spPr>
      </p:pic>
      <p:sp>
        <p:nvSpPr>
          <p:cNvPr id="19" name="Title 5"/>
          <p:cNvSpPr txBox="1">
            <a:spLocks/>
          </p:cNvSpPr>
          <p:nvPr/>
        </p:nvSpPr>
        <p:spPr>
          <a:xfrm>
            <a:off x="479375" y="5947829"/>
            <a:ext cx="6340259" cy="735013"/>
          </a:xfrm>
          <a:prstGeom prst="rect">
            <a:avLst/>
          </a:prstGeom>
          <a:solidFill>
            <a:srgbClr val="0E2C8A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625"/>
              </a:spcBef>
            </a:pPr>
            <a:r>
              <a:rPr lang="en-US" b="0" kern="0" dirty="0">
                <a:solidFill>
                  <a:srgbClr val="FFFFFF"/>
                </a:solidFill>
              </a:rPr>
              <a:t>ITC’S CORE ACTIVITIES: Three Primary Processes</a:t>
            </a:r>
            <a:endParaRPr lang="en-GB" sz="1600" b="0" kern="0" dirty="0">
              <a:solidFill>
                <a:srgbClr val="FFFFFF"/>
              </a:solidFill>
            </a:endParaRPr>
          </a:p>
        </p:txBody>
      </p:sp>
      <p:sp>
        <p:nvSpPr>
          <p:cNvPr id="23" name="Rechthoek 17"/>
          <p:cNvSpPr/>
          <p:nvPr/>
        </p:nvSpPr>
        <p:spPr>
          <a:xfrm>
            <a:off x="4527448" y="727665"/>
            <a:ext cx="5102511" cy="1274766"/>
          </a:xfrm>
          <a:prstGeom prst="rect">
            <a:avLst/>
          </a:prstGeom>
          <a:gradFill>
            <a:gsLst>
              <a:gs pos="1000">
                <a:srgbClr val="0E2C8A"/>
              </a:gs>
              <a:gs pos="27000">
                <a:schemeClr val="bg1"/>
              </a:gs>
            </a:gsLst>
            <a:lin ang="108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6" name="Rechthoek 17"/>
          <p:cNvSpPr/>
          <p:nvPr/>
        </p:nvSpPr>
        <p:spPr>
          <a:xfrm>
            <a:off x="4527448" y="2527142"/>
            <a:ext cx="5102511" cy="1180886"/>
          </a:xfrm>
          <a:prstGeom prst="rect">
            <a:avLst/>
          </a:prstGeom>
          <a:gradFill>
            <a:gsLst>
              <a:gs pos="1000">
                <a:srgbClr val="0E2C8A"/>
              </a:gs>
              <a:gs pos="27000">
                <a:schemeClr val="bg1"/>
              </a:gs>
            </a:gsLst>
            <a:lin ang="108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7" name="Rechthoek 17"/>
          <p:cNvSpPr/>
          <p:nvPr/>
        </p:nvSpPr>
        <p:spPr>
          <a:xfrm>
            <a:off x="4511920" y="4240720"/>
            <a:ext cx="5102511" cy="1226193"/>
          </a:xfrm>
          <a:prstGeom prst="rect">
            <a:avLst/>
          </a:prstGeom>
          <a:gradFill>
            <a:gsLst>
              <a:gs pos="1000">
                <a:srgbClr val="0E2C8A"/>
              </a:gs>
              <a:gs pos="27000">
                <a:schemeClr val="bg1"/>
              </a:gs>
            </a:gsLst>
            <a:lin ang="108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28" y="3815752"/>
            <a:ext cx="2328142" cy="1651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29" y="343945"/>
            <a:ext cx="2326717" cy="1658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28" y="2118376"/>
            <a:ext cx="2326717" cy="1589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7448" y="1069021"/>
            <a:ext cx="2292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EDUCATION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7448" y="2825197"/>
            <a:ext cx="221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RESEARCH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1920" y="4561428"/>
            <a:ext cx="463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CAPACITY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29749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719" y="5746136"/>
            <a:ext cx="1356047" cy="82995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119336" y="116632"/>
            <a:ext cx="4536504" cy="1656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pPr>
              <a:lnSpc>
                <a:spcPts val="4000"/>
              </a:lnSpc>
            </a:pPr>
            <a:r>
              <a:rPr lang="en-US" sz="4400" b="1" dirty="0">
                <a:solidFill>
                  <a:srgbClr val="00918E"/>
                </a:solidFill>
                <a:latin typeface="+mj-lt"/>
              </a:rPr>
              <a:t>EDUCATION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IN</a:t>
            </a:r>
          </a:p>
          <a:p>
            <a:pPr>
              <a:lnSpc>
                <a:spcPts val="4000"/>
              </a:lnSpc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A MULTICULTURAL ENVIRONMENT</a:t>
            </a:r>
            <a:endParaRPr lang="nl-NL" sz="4800" dirty="0">
              <a:solidFill>
                <a:srgbClr val="00918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98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119336" y="3284984"/>
            <a:ext cx="5184576" cy="3456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Arial Narrow"/>
              </a:rPr>
              <a:t>APPLICATION</a:t>
            </a:r>
            <a:endParaRPr lang="en-US" sz="2000" kern="0" dirty="0">
              <a:solidFill>
                <a:schemeClr val="bg1"/>
              </a:solidFill>
              <a:latin typeface="Arial Narrow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food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water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urban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land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disaster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strengthening civil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earth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environmental management and 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Arial Narrow"/>
              </a:rPr>
              <a:t>Tailor-made specialization</a:t>
            </a:r>
          </a:p>
          <a:p>
            <a:pPr>
              <a:lnSpc>
                <a:spcPts val="4000"/>
              </a:lnSpc>
            </a:pPr>
            <a:endParaRPr lang="en-US" sz="2000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719" y="5746136"/>
            <a:ext cx="1356047" cy="8299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325E23-066A-472C-9F77-D191A60D9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165" y="5746136"/>
            <a:ext cx="262150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AAE3AD-418B-487C-84CC-97583516F9DF}" type="datetime1">
              <a:rPr lang="en-GB">
                <a:solidFill>
                  <a:srgbClr val="000000"/>
                </a:solidFill>
                <a:cs typeface="+mn-cs"/>
              </a:rPr>
              <a:pPr/>
              <a:t>13/03/2019</a:t>
            </a:fld>
            <a:endParaRPr lang="nl-NL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464" y="1662491"/>
            <a:ext cx="7272808" cy="3998757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744FC37-8A5D-41B8-9AEF-4CAB60373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130" y="648072"/>
            <a:ext cx="10367171" cy="732985"/>
          </a:xfrm>
        </p:spPr>
        <p:txBody>
          <a:bodyPr/>
          <a:lstStyle/>
          <a:p>
            <a:r>
              <a:rPr lang="en-US" dirty="0"/>
              <a:t>Alumni of ITC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7C677-BD2E-4B4B-86E0-6E5062B9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384915"/>
            <a:ext cx="4269110" cy="2401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116BB3-2FAE-40C5-8501-412CF6894DE2}"/>
              </a:ext>
            </a:extLst>
          </p:cNvPr>
          <p:cNvSpPr txBox="1"/>
          <p:nvPr/>
        </p:nvSpPr>
        <p:spPr>
          <a:xfrm>
            <a:off x="9068825" y="2061431"/>
            <a:ext cx="26829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Myanmar: 187</a:t>
            </a:r>
          </a:p>
          <a:p>
            <a:endParaRPr lang="nl-NL" sz="1600" dirty="0"/>
          </a:p>
          <a:p>
            <a:r>
              <a:rPr lang="nl-NL" sz="1600" dirty="0"/>
              <a:t>Communities of Practice: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Alumni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Facebook groups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73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719" y="5746136"/>
            <a:ext cx="1356047" cy="829955"/>
          </a:xfrm>
          <a:prstGeom prst="rect">
            <a:avLst/>
          </a:prstGeom>
        </p:spPr>
      </p:pic>
      <p:sp>
        <p:nvSpPr>
          <p:cNvPr id="6" name="Rectangle 18"/>
          <p:cNvSpPr/>
          <p:nvPr/>
        </p:nvSpPr>
        <p:spPr>
          <a:xfrm>
            <a:off x="335360" y="404664"/>
            <a:ext cx="6336704" cy="1872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918E"/>
                </a:solidFill>
                <a:latin typeface="+mj-lt"/>
              </a:rPr>
              <a:t>CAPACITY DEVELOPMENT</a:t>
            </a:r>
            <a:endParaRPr lang="en-US" sz="3600" dirty="0">
              <a:solidFill>
                <a:srgbClr val="00918E"/>
              </a:solidFill>
              <a:latin typeface="+mj-lt"/>
            </a:endParaRP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INTERNATIONAL PARTNERSHIPS INSTITUTIONAL COOPERATION</a:t>
            </a:r>
            <a:endParaRPr lang="nl-NL" sz="3600" dirty="0">
              <a:solidFill>
                <a:srgbClr val="00918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936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1">
            <a:hlinkClick r:id="rId3" action="ppaction://hlinksldjump"/>
          </p:cNvPr>
          <p:cNvSpPr/>
          <p:nvPr/>
        </p:nvSpPr>
        <p:spPr>
          <a:xfrm>
            <a:off x="9408368" y="5887320"/>
            <a:ext cx="568848" cy="56884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E2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456" y="5767397"/>
            <a:ext cx="1321310" cy="8086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71464" y="412221"/>
            <a:ext cx="10367962" cy="735013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+mn-lt"/>
              </a:rPr>
              <a:t>JOINT EDUCATION PROGRAMMES – JEPS (1)</a:t>
            </a:r>
            <a:endParaRPr lang="en-GB" sz="2400" dirty="0">
              <a:latin typeface="+mn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48A7C3B-0A8E-4226-9FE1-354CB67144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b="14014"/>
          <a:stretch/>
        </p:blipFill>
        <p:spPr>
          <a:xfrm>
            <a:off x="116450" y="988247"/>
            <a:ext cx="9061409" cy="54679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9E2F33-D44E-46F0-8A83-02BDC33D9411}"/>
              </a:ext>
            </a:extLst>
          </p:cNvPr>
          <p:cNvGrpSpPr/>
          <p:nvPr/>
        </p:nvGrpSpPr>
        <p:grpSpPr>
          <a:xfrm>
            <a:off x="2294060" y="1586608"/>
            <a:ext cx="5440296" cy="4242979"/>
            <a:chOff x="2294060" y="1586608"/>
            <a:chExt cx="5440296" cy="42429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F84006-3430-49D8-A606-2D2781B7CFFA}"/>
                </a:ext>
              </a:extLst>
            </p:cNvPr>
            <p:cNvSpPr/>
            <p:nvPr/>
          </p:nvSpPr>
          <p:spPr>
            <a:xfrm>
              <a:off x="4492772" y="4944370"/>
              <a:ext cx="720080" cy="537177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036B135-8670-4A60-95A5-D70D73D82EC3}"/>
                </a:ext>
              </a:extLst>
            </p:cNvPr>
            <p:cNvSpPr/>
            <p:nvPr/>
          </p:nvSpPr>
          <p:spPr>
            <a:xfrm>
              <a:off x="5652206" y="4918677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05D8A2-9E37-4CD0-ADEF-6CEA8E9CB4F5}"/>
                </a:ext>
              </a:extLst>
            </p:cNvPr>
            <p:cNvSpPr/>
            <p:nvPr/>
          </p:nvSpPr>
          <p:spPr>
            <a:xfrm>
              <a:off x="2294060" y="4381500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1D8F73-D714-40DE-AC50-54A9E6B91E07}"/>
                </a:ext>
              </a:extLst>
            </p:cNvPr>
            <p:cNvSpPr/>
            <p:nvPr/>
          </p:nvSpPr>
          <p:spPr>
            <a:xfrm>
              <a:off x="3904654" y="3591755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7161B8-DE70-4F90-AED4-84DFB071D5BA}"/>
                </a:ext>
              </a:extLst>
            </p:cNvPr>
            <p:cNvSpPr/>
            <p:nvPr/>
          </p:nvSpPr>
          <p:spPr>
            <a:xfrm>
              <a:off x="6899022" y="3160411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2FF48-EE8C-431F-80ED-9FB84044FF8F}"/>
                </a:ext>
              </a:extLst>
            </p:cNvPr>
            <p:cNvSpPr/>
            <p:nvPr/>
          </p:nvSpPr>
          <p:spPr>
            <a:xfrm>
              <a:off x="6004692" y="2707257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1E7CEE-B8EC-424F-AFE0-EDA36C312124}"/>
                </a:ext>
              </a:extLst>
            </p:cNvPr>
            <p:cNvSpPr/>
            <p:nvPr/>
          </p:nvSpPr>
          <p:spPr>
            <a:xfrm>
              <a:off x="7014276" y="2722433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135F0E4-C88E-4296-B475-16B821CF9E77}"/>
                </a:ext>
              </a:extLst>
            </p:cNvPr>
            <p:cNvSpPr/>
            <p:nvPr/>
          </p:nvSpPr>
          <p:spPr>
            <a:xfrm>
              <a:off x="5292166" y="3945446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73BB21-AD81-4A3F-943D-503F7DCDDBBE}"/>
                </a:ext>
              </a:extLst>
            </p:cNvPr>
            <p:cNvSpPr/>
            <p:nvPr/>
          </p:nvSpPr>
          <p:spPr>
            <a:xfrm>
              <a:off x="3924870" y="2009162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7EEEFF-7434-4D06-9250-9EECA372290A}"/>
                </a:ext>
              </a:extLst>
            </p:cNvPr>
            <p:cNvSpPr/>
            <p:nvPr/>
          </p:nvSpPr>
          <p:spPr>
            <a:xfrm>
              <a:off x="5861430" y="5292410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7E6616-F367-46E4-ACF8-06F42291E5B7}"/>
                </a:ext>
              </a:extLst>
            </p:cNvPr>
            <p:cNvSpPr/>
            <p:nvPr/>
          </p:nvSpPr>
          <p:spPr>
            <a:xfrm>
              <a:off x="2830600" y="4944370"/>
              <a:ext cx="720080" cy="537177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9D9591-16C4-4238-A5AB-8DAAADC1C3B6}"/>
                </a:ext>
              </a:extLst>
            </p:cNvPr>
            <p:cNvSpPr/>
            <p:nvPr/>
          </p:nvSpPr>
          <p:spPr>
            <a:xfrm>
              <a:off x="2420797" y="1616126"/>
              <a:ext cx="942057" cy="537177"/>
            </a:xfrm>
            <a:prstGeom prst="ellipse">
              <a:avLst/>
            </a:prstGeom>
            <a:noFill/>
            <a:ln w="412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C3E52FA-6510-44BA-9A04-D2CFA427D938}"/>
                </a:ext>
              </a:extLst>
            </p:cNvPr>
            <p:cNvSpPr/>
            <p:nvPr/>
          </p:nvSpPr>
          <p:spPr>
            <a:xfrm>
              <a:off x="2643563" y="3219033"/>
              <a:ext cx="942057" cy="537177"/>
            </a:xfrm>
            <a:prstGeom prst="ellipse">
              <a:avLst/>
            </a:prstGeom>
            <a:noFill/>
            <a:ln w="412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9602C9-A222-4200-BC19-E7A5C92F2398}"/>
                </a:ext>
              </a:extLst>
            </p:cNvPr>
            <p:cNvSpPr/>
            <p:nvPr/>
          </p:nvSpPr>
          <p:spPr>
            <a:xfrm>
              <a:off x="3376396" y="1586608"/>
              <a:ext cx="942057" cy="537177"/>
            </a:xfrm>
            <a:prstGeom prst="ellipse">
              <a:avLst/>
            </a:prstGeom>
            <a:noFill/>
            <a:ln w="412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B74D901-4172-444F-8A0B-2580F7131E2E}"/>
                </a:ext>
              </a:extLst>
            </p:cNvPr>
            <p:cNvSpPr/>
            <p:nvPr/>
          </p:nvSpPr>
          <p:spPr>
            <a:xfrm>
              <a:off x="4021743" y="2889053"/>
              <a:ext cx="1693445" cy="537177"/>
            </a:xfrm>
            <a:prstGeom prst="ellipse">
              <a:avLst/>
            </a:prstGeom>
            <a:noFill/>
            <a:ln w="412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6EC1F-8D97-43B4-93A5-EE8E209E1458}"/>
              </a:ext>
            </a:extLst>
          </p:cNvPr>
          <p:cNvGrpSpPr/>
          <p:nvPr/>
        </p:nvGrpSpPr>
        <p:grpSpPr>
          <a:xfrm>
            <a:off x="9332752" y="1147234"/>
            <a:ext cx="2742797" cy="3958484"/>
            <a:chOff x="9332752" y="1147234"/>
            <a:chExt cx="2998796" cy="39584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3E25F2-DFC4-4361-A51D-ADC4585EAB7E}"/>
                </a:ext>
              </a:extLst>
            </p:cNvPr>
            <p:cNvSpPr txBox="1"/>
            <p:nvPr/>
          </p:nvSpPr>
          <p:spPr>
            <a:xfrm>
              <a:off x="10207724" y="1208866"/>
              <a:ext cx="1984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M-GEO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programme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FDB617E-2F77-48C6-9835-41EA46639D4A}"/>
                </a:ext>
              </a:extLst>
            </p:cNvPr>
            <p:cNvSpPr/>
            <p:nvPr/>
          </p:nvSpPr>
          <p:spPr>
            <a:xfrm>
              <a:off x="9332752" y="1147234"/>
              <a:ext cx="720080" cy="537177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8B600E5-0FAA-47F6-881A-FFEB9990EADD}"/>
                </a:ext>
              </a:extLst>
            </p:cNvPr>
            <p:cNvSpPr/>
            <p:nvPr/>
          </p:nvSpPr>
          <p:spPr>
            <a:xfrm>
              <a:off x="9332752" y="2170080"/>
              <a:ext cx="720080" cy="537177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17435E-2F6B-42EF-BC22-835D45D427C0}"/>
                </a:ext>
              </a:extLst>
            </p:cNvPr>
            <p:cNvSpPr txBox="1"/>
            <p:nvPr/>
          </p:nvSpPr>
          <p:spPr>
            <a:xfrm>
              <a:off x="10207724" y="2161799"/>
              <a:ext cx="1984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diploma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programme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CE225A6-B79A-4AFA-B56D-D904104832B0}"/>
                </a:ext>
              </a:extLst>
            </p:cNvPr>
            <p:cNvSpPr/>
            <p:nvPr/>
          </p:nvSpPr>
          <p:spPr>
            <a:xfrm>
              <a:off x="9394450" y="3255320"/>
              <a:ext cx="720081" cy="537177"/>
            </a:xfrm>
            <a:prstGeom prst="ellipse">
              <a:avLst/>
            </a:prstGeom>
            <a:noFill/>
            <a:ln w="412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EE1C76-9B8E-4246-89E3-81CF7E0F17CF}"/>
                </a:ext>
              </a:extLst>
            </p:cNvPr>
            <p:cNvSpPr txBox="1"/>
            <p:nvPr/>
          </p:nvSpPr>
          <p:spPr>
            <a:xfrm>
              <a:off x="10308698" y="3244434"/>
              <a:ext cx="1984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GIMA – joint programme 4 NL universities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C2B06B-A504-4CF4-9CDC-BB18AB4016A7}"/>
                </a:ext>
              </a:extLst>
            </p:cNvPr>
            <p:cNvSpPr/>
            <p:nvPr/>
          </p:nvSpPr>
          <p:spPr>
            <a:xfrm>
              <a:off x="9480375" y="4407763"/>
              <a:ext cx="720081" cy="508453"/>
            </a:xfrm>
            <a:prstGeom prst="ellipse">
              <a:avLst/>
            </a:prstGeom>
            <a:noFill/>
            <a:ln w="412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FC6D79-C495-420C-8BBE-DFABBA93883B}"/>
                </a:ext>
              </a:extLst>
            </p:cNvPr>
            <p:cNvSpPr txBox="1"/>
            <p:nvPr/>
          </p:nvSpPr>
          <p:spPr>
            <a:xfrm>
              <a:off x="10347272" y="4459387"/>
              <a:ext cx="1984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MSc Carto-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graphy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88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B5F61-0BAC-41CE-B171-1597912A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4" y="1505421"/>
            <a:ext cx="10401300" cy="458787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Identification of opportunities</a:t>
            </a:r>
          </a:p>
          <a:p>
            <a:r>
              <a:rPr lang="nl-NL" sz="1800" dirty="0"/>
              <a:t>Through personal networks, contacts</a:t>
            </a:r>
          </a:p>
          <a:p>
            <a:r>
              <a:rPr lang="nl-NL" sz="1800" dirty="0"/>
              <a:t>Through commercial services</a:t>
            </a:r>
          </a:p>
          <a:p>
            <a:r>
              <a:rPr lang="nl-NL" sz="1800" dirty="0"/>
              <a:t>Memberships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Identification of partners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Theory of Change</a:t>
            </a:r>
          </a:p>
          <a:p>
            <a:pPr marL="0" indent="0">
              <a:buNone/>
            </a:pPr>
            <a:r>
              <a:rPr lang="nl-NL" b="1" dirty="0"/>
              <a:t>Logical Framework</a:t>
            </a: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ACEB0-417F-41B6-AB9F-A2570973A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D300A-AF34-446A-AECC-9A20FE56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683" y="3933056"/>
            <a:ext cx="383799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1761"/>
      </p:ext>
    </p:extLst>
  </p:cSld>
  <p:clrMapOvr>
    <a:masterClrMapping/>
  </p:clrMapOvr>
</p:sld>
</file>

<file path=ppt/theme/theme1.xml><?xml version="1.0" encoding="utf-8"?>
<a:theme xmlns:a="http://schemas.openxmlformats.org/drawingml/2006/main" name="ITC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C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ITC</Template>
  <TotalTime>0</TotalTime>
  <Words>420</Words>
  <Application>Microsoft Office PowerPoint</Application>
  <PresentationFormat>Widescreen</PresentationFormat>
  <Paragraphs>133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Wingdings</vt:lpstr>
      <vt:lpstr>ITC</vt:lpstr>
      <vt:lpstr>1_ITC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 EDUCATION PROGRAMMES – JEPS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2015-10-29T14:45:44Z</dcterms:created>
  <dcterms:modified xsi:type="dcterms:W3CDTF">2019-03-13T03:24:48Z</dcterms:modified>
</cp:coreProperties>
</file>