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94" r:id="rId2"/>
    <p:sldId id="1376" r:id="rId3"/>
    <p:sldId id="1375" r:id="rId4"/>
    <p:sldId id="425" r:id="rId5"/>
    <p:sldId id="426" r:id="rId6"/>
    <p:sldId id="421" r:id="rId7"/>
    <p:sldId id="358" r:id="rId8"/>
    <p:sldId id="1384" r:id="rId9"/>
    <p:sldId id="1385" r:id="rId10"/>
    <p:sldId id="1386" r:id="rId11"/>
    <p:sldId id="257" r:id="rId12"/>
    <p:sldId id="1391" r:id="rId13"/>
    <p:sldId id="1398" r:id="rId14"/>
    <p:sldId id="1388" r:id="rId15"/>
    <p:sldId id="417" r:id="rId16"/>
    <p:sldId id="304" r:id="rId17"/>
    <p:sldId id="1380" r:id="rId18"/>
    <p:sldId id="259" r:id="rId19"/>
    <p:sldId id="261" r:id="rId20"/>
    <p:sldId id="415" r:id="rId21"/>
    <p:sldId id="1381" r:id="rId22"/>
    <p:sldId id="382" r:id="rId23"/>
    <p:sldId id="366" r:id="rId24"/>
    <p:sldId id="384" r:id="rId25"/>
    <p:sldId id="1397" r:id="rId26"/>
    <p:sldId id="1396" r:id="rId27"/>
    <p:sldId id="418" r:id="rId28"/>
    <p:sldId id="351" r:id="rId29"/>
    <p:sldId id="356" r:id="rId30"/>
    <p:sldId id="1399" r:id="rId31"/>
    <p:sldId id="353" r:id="rId32"/>
    <p:sldId id="1379" r:id="rId33"/>
    <p:sldId id="1377" r:id="rId34"/>
    <p:sldId id="1395" r:id="rId35"/>
    <p:sldId id="1394" r:id="rId36"/>
    <p:sldId id="1389" r:id="rId37"/>
    <p:sldId id="1383" r:id="rId38"/>
    <p:sldId id="139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83162-8C1F-4EB3-A4E3-28C248D7B86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F9794-972E-4799-A687-9917EABE3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1pPr>
            <a:lvl2pPr marL="751146" indent="-287884"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2pPr>
            <a:lvl3pPr marL="1154847" indent="-229976"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3pPr>
            <a:lvl4pPr marL="1618110" indent="-229976"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4pPr>
            <a:lvl5pPr marL="2079717" indent="-229976"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5pPr>
            <a:lvl6pPr marL="2556217" indent="-2299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6pPr>
            <a:lvl7pPr marL="3032714" indent="-2299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7pPr>
            <a:lvl8pPr marL="3509214" indent="-2299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8pPr>
            <a:lvl9pPr marL="3985711" indent="-2299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0000500000000000000" pitchFamily="18" charset="0"/>
                <a:cs typeface="Arial" panose="020B0604020202020204" pitchFamily="34" charset="0"/>
              </a:defRPr>
            </a:lvl9pPr>
          </a:lstStyle>
          <a:p>
            <a:fld id="{5CFFFED4-100D-4550-A209-841978333E44}" type="slidenum">
              <a:rPr lang="es-ES" altLang="en-US" sz="1400"/>
              <a:pPr/>
              <a:t>3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318797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9794-972E-4799-A687-9917EABE3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9794-972E-4799-A687-9917EABE3D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17E8D7FF-9BFE-47BE-88E1-11B99D6822EF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4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17E8D7FF-9BFE-47BE-88E1-11B99D6822EF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63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2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7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9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6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6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6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8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92E-A1B8-4E44-8779-B0AF30969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9D37B-C86B-4D01-9E70-60409E18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maps/d/edit?hl=en&amp;mid=1MidW5_x5EgZivBEAQwA37jhMrSI&amp;ll=21.13658573255912%2C94.79749036328121&amp;z=1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com/maps/d/edit?mid=1zTVsnsRWHmkq2LLmp9gEi1EjDP7NyeYI&amp;ll=20.044312662520102%2C93.60697044999995&amp;z=6er%20(Google%20My%20Map)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CDD\AppData\Local\Temp\qgis2web\qgis2web_2019_03_03-13_19_55_024000\index.html#8/21.210/95.25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db-myanmar.integration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cddmis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nilar.soe#!/vizhome/Kayah_wsp/Dashboard1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134257"/>
            <a:ext cx="9067800" cy="1143000"/>
          </a:xfrm>
          <a:noFill/>
          <a:effectLst>
            <a:glow rad="127000">
              <a:schemeClr val="accent3"/>
            </a:glow>
            <a:outerShdw blurRad="50800" dist="50800" dir="5400000" algn="ctr" rotWithShape="0">
              <a:srgbClr val="000000">
                <a:alpha val="8000"/>
              </a:srgb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1905"/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 of Agriculture, Livestock and Irrigation</a:t>
            </a:r>
            <a:br>
              <a:rPr lang="en-US" sz="2400" b="1" dirty="0">
                <a:ln w="1905"/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n w="1905"/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Rural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BB955-EBC5-428C-A79E-D70AC548E05D}"/>
              </a:ext>
            </a:extLst>
          </p:cNvPr>
          <p:cNvSpPr txBox="1"/>
          <p:nvPr/>
        </p:nvSpPr>
        <p:spPr>
          <a:xfrm>
            <a:off x="5412657" y="5065486"/>
            <a:ext cx="3693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 Lar </a:t>
            </a:r>
            <a:r>
              <a:rPr lang="en-US" dirty="0" err="1"/>
              <a:t>Soe</a:t>
            </a:r>
            <a:endParaRPr lang="en-US" dirty="0"/>
          </a:p>
          <a:p>
            <a:r>
              <a:rPr lang="en-US" dirty="0"/>
              <a:t>Deputy Director</a:t>
            </a:r>
          </a:p>
          <a:p>
            <a:r>
              <a:rPr lang="en-US" dirty="0"/>
              <a:t>M&amp;E, MIS Division</a:t>
            </a:r>
          </a:p>
          <a:p>
            <a:r>
              <a:rPr lang="en-US" dirty="0"/>
              <a:t>Department of Rural Development</a:t>
            </a:r>
          </a:p>
          <a:p>
            <a:r>
              <a:rPr lang="en-US" dirty="0"/>
              <a:t>matoetoe@gmail.com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3A1E7E9E-E27C-4AEF-BCBF-D0FC156C528E}"/>
              </a:ext>
            </a:extLst>
          </p:cNvPr>
          <p:cNvSpPr txBox="1"/>
          <p:nvPr/>
        </p:nvSpPr>
        <p:spPr>
          <a:xfrm>
            <a:off x="280218" y="2454480"/>
            <a:ext cx="8613059" cy="12031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GIS for Rural Development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Projects of DRD</a:t>
            </a:r>
            <a:endParaRPr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9FB93-D9D7-4A0C-9BEF-917847F79D7F}"/>
              </a:ext>
            </a:extLst>
          </p:cNvPr>
          <p:cNvSpPr txBox="1"/>
          <p:nvPr/>
        </p:nvSpPr>
        <p:spPr>
          <a:xfrm>
            <a:off x="162232" y="6201386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r>
              <a:rPr lang="en-US" baseline="30000" dirty="0"/>
              <a:t>nd</a:t>
            </a:r>
            <a:r>
              <a:rPr lang="en-US" dirty="0"/>
              <a:t> March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7A12A-7F5D-4075-B416-1E9803DCF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"/>
          <a:stretch/>
        </p:blipFill>
        <p:spPr>
          <a:xfrm>
            <a:off x="117448" y="530941"/>
            <a:ext cx="4291283" cy="615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D47D4-2B61-4721-AA3D-70BA4E77B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4906" b="5021"/>
          <a:stretch/>
        </p:blipFill>
        <p:spPr>
          <a:xfrm>
            <a:off x="4508398" y="530941"/>
            <a:ext cx="4518155" cy="61596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2494BD-61BB-42B7-BC97-DDEAB923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3" y="-210061"/>
            <a:ext cx="8985171" cy="819661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 database</a:t>
            </a:r>
          </a:p>
        </p:txBody>
      </p:sp>
    </p:spTree>
    <p:extLst>
      <p:ext uri="{BB962C8B-B14F-4D97-AF65-F5344CB8AC3E}">
        <p14:creationId xmlns:p14="http://schemas.microsoft.com/office/powerpoint/2010/main" val="268079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DBE5647-3A7A-46D2-ABC3-ACAAF700F175}"/>
              </a:ext>
            </a:extLst>
          </p:cNvPr>
          <p:cNvGrpSpPr/>
          <p:nvPr/>
        </p:nvGrpSpPr>
        <p:grpSpPr>
          <a:xfrm>
            <a:off x="4636600" y="609600"/>
            <a:ext cx="4415372" cy="6248400"/>
            <a:chOff x="4724399" y="672231"/>
            <a:chExt cx="4371115" cy="6185769"/>
          </a:xfrm>
        </p:grpSpPr>
        <p:graphicFrame>
          <p:nvGraphicFramePr>
            <p:cNvPr id="9" name="Object 2">
              <a:extLst>
                <a:ext uri="{FF2B5EF4-FFF2-40B4-BE49-F238E27FC236}">
                  <a16:creationId xmlns:a16="http://schemas.microsoft.com/office/drawing/2014/main" id="{8FA5DEDE-D48C-41FF-9E22-4E0A57C7D6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24399" y="672231"/>
            <a:ext cx="4371115" cy="6185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" name="Acrobat Document" r:id="rId3" imgW="5017680" imgH="7064640" progId="AcroExch.Document.7">
                    <p:embed/>
                  </p:oleObj>
                </mc:Choice>
                <mc:Fallback>
                  <p:oleObj name="Acrobat Document" r:id="rId3" imgW="5017680" imgH="7064640" progId="AcroExch.Document.7">
                    <p:embed/>
                    <p:pic>
                      <p:nvPicPr>
                        <p:cNvPr id="717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4399" y="672231"/>
                          <a:ext cx="4371115" cy="61857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4A9D91-7E30-43A4-A24B-3B25B4AC50D8}"/>
                </a:ext>
              </a:extLst>
            </p:cNvPr>
            <p:cNvSpPr txBox="1"/>
            <p:nvPr/>
          </p:nvSpPr>
          <p:spPr>
            <a:xfrm>
              <a:off x="5029200" y="914401"/>
              <a:ext cx="3810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Tube Wells of  AyardawTownship, Sagaing Region</a:t>
              </a:r>
            </a:p>
          </p:txBody>
        </p:sp>
      </p:grpSp>
      <p:sp>
        <p:nvSpPr>
          <p:cNvPr id="14" name="TextShape 1">
            <a:extLst>
              <a:ext uri="{FF2B5EF4-FFF2-40B4-BE49-F238E27FC236}">
                <a16:creationId xmlns:a16="http://schemas.microsoft.com/office/drawing/2014/main" id="{70110E76-1168-48D1-8F62-4348A5FB0FDB}"/>
              </a:ext>
            </a:extLst>
          </p:cNvPr>
          <p:cNvSpPr txBox="1"/>
          <p:nvPr/>
        </p:nvSpPr>
        <p:spPr>
          <a:xfrm>
            <a:off x="424542" y="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Village Tube-well Map</a:t>
            </a:r>
            <a:endParaRPr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1BE50E7-AB19-40D4-BF0A-E7C7779A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" y="854222"/>
            <a:ext cx="4493579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10CD39-EF9C-48D1-B27B-2F4CEC84EC1B}"/>
              </a:ext>
            </a:extLst>
          </p:cNvPr>
          <p:cNvSpPr txBox="1"/>
          <p:nvPr/>
        </p:nvSpPr>
        <p:spPr>
          <a:xfrm>
            <a:off x="598412" y="1134026"/>
            <a:ext cx="35068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Tube Wells of  </a:t>
            </a:r>
            <a:r>
              <a:rPr lang="en-US" sz="1200" dirty="0" err="1"/>
              <a:t>Taungtha</a:t>
            </a:r>
            <a:r>
              <a:rPr lang="en-US" sz="1200" dirty="0"/>
              <a:t> Township, Mandalay Region</a:t>
            </a:r>
          </a:p>
        </p:txBody>
      </p:sp>
    </p:spTree>
    <p:extLst>
      <p:ext uri="{BB962C8B-B14F-4D97-AF65-F5344CB8AC3E}">
        <p14:creationId xmlns:p14="http://schemas.microsoft.com/office/powerpoint/2010/main" val="262345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29C0-38F8-4D70-8069-B85D531B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2" y="0"/>
            <a:ext cx="8719456" cy="6489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Inter-district Roads (1,2,3)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8EA3E-389F-4C3F-A766-1C2E31DB8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1398" r="6880" b="1398"/>
          <a:stretch/>
        </p:blipFill>
        <p:spPr>
          <a:xfrm>
            <a:off x="58829" y="703288"/>
            <a:ext cx="3310094" cy="5835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6C54B-0479-4CAA-BB43-B8092A828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2570" r="4603" b="226"/>
          <a:stretch/>
        </p:blipFill>
        <p:spPr>
          <a:xfrm>
            <a:off x="3280435" y="910745"/>
            <a:ext cx="3130775" cy="5682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D0033-0348-4724-B23C-079F69C33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791" r="10770"/>
          <a:stretch/>
        </p:blipFill>
        <p:spPr>
          <a:xfrm>
            <a:off x="6275979" y="1336948"/>
            <a:ext cx="2868021" cy="48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7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7BCF-8E00-487C-9D4E-4E5F2B3F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72" y="0"/>
            <a:ext cx="8679051" cy="77491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Roads Village access levels (over 60000 miles)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AD03-1E3A-45B9-8D41-C0637CE95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07" y="774915"/>
            <a:ext cx="4426612" cy="5997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634A4-6E86-4A98-B173-5348E17AC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/>
          <a:stretch/>
        </p:blipFill>
        <p:spPr>
          <a:xfrm>
            <a:off x="177134" y="774915"/>
            <a:ext cx="4323276" cy="5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4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6152-B231-4D19-AA74-2565AA49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80295"/>
            <a:ext cx="9144000" cy="977705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rId2" tooltip="https://www.google.com/maps/d/edit?hl=en&amp;mid=1MidW5_x5EgZivBEAQwA37jhMrSI&amp;ll=21.13658573255912%2C94.79749036328121&amp;z=10"/>
              </a:rPr>
              <a:t>https://www.google.com/maps/d/edit?hl=en&amp;mid=1MidW5_x5EgZivBEAQwA37jhMrSI&amp;ll=21.320283503862953%2C94.83207999896081&amp;z=10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94AACF-F384-4E7B-99F0-31A4D57006F3}"/>
              </a:ext>
            </a:extLst>
          </p:cNvPr>
          <p:cNvSpPr txBox="1">
            <a:spLocks/>
          </p:cNvSpPr>
          <p:nvPr/>
        </p:nvSpPr>
        <p:spPr>
          <a:xfrm>
            <a:off x="266700" y="125658"/>
            <a:ext cx="8629649" cy="502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Road in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NyaungU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3241C-7378-479B-B53A-C1FC8728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02C7-E4A0-44F6-A552-9647430FB380}"/>
              </a:ext>
            </a:extLst>
          </p:cNvPr>
          <p:cNvSpPr txBox="1">
            <a:spLocks/>
          </p:cNvSpPr>
          <p:nvPr/>
        </p:nvSpPr>
        <p:spPr>
          <a:xfrm>
            <a:off x="495915" y="210343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DRD all open projects and programs using the GIS database</a:t>
            </a:r>
          </a:p>
        </p:txBody>
      </p:sp>
    </p:spTree>
    <p:extLst>
      <p:ext uri="{BB962C8B-B14F-4D97-AF65-F5344CB8AC3E}">
        <p14:creationId xmlns:p14="http://schemas.microsoft.com/office/powerpoint/2010/main" val="4208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76" y="524434"/>
            <a:ext cx="4709302" cy="62790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BC73B3-BCD6-4C5B-8D8F-47624571945D}"/>
              </a:ext>
            </a:extLst>
          </p:cNvPr>
          <p:cNvSpPr txBox="1">
            <a:spLocks/>
          </p:cNvSpPr>
          <p:nvPr/>
        </p:nvSpPr>
        <p:spPr>
          <a:xfrm>
            <a:off x="816908" y="20878"/>
            <a:ext cx="788670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Projects Townships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5055-C11A-46D4-B6EE-10C77842E118}"/>
              </a:ext>
            </a:extLst>
          </p:cNvPr>
          <p:cNvSpPr txBox="1">
            <a:spLocks/>
          </p:cNvSpPr>
          <p:nvPr/>
        </p:nvSpPr>
        <p:spPr>
          <a:xfrm>
            <a:off x="628650" y="141901"/>
            <a:ext cx="788670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Supply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CCADF-6390-409B-8574-3B0613EAC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2069" r="1852" b="2069"/>
          <a:stretch/>
        </p:blipFill>
        <p:spPr>
          <a:xfrm>
            <a:off x="4740110" y="825910"/>
            <a:ext cx="3931941" cy="592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6E284-BB90-44C9-B724-E04A4AE5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7" y="794622"/>
            <a:ext cx="4099484" cy="59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1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D93210-33AC-4870-9E5B-4ED98973FB7A}"/>
              </a:ext>
            </a:extLst>
          </p:cNvPr>
          <p:cNvSpPr txBox="1"/>
          <p:nvPr/>
        </p:nvSpPr>
        <p:spPr>
          <a:xfrm>
            <a:off x="800100" y="614984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https://www.google.com/maps/d/edit?mid=1zTVsnsRWHmkq2LLmp9gEi1EjDP7NyeYI&amp;ll=20.044312662520102%2C93.60697044999995&amp;z=6er (Google My Map)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EA531-9404-4A03-B88C-A221DA2922E6}"/>
              </a:ext>
            </a:extLst>
          </p:cNvPr>
          <p:cNvSpPr txBox="1"/>
          <p:nvPr/>
        </p:nvSpPr>
        <p:spPr>
          <a:xfrm>
            <a:off x="0" y="1186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B40A7-2E99-4BAA-8774-1F49FB536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1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0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6764D-B509-42FD-A9DF-F9F48A79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E37DD-7DD1-4DDD-AFBB-9647E9127312}"/>
              </a:ext>
            </a:extLst>
          </p:cNvPr>
          <p:cNvSpPr txBox="1"/>
          <p:nvPr/>
        </p:nvSpPr>
        <p:spPr>
          <a:xfrm>
            <a:off x="152400" y="188055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 Water Map</a:t>
            </a:r>
          </a:p>
        </p:txBody>
      </p:sp>
      <p:sp>
        <p:nvSpPr>
          <p:cNvPr id="2" name="TextBox 1">
            <a:hlinkClick r:id="rId4" action="ppaction://hlinkfile"/>
            <a:extLst>
              <a:ext uri="{FF2B5EF4-FFF2-40B4-BE49-F238E27FC236}">
                <a16:creationId xmlns:a16="http://schemas.microsoft.com/office/drawing/2014/main" id="{0D644318-FB79-46FC-9D8D-FFD9988025B4}"/>
              </a:ext>
            </a:extLst>
          </p:cNvPr>
          <p:cNvSpPr txBox="1"/>
          <p:nvPr/>
        </p:nvSpPr>
        <p:spPr>
          <a:xfrm>
            <a:off x="152400" y="6023614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file:///C:/Users/CDD/AppData/Local/Temp/qgis2web/qgis2web_2019_03_03-13_19_55_024000/index.html#8/21.210/95.254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49C04-8586-4C58-A8CD-EA9FF307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E56AD-5F4B-4226-B8B2-9F111C02F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About the Ministry</a:t>
            </a:r>
          </a:p>
          <a:p>
            <a:pPr>
              <a:lnSpc>
                <a:spcPct val="150000"/>
              </a:lnSpc>
            </a:pPr>
            <a:r>
              <a:rPr lang="en-US" dirty="0"/>
              <a:t>Projects</a:t>
            </a:r>
          </a:p>
          <a:p>
            <a:pPr>
              <a:lnSpc>
                <a:spcPct val="150000"/>
              </a:lnSpc>
            </a:pPr>
            <a:r>
              <a:rPr lang="en-US" dirty="0"/>
              <a:t>Partnerships</a:t>
            </a:r>
          </a:p>
          <a:p>
            <a:pPr>
              <a:lnSpc>
                <a:spcPct val="150000"/>
              </a:lnSpc>
            </a:pPr>
            <a:r>
              <a:rPr lang="en-US" dirty="0"/>
              <a:t>Benefits</a:t>
            </a:r>
          </a:p>
          <a:p>
            <a:pPr>
              <a:lnSpc>
                <a:spcPct val="150000"/>
              </a:lnSpc>
            </a:pPr>
            <a:r>
              <a:rPr lang="en-US" dirty="0"/>
              <a:t>Challenges</a:t>
            </a:r>
          </a:p>
          <a:p>
            <a:pPr>
              <a:lnSpc>
                <a:spcPct val="150000"/>
              </a:lnSpc>
            </a:pPr>
            <a:r>
              <a:rPr lang="en-US" dirty="0"/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152087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95A954-0CB0-4D10-9748-BEF621188F31}"/>
              </a:ext>
            </a:extLst>
          </p:cNvPr>
          <p:cNvSpPr txBox="1"/>
          <p:nvPr/>
        </p:nvSpPr>
        <p:spPr>
          <a:xfrm>
            <a:off x="392802" y="206514"/>
            <a:ext cx="829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Electrification Project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30DCA3-6157-4502-9086-50D37767CCCE}"/>
              </a:ext>
            </a:extLst>
          </p:cNvPr>
          <p:cNvGrpSpPr/>
          <p:nvPr/>
        </p:nvGrpSpPr>
        <p:grpSpPr>
          <a:xfrm>
            <a:off x="4812402" y="1052703"/>
            <a:ext cx="3874398" cy="5604402"/>
            <a:chOff x="6431082" y="770665"/>
            <a:chExt cx="3874398" cy="56044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F9AE7-59FF-4735-BB07-49938F19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1082" y="770665"/>
              <a:ext cx="3874398" cy="56044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1E4291-6D3A-4D8F-BD0A-D8441395A146}"/>
                </a:ext>
              </a:extLst>
            </p:cNvPr>
            <p:cNvSpPr txBox="1"/>
            <p:nvPr/>
          </p:nvSpPr>
          <p:spPr>
            <a:xfrm>
              <a:off x="7617068" y="5202848"/>
              <a:ext cx="993531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31" dirty="0"/>
                <a:t>Connected earlier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61873F-FADC-4DCD-8AF5-5D0BB2A5953E}"/>
                </a:ext>
              </a:extLst>
            </p:cNvPr>
            <p:cNvSpPr txBox="1"/>
            <p:nvPr/>
          </p:nvSpPr>
          <p:spPr>
            <a:xfrm>
              <a:off x="7617069" y="5835894"/>
              <a:ext cx="903410" cy="22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31" dirty="0"/>
                <a:t>Connected later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B9265F5A-8A88-43AB-B358-24C77F3FACD5}"/>
                </a:ext>
              </a:extLst>
            </p:cNvPr>
            <p:cNvSpPr/>
            <p:nvPr/>
          </p:nvSpPr>
          <p:spPr>
            <a:xfrm>
              <a:off x="7946781" y="5479806"/>
              <a:ext cx="153645" cy="2769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5F520B-EECA-410A-8AD0-4D25A83FE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61" t="35644" r="22500" b="5971"/>
          <a:stretch/>
        </p:blipFill>
        <p:spPr>
          <a:xfrm>
            <a:off x="392802" y="1052703"/>
            <a:ext cx="4343400" cy="5604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2DB6A-CC43-4765-8767-ACA22F2A7563}"/>
              </a:ext>
            </a:extLst>
          </p:cNvPr>
          <p:cNvSpPr txBox="1"/>
          <p:nvPr/>
        </p:nvSpPr>
        <p:spPr>
          <a:xfrm>
            <a:off x="3344039" y="1052703"/>
            <a:ext cx="325316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</a:rPr>
              <a:t>National Electrification 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63739D-5F6F-4D23-99C0-525DA02681C3}"/>
              </a:ext>
            </a:extLst>
          </p:cNvPr>
          <p:cNvSpPr/>
          <p:nvPr/>
        </p:nvSpPr>
        <p:spPr>
          <a:xfrm>
            <a:off x="392802" y="1052703"/>
            <a:ext cx="1676400" cy="89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07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5055-C11A-46D4-B6EE-10C77842E118}"/>
              </a:ext>
            </a:extLst>
          </p:cNvPr>
          <p:cNvSpPr txBox="1">
            <a:spLocks/>
          </p:cNvSpPr>
          <p:nvPr/>
        </p:nvSpPr>
        <p:spPr>
          <a:xfrm>
            <a:off x="628650" y="141901"/>
            <a:ext cx="788670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Electrification Project</a:t>
            </a:r>
          </a:p>
        </p:txBody>
      </p:sp>
      <p:pic>
        <p:nvPicPr>
          <p:cNvPr id="4" name="Picture 3" descr="J:\SG\sg.jpg">
            <a:extLst>
              <a:ext uri="{FF2B5EF4-FFF2-40B4-BE49-F238E27FC236}">
                <a16:creationId xmlns:a16="http://schemas.microsoft.com/office/drawing/2014/main" id="{9E7BB27E-0541-4EB8-9CDC-F707939E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46" y="825910"/>
            <a:ext cx="4248078" cy="600669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23D52-A1A4-4508-9710-2C81347B9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1414"/>
            <a:ext cx="4483196" cy="59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ABDF6-AC96-41B0-B07A-8E021589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825"/>
            <a:ext cx="9144000" cy="5140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D9D3D3-CD7B-4000-8537-DEF29F6149D8}"/>
              </a:ext>
            </a:extLst>
          </p:cNvPr>
          <p:cNvSpPr txBox="1">
            <a:spLocks/>
          </p:cNvSpPr>
          <p:nvPr/>
        </p:nvSpPr>
        <p:spPr>
          <a:xfrm>
            <a:off x="628650" y="141901"/>
            <a:ext cx="788670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Electrification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Dry Zone (Solar)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82A72-8824-4052-A6FF-929425D51816}"/>
              </a:ext>
            </a:extLst>
          </p:cNvPr>
          <p:cNvSpPr txBox="1"/>
          <p:nvPr/>
        </p:nvSpPr>
        <p:spPr>
          <a:xfrm>
            <a:off x="1159592" y="6049407"/>
            <a:ext cx="76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http://adb-myanmar.integration.org/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4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2" y="833284"/>
            <a:ext cx="4477665" cy="59702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4217C3A-3772-40D9-862F-6A4D108E2F6E}"/>
              </a:ext>
            </a:extLst>
          </p:cNvPr>
          <p:cNvSpPr txBox="1">
            <a:spLocks/>
          </p:cNvSpPr>
          <p:nvPr/>
        </p:nvSpPr>
        <p:spPr>
          <a:xfrm>
            <a:off x="266700" y="141901"/>
            <a:ext cx="862965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Green Village Development Project</a:t>
            </a:r>
          </a:p>
        </p:txBody>
      </p:sp>
    </p:spTree>
    <p:extLst>
      <p:ext uri="{BB962C8B-B14F-4D97-AF65-F5344CB8AC3E}">
        <p14:creationId xmlns:p14="http://schemas.microsoft.com/office/powerpoint/2010/main" val="173282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24" y="619432"/>
            <a:ext cx="4638054" cy="61840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99509B-1257-4549-BDB4-9209AAE42A2C}"/>
              </a:ext>
            </a:extLst>
          </p:cNvPr>
          <p:cNvSpPr txBox="1">
            <a:spLocks/>
          </p:cNvSpPr>
          <p:nvPr/>
        </p:nvSpPr>
        <p:spPr>
          <a:xfrm>
            <a:off x="628650" y="38665"/>
            <a:ext cx="7886700" cy="68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Village Development Plan Project</a:t>
            </a:r>
          </a:p>
        </p:txBody>
      </p:sp>
    </p:spTree>
    <p:extLst>
      <p:ext uri="{BB962C8B-B14F-4D97-AF65-F5344CB8AC3E}">
        <p14:creationId xmlns:p14="http://schemas.microsoft.com/office/powerpoint/2010/main" val="1261722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A25C-E8EB-43EF-8E4C-9D5DF470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" y="217643"/>
            <a:ext cx="8642555" cy="623016"/>
          </a:xfrm>
        </p:spPr>
        <p:txBody>
          <a:bodyPr>
            <a:noAutofit/>
          </a:bodyPr>
          <a:lstStyle/>
          <a:p>
            <a:pPr algn="ctr"/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Community Driven Development Project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94DD2-B5E1-49A6-A2EA-75112B5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8505"/>
            <a:ext cx="9144000" cy="5140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CEDE1-EFE2-470A-8E1A-651E67A0A495}"/>
              </a:ext>
            </a:extLst>
          </p:cNvPr>
          <p:cNvSpPr txBox="1"/>
          <p:nvPr/>
        </p:nvSpPr>
        <p:spPr>
          <a:xfrm>
            <a:off x="1799303" y="6223819"/>
            <a:ext cx="576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https://ncddmis.com/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1282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B413-FCB2-429D-857A-9B769427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600"/>
            <a:ext cx="7886700" cy="83760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 Road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770E8-8605-4792-B58A-82BBD62E5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3888"/>
          <a:stretch/>
        </p:blipFill>
        <p:spPr>
          <a:xfrm>
            <a:off x="4565509" y="847240"/>
            <a:ext cx="4565508" cy="3536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CF0A29-CA12-4ACC-B98F-CF6228936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3138" b="5589"/>
          <a:stretch/>
        </p:blipFill>
        <p:spPr>
          <a:xfrm>
            <a:off x="1" y="867203"/>
            <a:ext cx="4565508" cy="3209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8E1DA-BE39-46C4-8237-2A121F0D6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2499" b="24018"/>
          <a:stretch/>
        </p:blipFill>
        <p:spPr>
          <a:xfrm>
            <a:off x="2006743" y="3878753"/>
            <a:ext cx="5143500" cy="29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FDE8-7B2B-4058-ABB6-845222F1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605871"/>
            <a:ext cx="875453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 and Evaluation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Processing System (MEPS)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BE0FE-27A8-4635-8A6F-79FC87DE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47064"/>
            <a:ext cx="7886700" cy="2995091"/>
          </a:xfrm>
        </p:spPr>
        <p:txBody>
          <a:bodyPr/>
          <a:lstStyle/>
          <a:p>
            <a:pPr marL="236538" indent="-236538"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Institutional Strengthening and Policy Dialogue Support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/>
              <a:t>   (2015-2018)</a:t>
            </a:r>
          </a:p>
          <a:p>
            <a:r>
              <a:rPr lang="en-US" dirty="0"/>
              <a:t>Supported by European Union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13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7" name="TextBox 47"/>
          <p:cNvSpPr txBox="1">
            <a:spLocks noChangeArrowheads="1"/>
          </p:cNvSpPr>
          <p:nvPr/>
        </p:nvSpPr>
        <p:spPr bwMode="auto">
          <a:xfrm>
            <a:off x="22598" y="123055"/>
            <a:ext cx="9072952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Of DRD M&amp;E Data Collection and Processing System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753BA7-16ED-4708-ACD3-C0F14F8559F4}"/>
              </a:ext>
            </a:extLst>
          </p:cNvPr>
          <p:cNvSpPr/>
          <p:nvPr/>
        </p:nvSpPr>
        <p:spPr>
          <a:xfrm>
            <a:off x="1069582" y="2287109"/>
            <a:ext cx="1673976" cy="5176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4418971" y="2089783"/>
            <a:ext cx="1436066" cy="11779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   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3" name="Straight Arrow Connector 32"/>
          <p:cNvCxnSpPr>
            <a:cxnSpLocks/>
            <a:stCxn id="129" idx="0"/>
          </p:cNvCxnSpPr>
          <p:nvPr/>
        </p:nvCxnSpPr>
        <p:spPr>
          <a:xfrm flipV="1">
            <a:off x="739240" y="2771794"/>
            <a:ext cx="532375" cy="944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551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66" y="1180421"/>
            <a:ext cx="697104" cy="10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computer us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5" y="3152132"/>
            <a:ext cx="792366" cy="7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5" name="Straight Arrow Connector 124"/>
          <p:cNvCxnSpPr>
            <a:cxnSpLocks/>
          </p:cNvCxnSpPr>
          <p:nvPr/>
        </p:nvCxnSpPr>
        <p:spPr>
          <a:xfrm>
            <a:off x="3567651" y="1916995"/>
            <a:ext cx="867132" cy="4134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-157507" y="4566744"/>
            <a:ext cx="1700977" cy="243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Data collection</a:t>
            </a:r>
          </a:p>
        </p:txBody>
      </p:sp>
      <p:sp>
        <p:nvSpPr>
          <p:cNvPr id="129" name="Oval 128"/>
          <p:cNvSpPr/>
          <p:nvPr/>
        </p:nvSpPr>
        <p:spPr bwMode="auto">
          <a:xfrm>
            <a:off x="-25787" y="3716202"/>
            <a:ext cx="1530053" cy="86473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13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3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5" y="4096188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353150" y="3777626"/>
            <a:ext cx="717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Project</a:t>
            </a:r>
          </a:p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Form</a:t>
            </a:r>
          </a:p>
        </p:txBody>
      </p:sp>
      <p:sp>
        <p:nvSpPr>
          <p:cNvPr id="5" name="Flowchart: Multidocument 4">
            <a:extLst>
              <a:ext uri="{FF2B5EF4-FFF2-40B4-BE49-F238E27FC236}">
                <a16:creationId xmlns:a16="http://schemas.microsoft.com/office/drawing/2014/main" id="{9B54D239-F18A-4986-807A-C9035325B426}"/>
              </a:ext>
            </a:extLst>
          </p:cNvPr>
          <p:cNvSpPr/>
          <p:nvPr/>
        </p:nvSpPr>
        <p:spPr>
          <a:xfrm>
            <a:off x="7659128" y="5002499"/>
            <a:ext cx="1436422" cy="913397"/>
          </a:xfrm>
          <a:prstGeom prst="flowChartMulti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8C004B7-2931-4665-8479-86A7109EAB86}"/>
              </a:ext>
            </a:extLst>
          </p:cNvPr>
          <p:cNvSpPr txBox="1"/>
          <p:nvPr/>
        </p:nvSpPr>
        <p:spPr>
          <a:xfrm>
            <a:off x="7830507" y="5172714"/>
            <a:ext cx="905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Report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B0F7750-E77C-48EB-A9CA-F279E507EEE6}"/>
              </a:ext>
            </a:extLst>
          </p:cNvPr>
          <p:cNvCxnSpPr>
            <a:cxnSpLocks/>
          </p:cNvCxnSpPr>
          <p:nvPr/>
        </p:nvCxnSpPr>
        <p:spPr>
          <a:xfrm>
            <a:off x="7481174" y="3804558"/>
            <a:ext cx="512899" cy="347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E4FC106-08F2-4D80-A9D3-AFC85329719E}"/>
              </a:ext>
            </a:extLst>
          </p:cNvPr>
          <p:cNvSpPr txBox="1"/>
          <p:nvPr/>
        </p:nvSpPr>
        <p:spPr>
          <a:xfrm>
            <a:off x="7550449" y="4452271"/>
            <a:ext cx="1281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Data analysis</a:t>
            </a:r>
          </a:p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Output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4BD837A-345B-4F92-A72E-0E7ABD184E3E}"/>
              </a:ext>
            </a:extLst>
          </p:cNvPr>
          <p:cNvSpPr txBox="1"/>
          <p:nvPr/>
        </p:nvSpPr>
        <p:spPr>
          <a:xfrm>
            <a:off x="4590000" y="2381307"/>
            <a:ext cx="957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Internet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6D31409-6562-4704-9675-719A89B4D06F}"/>
              </a:ext>
            </a:extLst>
          </p:cNvPr>
          <p:cNvSpPr txBox="1"/>
          <p:nvPr/>
        </p:nvSpPr>
        <p:spPr>
          <a:xfrm>
            <a:off x="7494700" y="4152233"/>
            <a:ext cx="1281986" cy="292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Access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7F9DD59-E4C4-4A65-BFA0-10FF225C2F77}"/>
              </a:ext>
            </a:extLst>
          </p:cNvPr>
          <p:cNvSpPr txBox="1"/>
          <p:nvPr/>
        </p:nvSpPr>
        <p:spPr>
          <a:xfrm>
            <a:off x="7651249" y="5465863"/>
            <a:ext cx="12819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Graph , Table, Map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D7D0F1-95A4-425E-9F37-1B67E3E7839E}"/>
              </a:ext>
            </a:extLst>
          </p:cNvPr>
          <p:cNvSpPr txBox="1"/>
          <p:nvPr/>
        </p:nvSpPr>
        <p:spPr>
          <a:xfrm>
            <a:off x="1069582" y="2383953"/>
            <a:ext cx="1673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ODK Application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5423D0-2B6F-4BE5-9835-F307A071AAD2}"/>
              </a:ext>
            </a:extLst>
          </p:cNvPr>
          <p:cNvSpPr txBox="1"/>
          <p:nvPr/>
        </p:nvSpPr>
        <p:spPr>
          <a:xfrm>
            <a:off x="1608244" y="1683039"/>
            <a:ext cx="810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Upload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378816-972B-4606-8732-2662F0F22A71}"/>
              </a:ext>
            </a:extLst>
          </p:cNvPr>
          <p:cNvSpPr txBox="1"/>
          <p:nvPr/>
        </p:nvSpPr>
        <p:spPr>
          <a:xfrm>
            <a:off x="3527831" y="1723326"/>
            <a:ext cx="1281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Download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8DA1BD-F02C-4C23-898F-708C1A0EB636}"/>
              </a:ext>
            </a:extLst>
          </p:cNvPr>
          <p:cNvSpPr txBox="1"/>
          <p:nvPr/>
        </p:nvSpPr>
        <p:spPr>
          <a:xfrm>
            <a:off x="981263" y="5046661"/>
            <a:ext cx="3964810" cy="16682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Water Supply data Form (3)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National Electrification Project data Form (3)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Revolving Fund Form (4)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Vocational Training data Form (3)</a:t>
            </a:r>
          </a:p>
          <a:p>
            <a:pPr algn="ctr">
              <a:lnSpc>
                <a:spcPct val="150000"/>
              </a:lnSpc>
              <a:defRPr/>
            </a:pPr>
            <a:endParaRPr lang="en-US" sz="1400" dirty="0">
              <a:solidFill>
                <a:srgbClr val="0084B4">
                  <a:lumMod val="50000"/>
                </a:srgbClr>
              </a:solidFill>
              <a:latin typeface="Arial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0879F84-33A9-441A-87AA-9EEF10588DDC}"/>
              </a:ext>
            </a:extLst>
          </p:cNvPr>
          <p:cNvCxnSpPr>
            <a:cxnSpLocks/>
          </p:cNvCxnSpPr>
          <p:nvPr/>
        </p:nvCxnSpPr>
        <p:spPr>
          <a:xfrm flipV="1">
            <a:off x="1903890" y="1841623"/>
            <a:ext cx="747811" cy="391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02A062-09E7-4B29-91B6-2613A09A03AC}"/>
              </a:ext>
            </a:extLst>
          </p:cNvPr>
          <p:cNvCxnSpPr>
            <a:cxnSpLocks/>
          </p:cNvCxnSpPr>
          <p:nvPr/>
        </p:nvCxnSpPr>
        <p:spPr>
          <a:xfrm>
            <a:off x="5778003" y="2979742"/>
            <a:ext cx="928352" cy="512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11B5E6-65CB-4077-A75E-B13C02AC1387}"/>
              </a:ext>
            </a:extLst>
          </p:cNvPr>
          <p:cNvSpPr txBox="1"/>
          <p:nvPr/>
        </p:nvSpPr>
        <p:spPr>
          <a:xfrm>
            <a:off x="1428140" y="4566744"/>
            <a:ext cx="1700977" cy="243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Data collection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237D3C-B577-47ED-B9A7-E28BE796A434}"/>
              </a:ext>
            </a:extLst>
          </p:cNvPr>
          <p:cNvSpPr/>
          <p:nvPr/>
        </p:nvSpPr>
        <p:spPr bwMode="auto">
          <a:xfrm>
            <a:off x="1559861" y="3716202"/>
            <a:ext cx="1530053" cy="86473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2B64264A-2FEA-4D12-B45B-1D778B59A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11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D855B1DF-825B-4DBB-92BA-08A81E7C2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10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id="{0C1D241F-1496-45E9-89D0-28E2D1B3C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83" y="4096188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EB9BCCD-5ED1-473E-8D35-DC2A53928C13}"/>
              </a:ext>
            </a:extLst>
          </p:cNvPr>
          <p:cNvSpPr txBox="1"/>
          <p:nvPr/>
        </p:nvSpPr>
        <p:spPr>
          <a:xfrm>
            <a:off x="1863426" y="3777626"/>
            <a:ext cx="817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Township</a:t>
            </a:r>
          </a:p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Form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6113CC-4E1E-4395-87FD-F3F09AE5232D}"/>
              </a:ext>
            </a:extLst>
          </p:cNvPr>
          <p:cNvGrpSpPr/>
          <p:nvPr/>
        </p:nvGrpSpPr>
        <p:grpSpPr>
          <a:xfrm>
            <a:off x="3058739" y="3716202"/>
            <a:ext cx="1700977" cy="1094089"/>
            <a:chOff x="433616" y="3924300"/>
            <a:chExt cx="2149577" cy="1382633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767670E-C296-4418-8EA7-ED93A4FE91AA}"/>
                </a:ext>
              </a:extLst>
            </p:cNvPr>
            <p:cNvSpPr txBox="1"/>
            <p:nvPr/>
          </p:nvSpPr>
          <p:spPr>
            <a:xfrm>
              <a:off x="433616" y="4999156"/>
              <a:ext cx="21495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Data collection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BAA8C55-97B7-4025-9B06-94FA6C2346EB}"/>
                </a:ext>
              </a:extLst>
            </p:cNvPr>
            <p:cNvSpPr/>
            <p:nvPr/>
          </p:nvSpPr>
          <p:spPr bwMode="auto">
            <a:xfrm>
              <a:off x="600075" y="3924300"/>
              <a:ext cx="1933575" cy="109279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Perpetua"/>
              </a:endParaRPr>
            </a:p>
          </p:txBody>
        </p:sp>
        <p:pic>
          <p:nvPicPr>
            <p:cNvPr id="86" name="Picture 6">
              <a:extLst>
                <a:ext uri="{FF2B5EF4-FFF2-40B4-BE49-F238E27FC236}">
                  <a16:creationId xmlns:a16="http://schemas.microsoft.com/office/drawing/2014/main" id="{EDD54CA8-0CEC-4684-AAD1-A56E8876C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715" y="4012765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">
              <a:extLst>
                <a:ext uri="{FF2B5EF4-FFF2-40B4-BE49-F238E27FC236}">
                  <a16:creationId xmlns:a16="http://schemas.microsoft.com/office/drawing/2014/main" id="{F2F48E3B-543A-4392-B27F-A625BB6A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47" y="4012765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9">
              <a:extLst>
                <a:ext uri="{FF2B5EF4-FFF2-40B4-BE49-F238E27FC236}">
                  <a16:creationId xmlns:a16="http://schemas.microsoft.com/office/drawing/2014/main" id="{6718B5A6-1A67-4E09-B76A-583374059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012" y="4404500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652B92F-0BAD-4C5D-A43D-F357A90841EA}"/>
                </a:ext>
              </a:extLst>
            </p:cNvPr>
            <p:cNvSpPr txBox="1"/>
            <p:nvPr/>
          </p:nvSpPr>
          <p:spPr>
            <a:xfrm>
              <a:off x="1078949" y="4001923"/>
              <a:ext cx="906176" cy="583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Village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Form</a:t>
              </a:r>
            </a:p>
          </p:txBody>
        </p: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B2E55B5-D527-4270-8842-49F1C8432083}"/>
              </a:ext>
            </a:extLst>
          </p:cNvPr>
          <p:cNvCxnSpPr>
            <a:cxnSpLocks/>
          </p:cNvCxnSpPr>
          <p:nvPr/>
        </p:nvCxnSpPr>
        <p:spPr>
          <a:xfrm flipH="1" flipV="1">
            <a:off x="1777507" y="2841358"/>
            <a:ext cx="459557" cy="862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8084CE8-1104-4228-99BA-AD48E43EC5B0}"/>
              </a:ext>
            </a:extLst>
          </p:cNvPr>
          <p:cNvCxnSpPr>
            <a:cxnSpLocks/>
          </p:cNvCxnSpPr>
          <p:nvPr/>
        </p:nvCxnSpPr>
        <p:spPr>
          <a:xfrm flipH="1" flipV="1">
            <a:off x="2540630" y="2726610"/>
            <a:ext cx="1251593" cy="984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47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7AD71D-4D9F-4474-B3A6-43DC472A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" y="858505"/>
            <a:ext cx="9144000" cy="5140990"/>
          </a:xfrm>
          <a:prstGeom prst="rect">
            <a:avLst/>
          </a:prstGeom>
        </p:spPr>
      </p:pic>
      <p:sp>
        <p:nvSpPr>
          <p:cNvPr id="5" name="TextBox 47">
            <a:extLst>
              <a:ext uri="{FF2B5EF4-FFF2-40B4-BE49-F238E27FC236}">
                <a16:creationId xmlns:a16="http://schemas.microsoft.com/office/drawing/2014/main" id="{9693AD1B-CC8D-49B4-AE3B-4842F91C6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8" y="123055"/>
            <a:ext cx="9072952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Test (</a:t>
            </a:r>
            <a:r>
              <a:rPr lang="en-US" altLang="en-US" sz="2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Kayah</a:t>
            </a:r>
            <a:r>
              <a:rPr lang="en-US" altLang="en-U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858C6-2AB4-4003-ACFD-C837FFE33954}"/>
              </a:ext>
            </a:extLst>
          </p:cNvPr>
          <p:cNvSpPr txBox="1"/>
          <p:nvPr/>
        </p:nvSpPr>
        <p:spPr>
          <a:xfrm>
            <a:off x="670339" y="6119629"/>
            <a:ext cx="842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https://public.tableau.com/profile/nilar.soe#!/vizhome/Kayah_wsp/Dashboard16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7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537483" y="105638"/>
            <a:ext cx="60690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err="1">
                <a:ln w="0"/>
                <a:solidFill>
                  <a:srgbClr val="0E15AA"/>
                </a:solidFill>
                <a:latin typeface="Arial" panose="020B0604020202020204" pitchFamily="34" charset="0"/>
              </a:rPr>
              <a:t>About</a:t>
            </a:r>
            <a:r>
              <a:rPr lang="es-ES" sz="3200" b="1" dirty="0">
                <a:ln w="0"/>
                <a:solidFill>
                  <a:srgbClr val="0E15AA"/>
                </a:solidFill>
                <a:latin typeface="Arial" panose="020B0604020202020204" pitchFamily="34" charset="0"/>
              </a:rPr>
              <a:t> </a:t>
            </a:r>
            <a:r>
              <a:rPr lang="es-ES" sz="3200" b="1" dirty="0" err="1">
                <a:ln w="0"/>
                <a:solidFill>
                  <a:srgbClr val="0E15AA"/>
                </a:solidFill>
                <a:latin typeface="Arial" panose="020B0604020202020204" pitchFamily="34" charset="0"/>
              </a:rPr>
              <a:t>the</a:t>
            </a:r>
            <a:r>
              <a:rPr lang="es-ES" sz="3200" b="1" dirty="0">
                <a:ln w="0"/>
                <a:solidFill>
                  <a:srgbClr val="0E15AA"/>
                </a:solidFill>
                <a:latin typeface="Arial" panose="020B0604020202020204" pitchFamily="34" charset="0"/>
              </a:rPr>
              <a:t> </a:t>
            </a:r>
            <a:r>
              <a:rPr lang="es-ES" sz="3200" b="1" dirty="0" err="1">
                <a:ln w="0"/>
                <a:solidFill>
                  <a:srgbClr val="0E15AA"/>
                </a:solidFill>
                <a:latin typeface="Arial" panose="020B0604020202020204" pitchFamily="34" charset="0"/>
              </a:rPr>
              <a:t>Ministry</a:t>
            </a:r>
            <a:endParaRPr lang="es-ES" sz="3200" b="1" dirty="0">
              <a:ln w="0"/>
              <a:solidFill>
                <a:srgbClr val="0E15AA"/>
              </a:solidFill>
              <a:latin typeface="Arial" panose="020B0604020202020204" pitchFamily="34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27704" y="796430"/>
            <a:ext cx="8273844" cy="47023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Ministry of Agriculture, Livestock and Irrigation was established on April 1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, 2016 in line with the form of New Government.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Ministry was reorganized by merging the former                   3 Ministries namely Ministry of Agriculture and irrigation, Ministry of livestock, fisheries and rural development and Ministry of cooperative.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Under the Ministry, 11 departments, 4 universities in the fields of Agriculture, Veterinary and Cooperative.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Department of Rural Development (DRD) is one of the departments under the Ministry.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864421" y="761186"/>
            <a:ext cx="53561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83970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70C-45B9-4AF5-906F-A0495682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0068-3F66-41C3-82C8-A35F9D7A1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 Information System (MIS)</a:t>
            </a:r>
          </a:p>
          <a:p>
            <a:r>
              <a:rPr lang="en-US" dirty="0"/>
              <a:t>Interactive Mapping (One Map Myanmar)</a:t>
            </a:r>
          </a:p>
        </p:txBody>
      </p:sp>
    </p:spTree>
    <p:extLst>
      <p:ext uri="{BB962C8B-B14F-4D97-AF65-F5344CB8AC3E}">
        <p14:creationId xmlns:p14="http://schemas.microsoft.com/office/powerpoint/2010/main" val="408537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7" name="TextBox 47"/>
          <p:cNvSpPr txBox="1">
            <a:spLocks noChangeArrowheads="1"/>
          </p:cNvSpPr>
          <p:nvPr/>
        </p:nvSpPr>
        <p:spPr bwMode="auto">
          <a:xfrm>
            <a:off x="22598" y="123055"/>
            <a:ext cx="90729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Information System (MIS)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753BA7-16ED-4708-ACD3-C0F14F8559F4}"/>
              </a:ext>
            </a:extLst>
          </p:cNvPr>
          <p:cNvSpPr/>
          <p:nvPr/>
        </p:nvSpPr>
        <p:spPr>
          <a:xfrm>
            <a:off x="1069582" y="2287109"/>
            <a:ext cx="1673976" cy="5176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6B0B4E-059B-4258-B297-4DC1F8FBFE1D}"/>
              </a:ext>
            </a:extLst>
          </p:cNvPr>
          <p:cNvSpPr/>
          <p:nvPr/>
        </p:nvSpPr>
        <p:spPr>
          <a:xfrm>
            <a:off x="6675889" y="2089783"/>
            <a:ext cx="2477983" cy="6315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4418971" y="2089783"/>
            <a:ext cx="1436066" cy="11779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   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3" name="Straight Arrow Connector 32"/>
          <p:cNvCxnSpPr>
            <a:cxnSpLocks/>
            <a:stCxn id="129" idx="0"/>
          </p:cNvCxnSpPr>
          <p:nvPr/>
        </p:nvCxnSpPr>
        <p:spPr>
          <a:xfrm flipV="1">
            <a:off x="739240" y="2771794"/>
            <a:ext cx="532375" cy="944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551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66" y="1180421"/>
            <a:ext cx="697104" cy="10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Straight Arrow Connector 124"/>
          <p:cNvCxnSpPr>
            <a:cxnSpLocks/>
          </p:cNvCxnSpPr>
          <p:nvPr/>
        </p:nvCxnSpPr>
        <p:spPr>
          <a:xfrm>
            <a:off x="3567651" y="1916995"/>
            <a:ext cx="867132" cy="4134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-157507" y="4566744"/>
            <a:ext cx="1700977" cy="243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Data collection</a:t>
            </a:r>
          </a:p>
        </p:txBody>
      </p:sp>
      <p:sp>
        <p:nvSpPr>
          <p:cNvPr id="129" name="Oval 128"/>
          <p:cNvSpPr/>
          <p:nvPr/>
        </p:nvSpPr>
        <p:spPr bwMode="auto">
          <a:xfrm>
            <a:off x="-25787" y="3716202"/>
            <a:ext cx="1530053" cy="86473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13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3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5" y="4096188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353150" y="3777626"/>
            <a:ext cx="717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Project</a:t>
            </a:r>
          </a:p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Form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4BD837A-345B-4F92-A72E-0E7ABD184E3E}"/>
              </a:ext>
            </a:extLst>
          </p:cNvPr>
          <p:cNvSpPr txBox="1"/>
          <p:nvPr/>
        </p:nvSpPr>
        <p:spPr>
          <a:xfrm>
            <a:off x="4590000" y="2381307"/>
            <a:ext cx="957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Internet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79578F-156B-49D9-87FF-1F2ADB3F7D26}"/>
              </a:ext>
            </a:extLst>
          </p:cNvPr>
          <p:cNvSpPr txBox="1"/>
          <p:nvPr/>
        </p:nvSpPr>
        <p:spPr>
          <a:xfrm>
            <a:off x="6675889" y="2238095"/>
            <a:ext cx="2477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http://www.drdmyanmar.org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D7D0F1-95A4-425E-9F37-1B67E3E7839E}"/>
              </a:ext>
            </a:extLst>
          </p:cNvPr>
          <p:cNvSpPr txBox="1"/>
          <p:nvPr/>
        </p:nvSpPr>
        <p:spPr>
          <a:xfrm>
            <a:off x="1069582" y="2383953"/>
            <a:ext cx="1673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ODK Application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5423D0-2B6F-4BE5-9835-F307A071AAD2}"/>
              </a:ext>
            </a:extLst>
          </p:cNvPr>
          <p:cNvSpPr txBox="1"/>
          <p:nvPr/>
        </p:nvSpPr>
        <p:spPr>
          <a:xfrm>
            <a:off x="1608244" y="1683039"/>
            <a:ext cx="810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Upload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378816-972B-4606-8732-2662F0F22A71}"/>
              </a:ext>
            </a:extLst>
          </p:cNvPr>
          <p:cNvSpPr txBox="1"/>
          <p:nvPr/>
        </p:nvSpPr>
        <p:spPr>
          <a:xfrm>
            <a:off x="3527831" y="1723326"/>
            <a:ext cx="1281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Download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8DA1BD-F02C-4C23-898F-708C1A0EB636}"/>
              </a:ext>
            </a:extLst>
          </p:cNvPr>
          <p:cNvSpPr txBox="1"/>
          <p:nvPr/>
        </p:nvSpPr>
        <p:spPr>
          <a:xfrm>
            <a:off x="416258" y="4878513"/>
            <a:ext cx="4255755" cy="16682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Water Supply data Form (3)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National Electrification Project data Form (3)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Revolving Fund Form (4)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- Vocational Training data Form (3)</a:t>
            </a:r>
          </a:p>
          <a:p>
            <a:pPr algn="ctr">
              <a:lnSpc>
                <a:spcPct val="150000"/>
              </a:lnSpc>
              <a:defRPr/>
            </a:pPr>
            <a:endParaRPr lang="en-US" sz="1400" dirty="0">
              <a:solidFill>
                <a:srgbClr val="0084B4">
                  <a:lumMod val="50000"/>
                </a:srgbClr>
              </a:solidFill>
              <a:latin typeface="Arial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9789D9-93A6-4578-BEE7-77731ADAB08B}"/>
              </a:ext>
            </a:extLst>
          </p:cNvPr>
          <p:cNvCxnSpPr>
            <a:cxnSpLocks/>
          </p:cNvCxnSpPr>
          <p:nvPr/>
        </p:nvCxnSpPr>
        <p:spPr>
          <a:xfrm>
            <a:off x="5855036" y="2373087"/>
            <a:ext cx="792366" cy="82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0879F84-33A9-441A-87AA-9EEF10588DDC}"/>
              </a:ext>
            </a:extLst>
          </p:cNvPr>
          <p:cNvCxnSpPr>
            <a:cxnSpLocks/>
          </p:cNvCxnSpPr>
          <p:nvPr/>
        </p:nvCxnSpPr>
        <p:spPr>
          <a:xfrm flipV="1">
            <a:off x="1903890" y="1841623"/>
            <a:ext cx="747811" cy="391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11B5E6-65CB-4077-A75E-B13C02AC1387}"/>
              </a:ext>
            </a:extLst>
          </p:cNvPr>
          <p:cNvSpPr txBox="1"/>
          <p:nvPr/>
        </p:nvSpPr>
        <p:spPr>
          <a:xfrm>
            <a:off x="1428140" y="4566744"/>
            <a:ext cx="1700977" cy="243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Data collection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237D3C-B577-47ED-B9A7-E28BE796A434}"/>
              </a:ext>
            </a:extLst>
          </p:cNvPr>
          <p:cNvSpPr/>
          <p:nvPr/>
        </p:nvSpPr>
        <p:spPr bwMode="auto">
          <a:xfrm>
            <a:off x="1559861" y="3716202"/>
            <a:ext cx="1530053" cy="86473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2B64264A-2FEA-4D12-B45B-1D778B59A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11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D855B1DF-825B-4DBB-92BA-08A81E7C2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10" y="3786205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id="{0C1D241F-1496-45E9-89D0-28E2D1B3C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83" y="4096188"/>
            <a:ext cx="338525" cy="4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EB9BCCD-5ED1-473E-8D35-DC2A53928C13}"/>
              </a:ext>
            </a:extLst>
          </p:cNvPr>
          <p:cNvSpPr txBox="1"/>
          <p:nvPr/>
        </p:nvSpPr>
        <p:spPr>
          <a:xfrm>
            <a:off x="1863426" y="3777626"/>
            <a:ext cx="817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Township</a:t>
            </a:r>
          </a:p>
          <a:p>
            <a:pPr algn="ctr">
              <a:defRPr/>
            </a:pPr>
            <a:r>
              <a:rPr lang="en-US" sz="12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Form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6113CC-4E1E-4395-87FD-F3F09AE5232D}"/>
              </a:ext>
            </a:extLst>
          </p:cNvPr>
          <p:cNvGrpSpPr/>
          <p:nvPr/>
        </p:nvGrpSpPr>
        <p:grpSpPr>
          <a:xfrm>
            <a:off x="3058739" y="3716202"/>
            <a:ext cx="1700977" cy="1094089"/>
            <a:chOff x="433616" y="3924300"/>
            <a:chExt cx="2149577" cy="1382633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767670E-C296-4418-8EA7-ED93A4FE91AA}"/>
                </a:ext>
              </a:extLst>
            </p:cNvPr>
            <p:cNvSpPr txBox="1"/>
            <p:nvPr/>
          </p:nvSpPr>
          <p:spPr>
            <a:xfrm>
              <a:off x="433616" y="4999156"/>
              <a:ext cx="21495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Data collection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BAA8C55-97B7-4025-9B06-94FA6C2346EB}"/>
                </a:ext>
              </a:extLst>
            </p:cNvPr>
            <p:cNvSpPr/>
            <p:nvPr/>
          </p:nvSpPr>
          <p:spPr bwMode="auto">
            <a:xfrm>
              <a:off x="600075" y="3924300"/>
              <a:ext cx="1933575" cy="109279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Perpetua"/>
              </a:endParaRPr>
            </a:p>
          </p:txBody>
        </p:sp>
        <p:pic>
          <p:nvPicPr>
            <p:cNvPr id="86" name="Picture 6">
              <a:extLst>
                <a:ext uri="{FF2B5EF4-FFF2-40B4-BE49-F238E27FC236}">
                  <a16:creationId xmlns:a16="http://schemas.microsoft.com/office/drawing/2014/main" id="{EDD54CA8-0CEC-4684-AAD1-A56E8876C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715" y="4012765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">
              <a:extLst>
                <a:ext uri="{FF2B5EF4-FFF2-40B4-BE49-F238E27FC236}">
                  <a16:creationId xmlns:a16="http://schemas.microsoft.com/office/drawing/2014/main" id="{F2F48E3B-543A-4392-B27F-A625BB6A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47" y="4012765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9">
              <a:extLst>
                <a:ext uri="{FF2B5EF4-FFF2-40B4-BE49-F238E27FC236}">
                  <a16:creationId xmlns:a16="http://schemas.microsoft.com/office/drawing/2014/main" id="{6718B5A6-1A67-4E09-B76A-583374059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012" y="4404500"/>
              <a:ext cx="427804" cy="57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652B92F-0BAD-4C5D-A43D-F357A90841EA}"/>
                </a:ext>
              </a:extLst>
            </p:cNvPr>
            <p:cNvSpPr txBox="1"/>
            <p:nvPr/>
          </p:nvSpPr>
          <p:spPr>
            <a:xfrm>
              <a:off x="1078949" y="4001923"/>
              <a:ext cx="906176" cy="583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Village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84B4">
                      <a:lumMod val="50000"/>
                    </a:srgbClr>
                  </a:solidFill>
                  <a:latin typeface="Arial" charset="0"/>
                </a:rPr>
                <a:t>Form</a:t>
              </a:r>
            </a:p>
          </p:txBody>
        </p: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B2E55B5-D527-4270-8842-49F1C8432083}"/>
              </a:ext>
            </a:extLst>
          </p:cNvPr>
          <p:cNvCxnSpPr>
            <a:cxnSpLocks/>
          </p:cNvCxnSpPr>
          <p:nvPr/>
        </p:nvCxnSpPr>
        <p:spPr>
          <a:xfrm flipH="1" flipV="1">
            <a:off x="1777507" y="2841358"/>
            <a:ext cx="459557" cy="862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8084CE8-1104-4228-99BA-AD48E43EC5B0}"/>
              </a:ext>
            </a:extLst>
          </p:cNvPr>
          <p:cNvCxnSpPr>
            <a:cxnSpLocks/>
          </p:cNvCxnSpPr>
          <p:nvPr/>
        </p:nvCxnSpPr>
        <p:spPr>
          <a:xfrm flipH="1" flipV="1">
            <a:off x="2540630" y="2726610"/>
            <a:ext cx="1251593" cy="984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CA410DB-22DB-428A-B2DC-3856A223BBA5}"/>
              </a:ext>
            </a:extLst>
          </p:cNvPr>
          <p:cNvSpPr txBox="1"/>
          <p:nvPr/>
        </p:nvSpPr>
        <p:spPr>
          <a:xfrm>
            <a:off x="5559193" y="1800270"/>
            <a:ext cx="128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MIS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A17698-DBE8-4576-B8D6-FB11C9719F58}"/>
              </a:ext>
            </a:extLst>
          </p:cNvPr>
          <p:cNvSpPr txBox="1"/>
          <p:nvPr/>
        </p:nvSpPr>
        <p:spPr>
          <a:xfrm>
            <a:off x="7326041" y="1550886"/>
            <a:ext cx="128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84B4">
                    <a:lumMod val="50000"/>
                  </a:srgbClr>
                </a:solidFill>
                <a:latin typeface="Arial" charset="0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1646057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09FB-9E54-4C6F-AF82-2A92FFD4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221"/>
            <a:ext cx="9110738" cy="637483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records of NCDDP Union Multi Stakeholder Review and World Water 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BEE3C2-CD59-4388-9FD3-0A4C8D30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9"/>
          <a:stretch/>
        </p:blipFill>
        <p:spPr>
          <a:xfrm>
            <a:off x="4711246" y="4018996"/>
            <a:ext cx="4361392" cy="275358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8DB1B-71E6-4090-93A2-5DC09662A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r="16560"/>
          <a:stretch/>
        </p:blipFill>
        <p:spPr>
          <a:xfrm>
            <a:off x="121215" y="3994983"/>
            <a:ext cx="4450785" cy="2777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C2744-A7B8-44F7-8982-DB8FCD8E8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69" y="1111401"/>
            <a:ext cx="4361392" cy="2907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9CDF6-AC49-4ABE-91A1-0B773252DE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/>
          <a:stretch/>
        </p:blipFill>
        <p:spPr>
          <a:xfrm>
            <a:off x="77239" y="1111402"/>
            <a:ext cx="4511392" cy="29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1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9714BC-BF2B-409F-A131-865FAD4F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196263"/>
            <a:ext cx="8824685" cy="5516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records of Technical Training from MIMU, WFP, UNICEF, Water Aid and One Map Myanmar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50D5B1-C9EE-4591-B2F7-70F57D931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/>
          <a:stretch/>
        </p:blipFill>
        <p:spPr>
          <a:xfrm>
            <a:off x="4723737" y="1209122"/>
            <a:ext cx="4232457" cy="2538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CFF10-B6FB-42B8-9782-5BA3EB695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4820206" y="4077925"/>
            <a:ext cx="3984444" cy="2538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DB1327-9D50-4322-9823-9B3F7033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/>
          <a:stretch/>
        </p:blipFill>
        <p:spPr>
          <a:xfrm>
            <a:off x="300808" y="4077925"/>
            <a:ext cx="4119458" cy="2553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1C85C2-D14E-431E-B35D-67E0FF8535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3" r="13093" b="1"/>
          <a:stretch/>
        </p:blipFill>
        <p:spPr>
          <a:xfrm>
            <a:off x="309024" y="1209122"/>
            <a:ext cx="4111241" cy="27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6EA0-1BC4-4360-B9AD-8BB619A0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09" y="91505"/>
            <a:ext cx="8765403" cy="79103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records of Drone Mapping Training from Korea Geospatial.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3D03B-B286-40A0-928D-00646A1A7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/>
          <a:stretch/>
        </p:blipFill>
        <p:spPr>
          <a:xfrm>
            <a:off x="173910" y="3828874"/>
            <a:ext cx="4427586" cy="2937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5D59A-6C02-4274-AE78-2FD76A8A4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5"/>
          <a:stretch/>
        </p:blipFill>
        <p:spPr>
          <a:xfrm>
            <a:off x="4807969" y="3828874"/>
            <a:ext cx="4160840" cy="2937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D4AFE-2F11-4465-9D27-1E5DEE143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6"/>
          <a:stretch/>
        </p:blipFill>
        <p:spPr>
          <a:xfrm>
            <a:off x="2409726" y="886897"/>
            <a:ext cx="4427589" cy="29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16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550C61-FBD4-420E-AC6A-37A01EE5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2390"/>
            <a:ext cx="7886700" cy="37229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records of GIS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3A774-946A-42CF-8DD7-FC0739D9D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/>
          <a:stretch/>
        </p:blipFill>
        <p:spPr>
          <a:xfrm>
            <a:off x="419121" y="731163"/>
            <a:ext cx="4284799" cy="2697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28A76-D658-4A43-A4CC-98F63A735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21" y="3637278"/>
            <a:ext cx="3984443" cy="298833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8E0457A-6C1A-4836-A341-E2E213222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4502"/>
          <a:stretch/>
        </p:blipFill>
        <p:spPr>
          <a:xfrm>
            <a:off x="4909821" y="731163"/>
            <a:ext cx="3984443" cy="2697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EAF34F-D524-4B1D-8EAA-EB6217229F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/>
          <a:stretch/>
        </p:blipFill>
        <p:spPr>
          <a:xfrm>
            <a:off x="438229" y="3637278"/>
            <a:ext cx="4246582" cy="29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3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00E5-6695-4E64-A67F-CE540FCA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84908"/>
            <a:ext cx="8598310" cy="5935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Township staffs able to use GIS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78AEA-F265-4114-A27A-6602ADA43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97" y="737419"/>
            <a:ext cx="4219057" cy="59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81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95798-05A4-4C72-A8C5-C02081F90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0" y="803398"/>
            <a:ext cx="8359591" cy="591070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F12DE0-740B-4955-AAE5-8DCA386E2A1A}"/>
              </a:ext>
            </a:extLst>
          </p:cNvPr>
          <p:cNvSpPr txBox="1">
            <a:spLocks/>
          </p:cNvSpPr>
          <p:nvPr/>
        </p:nvSpPr>
        <p:spPr>
          <a:xfrm>
            <a:off x="265471" y="70160"/>
            <a:ext cx="8598310" cy="593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Township staffs able to use GIS Technology</a:t>
            </a:r>
          </a:p>
        </p:txBody>
      </p:sp>
    </p:spTree>
    <p:extLst>
      <p:ext uri="{BB962C8B-B14F-4D97-AF65-F5344CB8AC3E}">
        <p14:creationId xmlns:p14="http://schemas.microsoft.com/office/powerpoint/2010/main" val="4100909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8C92-19B9-4715-B71E-81A8C15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224091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8C85-26E1-4447-94C9-784AAE97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5802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Focusing three sectors-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DC69-187C-4355-9CEB-CD9033BA3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82218"/>
            <a:ext cx="7886700" cy="4351338"/>
          </a:xfrm>
        </p:spPr>
        <p:txBody>
          <a:bodyPr/>
          <a:lstStyle/>
          <a:p>
            <a:r>
              <a:rPr lang="en-US" dirty="0"/>
              <a:t>Infrastructure development</a:t>
            </a:r>
          </a:p>
          <a:p>
            <a:r>
              <a:rPr lang="en-US" dirty="0"/>
              <a:t>Livelihood enhancement</a:t>
            </a:r>
          </a:p>
          <a:p>
            <a:r>
              <a:rPr lang="en-US" dirty="0"/>
              <a:t>Capacity development</a:t>
            </a:r>
          </a:p>
          <a:p>
            <a:endParaRPr lang="en-US" dirty="0"/>
          </a:p>
          <a:p>
            <a:r>
              <a:rPr lang="en-US" dirty="0"/>
              <a:t>To implement three sectors, developed the Rural Development Strategic Framework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43E75B-C5D0-4D79-ADCA-38E21506BA53}"/>
              </a:ext>
            </a:extLst>
          </p:cNvPr>
          <p:cNvSpPr txBox="1">
            <a:spLocks/>
          </p:cNvSpPr>
          <p:nvPr/>
        </p:nvSpPr>
        <p:spPr>
          <a:xfrm>
            <a:off x="628650" y="1619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22665D-0377-4F9C-BCCF-7DC435BBCE91}"/>
              </a:ext>
            </a:extLst>
          </p:cNvPr>
          <p:cNvSpPr txBox="1">
            <a:spLocks/>
          </p:cNvSpPr>
          <p:nvPr/>
        </p:nvSpPr>
        <p:spPr>
          <a:xfrm>
            <a:off x="628650" y="921569"/>
            <a:ext cx="7886700" cy="1563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goal of Our Department of Rural Development is to improve socio-economic life of rural people and to narrow down rural-urban divides.</a:t>
            </a:r>
          </a:p>
        </p:txBody>
      </p:sp>
    </p:spTree>
    <p:extLst>
      <p:ext uri="{BB962C8B-B14F-4D97-AF65-F5344CB8AC3E}">
        <p14:creationId xmlns:p14="http://schemas.microsoft.com/office/powerpoint/2010/main" val="349311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8F3-5413-4E4E-B5F3-5D42D257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6"/>
            <a:ext cx="89535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main of Rural Development Projects,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82F3-24A3-4618-9214-5D506841D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Water Supply Project -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Government Budget, JICA, UNICEF</a:t>
            </a:r>
          </a:p>
          <a:p>
            <a:pPr>
              <a:lnSpc>
                <a:spcPct val="100000"/>
              </a:lnSpc>
            </a:pPr>
            <a:r>
              <a:rPr lang="en-US" dirty="0"/>
              <a:t>Rural Electrification Project -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Government Budget, World Bank, GIZ</a:t>
            </a:r>
          </a:p>
          <a:p>
            <a:pPr>
              <a:lnSpc>
                <a:spcPct val="100000"/>
              </a:lnSpc>
            </a:pPr>
            <a:r>
              <a:rPr lang="en-US" dirty="0"/>
              <a:t>Ever Green Village Development Project -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Government Budget</a:t>
            </a:r>
          </a:p>
          <a:p>
            <a:pPr>
              <a:lnSpc>
                <a:spcPct val="100000"/>
              </a:lnSpc>
            </a:pPr>
            <a:r>
              <a:rPr lang="en-US" dirty="0"/>
              <a:t>Village Development Planning Project ( VDP) 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Government Budget, Lift Fund</a:t>
            </a:r>
          </a:p>
          <a:p>
            <a:pPr>
              <a:lnSpc>
                <a:spcPct val="100000"/>
              </a:lnSpc>
            </a:pPr>
            <a:r>
              <a:rPr lang="en-US" dirty="0"/>
              <a:t>National Community-Driven Development Project (NCDDP) 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World Bank</a:t>
            </a:r>
          </a:p>
          <a:p>
            <a:pPr>
              <a:lnSpc>
                <a:spcPct val="100000"/>
              </a:lnSpc>
            </a:pPr>
            <a:r>
              <a:rPr lang="en-US" dirty="0"/>
              <a:t>Enhancing Rural Livelihoods and Incomes Project (ERLIP) –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ADB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0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3131-5F2C-4F51-80A8-23BE3F13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GIS is becoming essential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414B6-BCD9-4A76-B55A-9B2781F18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To plan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To avoid overlapping of project areas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To collect more data on the progress of our projects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To monitor and evaluate the outcomes of activities effectively.</a:t>
            </a:r>
          </a:p>
        </p:txBody>
      </p:sp>
    </p:spTree>
    <p:extLst>
      <p:ext uri="{BB962C8B-B14F-4D97-AF65-F5344CB8AC3E}">
        <p14:creationId xmlns:p14="http://schemas.microsoft.com/office/powerpoint/2010/main" val="188561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9321A-C0E1-448D-BD7F-5B500D910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47414"/>
            <a:ext cx="8413750" cy="2847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Since 2001, Department of Rural Development (DRD), the former name of Department of Development Affairs (DDA), has been using Geographic Information System in assessing of village data.</a:t>
            </a:r>
          </a:p>
        </p:txBody>
      </p:sp>
      <p:pic>
        <p:nvPicPr>
          <p:cNvPr id="4" name="Picture 2" descr="F:\Backup_1T\backup_G\backup_matoeH\gis_project\project_magway.jpg">
            <a:extLst>
              <a:ext uri="{FF2B5EF4-FFF2-40B4-BE49-F238E27FC236}">
                <a16:creationId xmlns:a16="http://schemas.microsoft.com/office/drawing/2014/main" id="{908C8AD3-85D5-458F-B3C4-F8C4C4E9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538"/>
          <a:stretch>
            <a:fillRect/>
          </a:stretch>
        </p:blipFill>
        <p:spPr bwMode="auto">
          <a:xfrm>
            <a:off x="919585" y="1703011"/>
            <a:ext cx="7304829" cy="498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11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65EAA-438E-490B-AF4F-8A154B22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" y="746646"/>
            <a:ext cx="4196829" cy="603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AD1EE-9C15-499B-8C11-05A556361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98" y="746646"/>
            <a:ext cx="4661087" cy="60379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750D24-CD7F-4B84-94B0-6E246DC5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3" y="-210061"/>
            <a:ext cx="8985171" cy="1325563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2008 and 2009, collected the WASH data supported by UNICEF.</a:t>
            </a:r>
          </a:p>
        </p:txBody>
      </p:sp>
    </p:spTree>
    <p:extLst>
      <p:ext uri="{BB962C8B-B14F-4D97-AF65-F5344CB8AC3E}">
        <p14:creationId xmlns:p14="http://schemas.microsoft.com/office/powerpoint/2010/main" val="396789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0DB8FB-F819-4B60-AC2C-CF384694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1" y="457200"/>
            <a:ext cx="3966422" cy="6282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15A3F-6988-4198-AE55-FDB5B054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/>
          <a:stretch/>
        </p:blipFill>
        <p:spPr>
          <a:xfrm>
            <a:off x="4573210" y="457199"/>
            <a:ext cx="4301980" cy="6282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541A01-177E-4089-86AF-E5CADD05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3" y="-210061"/>
            <a:ext cx="8985171" cy="819661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 database</a:t>
            </a:r>
          </a:p>
        </p:txBody>
      </p:sp>
    </p:spTree>
    <p:extLst>
      <p:ext uri="{BB962C8B-B14F-4D97-AF65-F5344CB8AC3E}">
        <p14:creationId xmlns:p14="http://schemas.microsoft.com/office/powerpoint/2010/main" val="2351545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790</Words>
  <Application>Microsoft Office PowerPoint</Application>
  <PresentationFormat>On-screen Show (4:3)</PresentationFormat>
  <Paragraphs>140</Paragraphs>
  <Slides>38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Perpetua</vt:lpstr>
      <vt:lpstr>Tahoma</vt:lpstr>
      <vt:lpstr>Times</vt:lpstr>
      <vt:lpstr>Times New Roman</vt:lpstr>
      <vt:lpstr>Wingdings</vt:lpstr>
      <vt:lpstr>Office Theme</vt:lpstr>
      <vt:lpstr>Acrobat Document</vt:lpstr>
      <vt:lpstr>Ministry of Agriculture, Livestock and Irrigation Department of Rural Development</vt:lpstr>
      <vt:lpstr>Content</vt:lpstr>
      <vt:lpstr>PowerPoint Presentation</vt:lpstr>
      <vt:lpstr>Focusing three sectors-</vt:lpstr>
      <vt:lpstr>The main of Rural Development Projects,</vt:lpstr>
      <vt:lpstr>GIS is becoming essential</vt:lpstr>
      <vt:lpstr>PowerPoint Presentation</vt:lpstr>
      <vt:lpstr>In 2008 and 2009, collected the WASH data supported by UNICEF.</vt:lpstr>
      <vt:lpstr>WASH database</vt:lpstr>
      <vt:lpstr>WASH database</vt:lpstr>
      <vt:lpstr>PowerPoint Presentation</vt:lpstr>
      <vt:lpstr>Inter-district Roads (1,2,3)</vt:lpstr>
      <vt:lpstr>Rural Roads Village access levels (over 60000 miles) </vt:lpstr>
      <vt:lpstr>https://www.google.com/maps/d/edit?hl=en&amp;mid=1MidW5_x5EgZivBEAQwA37jhMrSI&amp;ll=21.320283503862953%2C94.83207999896081&amp;z=10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National Community Driven Development Project </vt:lpstr>
      <vt:lpstr>Farm Road</vt:lpstr>
      <vt:lpstr>Monitoring and Evaluation  Data Processing System (MEPS)</vt:lpstr>
      <vt:lpstr>PowerPoint Presentation</vt:lpstr>
      <vt:lpstr>PowerPoint Presentation</vt:lpstr>
      <vt:lpstr>Future Plan</vt:lpstr>
      <vt:lpstr>PowerPoint Presentation</vt:lpstr>
      <vt:lpstr>Photo records of NCDDP Union Multi Stakeholder Review and World Water Day</vt:lpstr>
      <vt:lpstr>Photo records of Technical Training from MIMU, WFP, UNICEF, Water Aid and One Map Myanmar</vt:lpstr>
      <vt:lpstr>Photo records of Drone Mapping Training from Korea Geospatial. </vt:lpstr>
      <vt:lpstr>Photo records of GIS Training</vt:lpstr>
      <vt:lpstr>Township staffs able to use GIS Technology</vt:lpstr>
      <vt:lpstr>PowerPoint Presentation</vt:lpstr>
      <vt:lpstr>Thank you for your kind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 Delta</dc:creator>
  <cp:lastModifiedBy>Pan Delta</cp:lastModifiedBy>
  <cp:revision>148</cp:revision>
  <dcterms:created xsi:type="dcterms:W3CDTF">2019-02-13T10:38:55Z</dcterms:created>
  <dcterms:modified xsi:type="dcterms:W3CDTF">2019-03-12T13:39:27Z</dcterms:modified>
</cp:coreProperties>
</file>