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70" r:id="rId3"/>
    <p:sldId id="298" r:id="rId4"/>
    <p:sldId id="259" r:id="rId5"/>
    <p:sldId id="265" r:id="rId6"/>
    <p:sldId id="269" r:id="rId7"/>
    <p:sldId id="260" r:id="rId8"/>
    <p:sldId id="266" r:id="rId9"/>
    <p:sldId id="268" r:id="rId10"/>
    <p:sldId id="261" r:id="rId11"/>
    <p:sldId id="272" r:id="rId12"/>
    <p:sldId id="278" r:id="rId13"/>
    <p:sldId id="296" r:id="rId14"/>
    <p:sldId id="309" r:id="rId15"/>
    <p:sldId id="310" r:id="rId16"/>
    <p:sldId id="279" r:id="rId17"/>
    <p:sldId id="275" r:id="rId18"/>
    <p:sldId id="276" r:id="rId19"/>
    <p:sldId id="277" r:id="rId20"/>
    <p:sldId id="280" r:id="rId21"/>
    <p:sldId id="281" r:id="rId22"/>
    <p:sldId id="299" r:id="rId23"/>
    <p:sldId id="297" r:id="rId24"/>
    <p:sldId id="286" r:id="rId25"/>
    <p:sldId id="282" r:id="rId26"/>
    <p:sldId id="287" r:id="rId27"/>
    <p:sldId id="288" r:id="rId28"/>
    <p:sldId id="306" r:id="rId29"/>
    <p:sldId id="283" r:id="rId30"/>
    <p:sldId id="304" r:id="rId31"/>
    <p:sldId id="305" r:id="rId32"/>
    <p:sldId id="308" r:id="rId33"/>
    <p:sldId id="307" r:id="rId34"/>
    <p:sldId id="301" r:id="rId35"/>
    <p:sldId id="302" r:id="rId36"/>
    <p:sldId id="295" r:id="rId37"/>
    <p:sldId id="303" r:id="rId38"/>
  </p:sldIdLst>
  <p:sldSz cx="12192000" cy="6858000"/>
  <p:notesSz cx="6858000" cy="9144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87A1"/>
    <a:srgbClr val="1BA89F"/>
    <a:srgbClr val="FF7C80"/>
    <a:srgbClr val="3675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232114-E1D7-C86D-D6F5-568A8B0EB7DA}" v="4" dt="2024-10-25T05:41:06.419"/>
    <p1510:client id="{5298DE8E-CEAA-D268-FA91-EED39E34F69D}" v="3" dt="2024-10-25T06:04:41.889"/>
    <p1510:client id="{EF38CBF1-D9DE-43DC-B024-26FBF2A0D6D0}" v="120" dt="2024-10-25T06:01:23.7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73C7E-9EEB-234D-8927-A1E22C398BD7}" type="datetimeFigureOut">
              <a:rPr lang="en-GB" smtClean="0"/>
              <a:t>24/10/2024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C208DD-1366-0948-B78F-5379C5C9CB23}" type="slidenum">
              <a:rPr lang="en-GB" smtClean="0"/>
              <a:t>‹#›</a:t>
            </a:fld>
            <a:endParaRPr lang="en-GB"/>
          </a:p>
        </p:txBody>
      </p:sp>
    </p:spTree>
    <p:extLst>
      <p:ext uri="{BB962C8B-B14F-4D97-AF65-F5344CB8AC3E}">
        <p14:creationId xmlns:p14="http://schemas.microsoft.com/office/powerpoint/2010/main" val="1308343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ubmed.ncbi.nlm.nih.gov/23201968/"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solidFill>
                <a:srgbClr val="1A1B1A"/>
              </a:solidFill>
              <a:effectLst/>
              <a:latin typeface="Times"/>
            </a:endParaRPr>
          </a:p>
        </p:txBody>
      </p:sp>
      <p:sp>
        <p:nvSpPr>
          <p:cNvPr id="4" name="Slide Number Placeholder 3"/>
          <p:cNvSpPr>
            <a:spLocks noGrp="1"/>
          </p:cNvSpPr>
          <p:nvPr>
            <p:ph type="sldNum" sz="quarter" idx="5"/>
          </p:nvPr>
        </p:nvSpPr>
        <p:spPr/>
        <p:txBody>
          <a:bodyPr/>
          <a:lstStyle/>
          <a:p>
            <a:fld id="{12C208DD-1366-0948-B78F-5379C5C9CB23}" type="slidenum">
              <a:rPr lang="en-GB" smtClean="0"/>
              <a:t>4</a:t>
            </a:fld>
            <a:endParaRPr lang="en-GB"/>
          </a:p>
        </p:txBody>
      </p:sp>
    </p:spTree>
    <p:extLst>
      <p:ext uri="{BB962C8B-B14F-4D97-AF65-F5344CB8AC3E}">
        <p14:creationId xmlns:p14="http://schemas.microsoft.com/office/powerpoint/2010/main" val="27313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Setting up an epidemiological intelligence system is the first step of a well-informed response. </a:t>
            </a:r>
          </a:p>
          <a:p>
            <a:endParaRPr lang="en-GB"/>
          </a:p>
          <a:p>
            <a:r>
              <a:rPr lang="en-GB" b="1"/>
              <a:t>It should help answer the following questions</a:t>
            </a:r>
          </a:p>
          <a:p>
            <a:pPr marL="171450" indent="-171450">
              <a:buFont typeface="Wingdings" pitchFamily="2" charset="2"/>
              <a:buChar char="§"/>
            </a:pPr>
            <a:r>
              <a:rPr lang="en-GB"/>
              <a:t>WHERE is it happening. Where should we do something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GB"/>
              <a:t>But ALSO WHEN - because affected communities this week might differ from affected communities the following week.</a:t>
            </a:r>
          </a:p>
          <a:p>
            <a:pPr marL="171450" indent="-171450">
              <a:buFont typeface="Wingdings" pitchFamily="2" charset="2"/>
              <a:buChar char="§"/>
            </a:pPr>
            <a:r>
              <a:rPr lang="en-GB"/>
              <a:t>WHO is affected ? The old ? The young ? The women ? The fishermen ? etc</a:t>
            </a:r>
          </a:p>
          <a:p>
            <a:pPr marL="171450" indent="-171450">
              <a:buFont typeface="Wingdings" pitchFamily="2" charset="2"/>
              <a:buChar char="§"/>
            </a:pPr>
            <a:r>
              <a:rPr lang="en-GB"/>
              <a:t>WHY – what are the reasons, practices, beliefs, at risk </a:t>
            </a:r>
            <a:r>
              <a:rPr lang="en-GB" err="1"/>
              <a:t>behaviors</a:t>
            </a:r>
            <a:r>
              <a:rPr lang="en-GB"/>
              <a:t>, that are leading to contamination and death</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GB"/>
              <a:t>WHAT should we do ?</a:t>
            </a:r>
          </a:p>
          <a:p>
            <a:pPr marL="171450" indent="-171450">
              <a:buFont typeface="Wingdings" pitchFamily="2" charset="2"/>
              <a:buChar char="§"/>
            </a:pPr>
            <a:r>
              <a:rPr lang="en-GB"/>
              <a:t>ARE WE DOING ENOUGH, ARE WE DOING THE RIGHT THINGS ? IS OUR RESPONSE WORKING ?</a:t>
            </a:r>
          </a:p>
          <a:p>
            <a:endParaRPr lang="en-GB"/>
          </a:p>
          <a:p>
            <a:r>
              <a:rPr lang="en-GB"/>
              <a:t>It is about </a:t>
            </a:r>
            <a:r>
              <a:rPr lang="en-GB" b="1"/>
              <a:t>making sure all the data that we need to make informed decisions are collected and analysed.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It allows us to understand what is happening (to whom, and where) and to guide the response based on the situation on the ground (which will differ from place to place).</a:t>
            </a:r>
          </a:p>
          <a:p>
            <a:endParaRPr lang="en-GB"/>
          </a:p>
          <a:p>
            <a:r>
              <a:rPr lang="en-GB"/>
              <a:t>Without a proper Epidemiological Intelligence system, the response is blind and ineffective, almost never targeting the right activities directed at the right persons and at the right place and time.</a:t>
            </a:r>
          </a:p>
          <a:p>
            <a:r>
              <a:rPr lang="en-GB"/>
              <a:t>An effective Epidemiological Intelligence system will favour a well designed, agile and targeted response, and increase its chance of being </a:t>
            </a:r>
            <a:r>
              <a:rPr lang="fr-FR"/>
              <a:t>effective in </a:t>
            </a:r>
            <a:r>
              <a:rPr lang="fr-FR" err="1"/>
              <a:t>saving</a:t>
            </a:r>
            <a:r>
              <a:rPr lang="fr-FR"/>
              <a:t> </a:t>
            </a:r>
            <a:r>
              <a:rPr lang="fr-FR" err="1"/>
              <a:t>lives</a:t>
            </a:r>
            <a:r>
              <a:rPr lang="fr-FR"/>
              <a:t> and </a:t>
            </a:r>
            <a:r>
              <a:rPr lang="fr-FR" err="1"/>
              <a:t>interrupting</a:t>
            </a:r>
            <a:r>
              <a:rPr lang="fr-FR"/>
              <a:t> transmission.</a:t>
            </a:r>
            <a:endParaRPr lang="en-FR"/>
          </a:p>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15</a:t>
            </a:fld>
            <a:endParaRPr lang="en-GB"/>
          </a:p>
        </p:txBody>
      </p:sp>
    </p:spTree>
    <p:extLst>
      <p:ext uri="{BB962C8B-B14F-4D97-AF65-F5344CB8AC3E}">
        <p14:creationId xmlns:p14="http://schemas.microsoft.com/office/powerpoint/2010/main" val="1499222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16</a:t>
            </a:fld>
            <a:endParaRPr lang="en-GB"/>
          </a:p>
        </p:txBody>
      </p:sp>
    </p:spTree>
    <p:extLst>
      <p:ext uri="{BB962C8B-B14F-4D97-AF65-F5344CB8AC3E}">
        <p14:creationId xmlns:p14="http://schemas.microsoft.com/office/powerpoint/2010/main" val="602356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Care structures need to be accessible for the population. Hospitals should be kept for the severe cases and introduce structures that are closer to the population to provide assistance to the mild and moderate cases and can refer the severe cases to the hospitals or Cholera treatment </a:t>
            </a:r>
            <a:r>
              <a:rPr lang="en-GB" err="1"/>
              <a:t>centers</a:t>
            </a:r>
            <a:r>
              <a:rPr lang="en-GB"/>
              <a:t>. </a:t>
            </a:r>
          </a:p>
        </p:txBody>
      </p:sp>
      <p:sp>
        <p:nvSpPr>
          <p:cNvPr id="4" name="Slide Number Placeholder 3"/>
          <p:cNvSpPr>
            <a:spLocks noGrp="1"/>
          </p:cNvSpPr>
          <p:nvPr>
            <p:ph type="sldNum" sz="quarter" idx="5"/>
          </p:nvPr>
        </p:nvSpPr>
        <p:spPr/>
        <p:txBody>
          <a:bodyPr/>
          <a:lstStyle/>
          <a:p>
            <a:fld id="{12C208DD-1366-0948-B78F-5379C5C9CB23}" type="slidenum">
              <a:rPr lang="en-GB" smtClean="0"/>
              <a:t>17</a:t>
            </a:fld>
            <a:endParaRPr lang="en-GB"/>
          </a:p>
        </p:txBody>
      </p:sp>
    </p:spTree>
    <p:extLst>
      <p:ext uri="{BB962C8B-B14F-4D97-AF65-F5344CB8AC3E}">
        <p14:creationId xmlns:p14="http://schemas.microsoft.com/office/powerpoint/2010/main" val="3023096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18</a:t>
            </a:fld>
            <a:endParaRPr lang="en-GB"/>
          </a:p>
        </p:txBody>
      </p:sp>
    </p:spTree>
    <p:extLst>
      <p:ext uri="{BB962C8B-B14F-4D97-AF65-F5344CB8AC3E}">
        <p14:creationId xmlns:p14="http://schemas.microsoft.com/office/powerpoint/2010/main" val="231056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Increasing awareness and risk perception may lead to the adoption of protective </a:t>
            </a:r>
            <a:r>
              <a:rPr lang="en-GB" b="1" err="1"/>
              <a:t>behaviors</a:t>
            </a:r>
            <a:endParaRPr lang="en-GB" b="1"/>
          </a:p>
          <a:p>
            <a:endParaRPr lang="en-GB"/>
          </a:p>
          <a:p>
            <a:r>
              <a:rPr lang="en-FR"/>
              <a:t>However, behavior change is complex, and other elements are to be considered that are beyond the behavioral intention.</a:t>
            </a:r>
          </a:p>
          <a:p>
            <a:endParaRPr lang="en-FR"/>
          </a:p>
          <a:p>
            <a:r>
              <a:rPr lang="en-FR"/>
              <a:t>How the new protective behavior will be perceived by others</a:t>
            </a:r>
          </a:p>
          <a:p>
            <a:r>
              <a:rPr lang="en-FR"/>
              <a:t>Are benefits superior to costs in money or  time / efforts spent</a:t>
            </a:r>
          </a:p>
          <a:p>
            <a:r>
              <a:rPr lang="en-FR"/>
              <a:t>Do I have the capacity to practive and sustain this new behavior </a:t>
            </a:r>
          </a:p>
          <a:p>
            <a:r>
              <a:rPr lang="en-GB"/>
              <a:t>E</a:t>
            </a:r>
            <a:r>
              <a:rPr lang="en-FR"/>
              <a:t>tc.</a:t>
            </a:r>
          </a:p>
          <a:p>
            <a:endParaRPr lang="en-FR"/>
          </a:p>
          <a:p>
            <a:r>
              <a:rPr lang="en-FR"/>
              <a:t>The adoption of a new protective behavior is complex – even though the person understands that washing hands might be beneficial, it might not do it for a number of (often valid) reasons.</a:t>
            </a:r>
          </a:p>
          <a:p>
            <a:endParaRPr lang="en-FR"/>
          </a:p>
          <a:p>
            <a:endParaRPr lang="en-FR"/>
          </a:p>
          <a:p>
            <a:endParaRPr lang="en-FR"/>
          </a:p>
          <a:p>
            <a:endParaRPr lang="en-FR"/>
          </a:p>
          <a:p>
            <a:endParaRPr lang="en-FR"/>
          </a:p>
          <a:p>
            <a:endParaRPr lang="en-FR"/>
          </a:p>
          <a:p>
            <a:endParaRPr lang="en-FR"/>
          </a:p>
          <a:p>
            <a:endParaRPr lang="en-FR"/>
          </a:p>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19</a:t>
            </a:fld>
            <a:endParaRPr lang="en-GB"/>
          </a:p>
        </p:txBody>
      </p:sp>
    </p:spTree>
    <p:extLst>
      <p:ext uri="{BB962C8B-B14F-4D97-AF65-F5344CB8AC3E}">
        <p14:creationId xmlns:p14="http://schemas.microsoft.com/office/powerpoint/2010/main" val="102415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Clr>
                <a:srgbClr val="C00000"/>
              </a:buClr>
              <a:buAutoNum type="arabicPeriod"/>
            </a:pPr>
            <a:r>
              <a:rPr lang="en-US" sz="1200" b="1">
                <a:solidFill>
                  <a:schemeClr val="bg1">
                    <a:lumMod val="50000"/>
                  </a:schemeClr>
                </a:solidFill>
                <a:latin typeface="+mj-lt"/>
                <a:ea typeface="+mn-lt"/>
                <a:cs typeface="+mn-lt"/>
              </a:rPr>
              <a:t>Case households and nearby neighbors</a:t>
            </a:r>
          </a:p>
          <a:p>
            <a:pPr marL="457200" indent="-457200">
              <a:buClr>
                <a:srgbClr val="C00000"/>
              </a:buClr>
              <a:buAutoNum type="arabicPeriod"/>
            </a:pPr>
            <a:r>
              <a:rPr lang="en-US" sz="1200" b="1">
                <a:solidFill>
                  <a:schemeClr val="bg1">
                    <a:lumMod val="50000"/>
                  </a:schemeClr>
                </a:solidFill>
                <a:latin typeface="+mj-lt"/>
                <a:ea typeface="+mn-lt"/>
                <a:cs typeface="+mn-lt"/>
              </a:rPr>
              <a:t>Public institutions and places</a:t>
            </a:r>
          </a:p>
          <a:p>
            <a:pPr marL="457200" indent="-457200">
              <a:buClr>
                <a:srgbClr val="C00000"/>
              </a:buClr>
              <a:buAutoNum type="arabicPeriod"/>
            </a:pPr>
            <a:r>
              <a:rPr lang="en-US" sz="1200" b="1">
                <a:solidFill>
                  <a:schemeClr val="bg1">
                    <a:lumMod val="50000"/>
                  </a:schemeClr>
                </a:solidFill>
                <a:latin typeface="+mj-lt"/>
                <a:ea typeface="+mn-lt"/>
                <a:cs typeface="+mn-lt"/>
              </a:rPr>
              <a:t>Population gatherings</a:t>
            </a:r>
          </a:p>
          <a:p>
            <a:pPr marL="457200" indent="-457200">
              <a:buClr>
                <a:srgbClr val="C00000"/>
              </a:buClr>
              <a:buAutoNum type="arabicPeriod"/>
            </a:pPr>
            <a:r>
              <a:rPr lang="en-US" sz="1200" b="1">
                <a:solidFill>
                  <a:schemeClr val="bg1">
                    <a:lumMod val="50000"/>
                  </a:schemeClr>
                </a:solidFill>
                <a:latin typeface="+mj-lt"/>
                <a:ea typeface="+mn-lt"/>
                <a:cs typeface="+mn-lt"/>
              </a:rPr>
              <a:t>Environmental contamination</a:t>
            </a:r>
          </a:p>
          <a:p>
            <a:pPr marL="457200" indent="-457200">
              <a:buClr>
                <a:srgbClr val="C00000"/>
              </a:buClr>
              <a:buAutoNum type="arabicPeriod"/>
            </a:pPr>
            <a:r>
              <a:rPr lang="en-US" sz="1200" b="1">
                <a:solidFill>
                  <a:schemeClr val="bg1">
                    <a:lumMod val="50000"/>
                  </a:schemeClr>
                </a:solidFill>
                <a:latin typeface="+mj-lt"/>
                <a:ea typeface="+mn-lt"/>
                <a:cs typeface="+mn-lt"/>
              </a:rPr>
              <a:t>Burials and funerals of AWD cases</a:t>
            </a:r>
          </a:p>
          <a:p>
            <a:pPr marL="457200" indent="-457200">
              <a:buClr>
                <a:srgbClr val="C00000"/>
              </a:buClr>
              <a:buAutoNum type="arabicPeriod"/>
            </a:pPr>
            <a:r>
              <a:rPr lang="en-US" sz="1200" b="1">
                <a:solidFill>
                  <a:schemeClr val="bg1">
                    <a:lumMod val="50000"/>
                  </a:schemeClr>
                </a:solidFill>
                <a:latin typeface="+mj-lt"/>
                <a:ea typeface="+mn-lt"/>
                <a:cs typeface="+mn-lt"/>
              </a:rPr>
              <a:t>AWD/hospital treatment facilities</a:t>
            </a:r>
          </a:p>
          <a:p>
            <a:endParaRPr lang="es-ES"/>
          </a:p>
          <a:p>
            <a:endParaRPr lang="es-ES"/>
          </a:p>
          <a:p>
            <a:endParaRPr lang="es-ES"/>
          </a:p>
          <a:p>
            <a:r>
              <a:rPr lang="en-FR"/>
              <a:t>Understanding at what occasion, in which context transmission occurs is key to be effective in limiting the spread of diseases.</a:t>
            </a:r>
          </a:p>
          <a:p>
            <a:endParaRPr lang="en-FR"/>
          </a:p>
          <a:p>
            <a:r>
              <a:rPr lang="en-FR"/>
              <a:t>Epidemiological Investigation is the basis for asking the right questions around possible transmission contexts</a:t>
            </a:r>
          </a:p>
          <a:p>
            <a:endParaRPr lang="en-FR"/>
          </a:p>
          <a:p>
            <a:r>
              <a:rPr lang="en-FR"/>
              <a:t>Cholera transmission could originate from a number of occasions / places :</a:t>
            </a:r>
          </a:p>
          <a:p>
            <a:endParaRPr lang="en-FR"/>
          </a:p>
          <a:p>
            <a:pPr marL="171450" indent="-171450">
              <a:buFontTx/>
              <a:buChar char="-"/>
            </a:pPr>
            <a:r>
              <a:rPr lang="en-FR"/>
              <a:t>Contaminated water source</a:t>
            </a:r>
          </a:p>
          <a:p>
            <a:pPr marL="171450" indent="-171450">
              <a:buFontTx/>
              <a:buChar char="-"/>
            </a:pPr>
            <a:r>
              <a:rPr lang="en-FR"/>
              <a:t>At the occasion of a ceremony (wedding) or a public gathering</a:t>
            </a:r>
          </a:p>
          <a:p>
            <a:pPr marL="171450" indent="-171450">
              <a:buFontTx/>
              <a:buChar char="-"/>
            </a:pPr>
            <a:r>
              <a:rPr lang="en-GB"/>
              <a:t>I</a:t>
            </a:r>
            <a:r>
              <a:rPr lang="en-FR"/>
              <a:t>nside the household – with other family members or neighbours</a:t>
            </a:r>
          </a:p>
          <a:p>
            <a:pPr marL="171450" indent="-171450">
              <a:buFontTx/>
              <a:buChar char="-"/>
            </a:pPr>
            <a:r>
              <a:rPr lang="en-FR"/>
              <a:t>When going to visit a patient (friend or relative) in a health center</a:t>
            </a:r>
          </a:p>
          <a:p>
            <a:pPr marL="171450" indent="-171450">
              <a:buFontTx/>
              <a:buChar char="-"/>
            </a:pPr>
            <a:r>
              <a:rPr lang="en-FR"/>
              <a:t>While participating to a funeral ritual or meal</a:t>
            </a:r>
          </a:p>
          <a:p>
            <a:pPr marL="171450" indent="-171450">
              <a:buFontTx/>
              <a:buChar char="-"/>
            </a:pPr>
            <a:r>
              <a:rPr lang="fr-FR" err="1"/>
              <a:t>Outside</a:t>
            </a:r>
            <a:r>
              <a:rPr lang="fr-FR"/>
              <a:t>, </a:t>
            </a:r>
            <a:r>
              <a:rPr lang="fr-FR" err="1"/>
              <a:t>while</a:t>
            </a:r>
            <a:r>
              <a:rPr lang="fr-FR"/>
              <a:t> </a:t>
            </a:r>
            <a:r>
              <a:rPr lang="fr-FR" err="1"/>
              <a:t>eating</a:t>
            </a:r>
            <a:r>
              <a:rPr lang="fr-FR"/>
              <a:t> in restaurants or </a:t>
            </a:r>
            <a:r>
              <a:rPr lang="fr-FR" err="1"/>
              <a:t>markets</a:t>
            </a:r>
            <a:endParaRPr lang="fr-FR"/>
          </a:p>
          <a:p>
            <a:pPr marL="171450" indent="-171450">
              <a:buFontTx/>
              <a:buChar char="-"/>
            </a:pPr>
            <a:r>
              <a:rPr lang="fr-FR" err="1"/>
              <a:t>Related</a:t>
            </a:r>
            <a:r>
              <a:rPr lang="fr-FR"/>
              <a:t> to a </a:t>
            </a:r>
            <a:r>
              <a:rPr lang="fr-FR" err="1"/>
              <a:t>speciric</a:t>
            </a:r>
            <a:r>
              <a:rPr lang="fr-FR"/>
              <a:t> profession</a:t>
            </a:r>
          </a:p>
          <a:p>
            <a:pPr marL="171450" indent="-171450">
              <a:buFontTx/>
              <a:buChar char="-"/>
            </a:pPr>
            <a:endParaRPr lang="fr-FR"/>
          </a:p>
          <a:p>
            <a:pPr marL="171450" indent="-171450">
              <a:buFontTx/>
              <a:buChar char="-"/>
            </a:pPr>
            <a:endParaRPr lang="fr-FR"/>
          </a:p>
          <a:p>
            <a:r>
              <a:rPr lang="en-US" sz="1200" b="1">
                <a:effectLst/>
                <a:latin typeface="Calibri" panose="020F0502020204030204" pitchFamily="34" charset="0"/>
                <a:ea typeface="Calibri" panose="020F0502020204030204" pitchFamily="34" charset="0"/>
              </a:rPr>
              <a:t>AWD control measures must be tailored according to the local disease transmission context(s) as well as the at-risk populations and practices</a:t>
            </a:r>
            <a:r>
              <a:rPr lang="en-US" sz="1200">
                <a:effectLst/>
                <a:latin typeface="Calibri" panose="020F0502020204030204" pitchFamily="34" charset="0"/>
                <a:ea typeface="Calibri" panose="020F0502020204030204" pitchFamily="34" charset="0"/>
              </a:rPr>
              <a:t>, which may evolve over the course of an epidemic. The transmission context is defined as the circumstances in which a person will likely contract the disease </a:t>
            </a:r>
            <a:r>
              <a:rPr lang="en-US" sz="1200" baseline="30000">
                <a:effectLst/>
                <a:latin typeface="Calibri" panose="020F0502020204030204" pitchFamily="34" charset="0"/>
                <a:ea typeface="Calibri" panose="020F0502020204030204" pitchFamily="34" charset="0"/>
              </a:rPr>
              <a:t>15</a:t>
            </a:r>
            <a:r>
              <a:rPr lang="en-US" sz="1200">
                <a:effectLst/>
                <a:latin typeface="Calibri" panose="020F0502020204030204" pitchFamily="34" charset="0"/>
                <a:ea typeface="Calibri" panose="020F0502020204030204" pitchFamily="34" charset="0"/>
              </a:rPr>
              <a:t>. </a:t>
            </a:r>
            <a:r>
              <a:rPr lang="en-US" sz="1200" b="1">
                <a:effectLst/>
                <a:latin typeface="Calibri" panose="020F0502020204030204" pitchFamily="34" charset="0"/>
                <a:ea typeface="Calibri" panose="020F0502020204030204" pitchFamily="34" charset="0"/>
              </a:rPr>
              <a:t>In areas where water supply, access to sanitation, and/or food safety and hygiene are lacking, six major AWD transmission contexts include:</a:t>
            </a:r>
            <a:r>
              <a:rPr lang="en-US" sz="1200">
                <a:effectLst/>
                <a:latin typeface="Calibri" panose="020F0502020204030204" pitchFamily="34" charset="0"/>
                <a:ea typeface="Calibri" panose="020F0502020204030204" pitchFamily="34" charset="0"/>
              </a:rPr>
              <a:t> </a:t>
            </a:r>
          </a:p>
          <a:p>
            <a:pPr marL="285750" indent="-285750">
              <a:buFont typeface="Arial" panose="020B0604020202020204" pitchFamily="34" charset="0"/>
              <a:buChar char="•"/>
            </a:pPr>
            <a:r>
              <a:rPr lang="en-US" sz="1200">
                <a:effectLst/>
                <a:latin typeface="Calibri" panose="020F0502020204030204" pitchFamily="34" charset="0"/>
                <a:ea typeface="Calibri" panose="020F0502020204030204" pitchFamily="34" charset="0"/>
              </a:rPr>
              <a:t>within case households and between nearby neighbors</a:t>
            </a:r>
          </a:p>
          <a:p>
            <a:pPr marL="285750" indent="-285750">
              <a:buFont typeface="Arial" panose="020B0604020202020204" pitchFamily="34" charset="0"/>
              <a:buChar char="•"/>
            </a:pPr>
            <a:r>
              <a:rPr lang="en-US" sz="1200">
                <a:effectLst/>
                <a:latin typeface="Calibri" panose="020F0502020204030204" pitchFamily="34" charset="0"/>
                <a:ea typeface="Calibri" panose="020F0502020204030204" pitchFamily="34" charset="0"/>
              </a:rPr>
              <a:t>public institutions and places (e.g., railway or bus stations, markets, harbors, public places, and schools)</a:t>
            </a:r>
          </a:p>
          <a:p>
            <a:pPr marL="285750" indent="-285750">
              <a:buFont typeface="Arial" panose="020B0604020202020204" pitchFamily="34" charset="0"/>
              <a:buChar char="•"/>
            </a:pPr>
            <a:r>
              <a:rPr lang="en-US" sz="1200">
                <a:effectLst/>
                <a:latin typeface="Calibri" panose="020F0502020204030204" pitchFamily="34" charset="0"/>
                <a:ea typeface="Calibri" panose="020F0502020204030204" pitchFamily="34" charset="0"/>
              </a:rPr>
              <a:t>population gatherings (e.g., large-scale population movements, refugee camps, IDP camps, military bases, ceremonies, mass gatherings)</a:t>
            </a:r>
          </a:p>
          <a:p>
            <a:pPr marL="285750" indent="-285750">
              <a:buFont typeface="Arial" panose="020B0604020202020204" pitchFamily="34" charset="0"/>
              <a:buChar char="•"/>
            </a:pPr>
            <a:r>
              <a:rPr lang="en-US" sz="1200">
                <a:effectLst/>
                <a:latin typeface="Calibri" panose="020F0502020204030204" pitchFamily="34" charset="0"/>
                <a:ea typeface="Calibri" panose="020F0502020204030204" pitchFamily="34" charset="0"/>
              </a:rPr>
              <a:t>AWD treatment centers</a:t>
            </a:r>
          </a:p>
          <a:p>
            <a:pPr marL="285750" indent="-285750">
              <a:buFont typeface="Arial" panose="020B0604020202020204" pitchFamily="34" charset="0"/>
              <a:buChar char="•"/>
            </a:pPr>
            <a:r>
              <a:rPr lang="en-US" sz="1200">
                <a:effectLst/>
                <a:latin typeface="Calibri" panose="020F0502020204030204" pitchFamily="34" charset="0"/>
                <a:ea typeface="Calibri" panose="020F0502020204030204" pitchFamily="34" charset="0"/>
              </a:rPr>
              <a:t>funeral and burial ceremonies of AWD cases (including preparation, washing and touching of AWD corpses as well as shared funeral feasts)</a:t>
            </a:r>
          </a:p>
          <a:p>
            <a:pPr marL="285750" indent="-285750">
              <a:buFont typeface="Arial" panose="020B0604020202020204" pitchFamily="34" charset="0"/>
              <a:buChar char="•"/>
            </a:pPr>
            <a:r>
              <a:rPr lang="en-US" sz="1200">
                <a:effectLst/>
                <a:latin typeface="Calibri" panose="020F0502020204030204" pitchFamily="34" charset="0"/>
                <a:ea typeface="Calibri" panose="020F0502020204030204" pitchFamily="34" charset="0"/>
              </a:rPr>
              <a:t>environmental contamination (e.g., release of AWD patient feces into (1) local lakes or rivers used as a drinking water source or (2) unprotected drinking sources due to flooding) </a:t>
            </a:r>
          </a:p>
          <a:p>
            <a:pPr marL="0" indent="0">
              <a:buFont typeface="Arial" panose="020B0604020202020204" pitchFamily="34" charset="0"/>
              <a:buNone/>
            </a:pPr>
            <a:r>
              <a:rPr lang="en-US" sz="1200" b="1">
                <a:effectLst/>
                <a:latin typeface="Calibri" panose="020F0502020204030204" pitchFamily="34" charset="0"/>
                <a:ea typeface="Calibri" panose="020F0502020204030204" pitchFamily="34" charset="0"/>
              </a:rPr>
              <a:t> Based on the identified transmission context(s), the appropriate service delivery mechanisms and WASH packages may be selected </a:t>
            </a:r>
            <a:endParaRPr lang="en-US" b="1"/>
          </a:p>
          <a:p>
            <a:pPr marL="171450" indent="-171450">
              <a:buFontTx/>
              <a:buChar char="-"/>
            </a:pPr>
            <a:endParaRPr lang="en-FR"/>
          </a:p>
          <a:p>
            <a:pPr marL="171450" indent="-171450">
              <a:buFontTx/>
              <a:buChar char="-"/>
            </a:pPr>
            <a:endParaRPr lang="en-FR"/>
          </a:p>
          <a:p>
            <a:pPr marL="171450" indent="-171450">
              <a:buFontTx/>
              <a:buChar char="-"/>
            </a:pPr>
            <a:endParaRPr lang="en-FR"/>
          </a:p>
          <a:p>
            <a:endParaRPr lang="en-FR"/>
          </a:p>
          <a:p>
            <a:endParaRPr lang="en-FR"/>
          </a:p>
          <a:p>
            <a:endParaRPr lang="en-FR"/>
          </a:p>
          <a:p>
            <a:endParaRPr lang="en-FR"/>
          </a:p>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20</a:t>
            </a:fld>
            <a:endParaRPr lang="en-GB"/>
          </a:p>
        </p:txBody>
      </p:sp>
    </p:spTree>
    <p:extLst>
      <p:ext uri="{BB962C8B-B14F-4D97-AF65-F5344CB8AC3E}">
        <p14:creationId xmlns:p14="http://schemas.microsoft.com/office/powerpoint/2010/main" val="2507128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a:t>OCV is a great intervention with the power to alleviate the consequences of cholera outbreaks.</a:t>
            </a:r>
          </a:p>
          <a:p>
            <a:endParaRPr lang="en-FR"/>
          </a:p>
          <a:p>
            <a:r>
              <a:rPr lang="en-FR"/>
              <a:t>However it is a complicated process to decide which country gets to receive vaccines – and when</a:t>
            </a:r>
          </a:p>
          <a:p>
            <a:r>
              <a:rPr lang="en-FR"/>
              <a:t>BUT If happens – then we need to ensure that most of the population can have access to the vaccine (increase vaccine coverage).</a:t>
            </a:r>
          </a:p>
          <a:p>
            <a:endParaRPr lang="en-FR"/>
          </a:p>
          <a:p>
            <a:endParaRPr lang="en-FR"/>
          </a:p>
          <a:p>
            <a:endParaRPr lang="en-FR"/>
          </a:p>
          <a:p>
            <a:endParaRPr lang="en-FR"/>
          </a:p>
          <a:p>
            <a:endParaRPr lang="en-FR"/>
          </a:p>
          <a:p>
            <a:endParaRPr lang="en-FR"/>
          </a:p>
          <a:p>
            <a:endParaRPr lang="en-FR"/>
          </a:p>
          <a:p>
            <a:endParaRPr lang="en-FR"/>
          </a:p>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21</a:t>
            </a:fld>
            <a:endParaRPr lang="en-GB"/>
          </a:p>
        </p:txBody>
      </p:sp>
    </p:spTree>
    <p:extLst>
      <p:ext uri="{BB962C8B-B14F-4D97-AF65-F5344CB8AC3E}">
        <p14:creationId xmlns:p14="http://schemas.microsoft.com/office/powerpoint/2010/main" val="1103960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err="1"/>
              <a:t>During</a:t>
            </a:r>
            <a:r>
              <a:rPr lang="es-ES"/>
              <a:t> </a:t>
            </a:r>
            <a:r>
              <a:rPr lang="es-ES" err="1"/>
              <a:t>the</a:t>
            </a:r>
            <a:r>
              <a:rPr lang="es-ES"/>
              <a:t> response </a:t>
            </a:r>
            <a:r>
              <a:rPr lang="es-ES" err="1"/>
              <a:t>we</a:t>
            </a:r>
            <a:r>
              <a:rPr lang="es-ES"/>
              <a:t> </a:t>
            </a:r>
            <a:r>
              <a:rPr lang="es-ES" err="1"/>
              <a:t>will</a:t>
            </a:r>
            <a:r>
              <a:rPr lang="es-ES"/>
              <a:t> </a:t>
            </a:r>
            <a:r>
              <a:rPr lang="es-ES" err="1"/>
              <a:t>find</a:t>
            </a:r>
            <a:r>
              <a:rPr lang="es-ES"/>
              <a:t> </a:t>
            </a:r>
            <a:r>
              <a:rPr lang="es-ES" err="1"/>
              <a:t>opportunities</a:t>
            </a:r>
            <a:r>
              <a:rPr lang="es-ES"/>
              <a:t> in </a:t>
            </a:r>
            <a:r>
              <a:rPr lang="es-ES" err="1"/>
              <a:t>other</a:t>
            </a:r>
            <a:r>
              <a:rPr lang="es-ES"/>
              <a:t> </a:t>
            </a:r>
            <a:r>
              <a:rPr lang="es-ES" err="1"/>
              <a:t>sectors</a:t>
            </a:r>
            <a:r>
              <a:rPr lang="es-ES"/>
              <a:t> </a:t>
            </a:r>
            <a:r>
              <a:rPr lang="es-ES" err="1"/>
              <a:t>to</a:t>
            </a:r>
            <a:r>
              <a:rPr lang="es-ES"/>
              <a:t> </a:t>
            </a:r>
            <a:r>
              <a:rPr lang="es-ES" err="1"/>
              <a:t>collaborate</a:t>
            </a:r>
            <a:r>
              <a:rPr lang="es-ES"/>
              <a:t>. OCV </a:t>
            </a:r>
            <a:r>
              <a:rPr lang="es-ES" err="1"/>
              <a:t>campaigns</a:t>
            </a:r>
            <a:r>
              <a:rPr lang="es-ES"/>
              <a:t> are a </a:t>
            </a:r>
            <a:r>
              <a:rPr lang="es-ES" err="1"/>
              <a:t>good</a:t>
            </a:r>
            <a:r>
              <a:rPr lang="es-ES"/>
              <a:t> </a:t>
            </a:r>
            <a:r>
              <a:rPr lang="es-ES" err="1"/>
              <a:t>option</a:t>
            </a:r>
            <a:r>
              <a:rPr lang="es-ES"/>
              <a:t> </a:t>
            </a:r>
            <a:r>
              <a:rPr lang="es-ES" err="1"/>
              <a:t>to</a:t>
            </a:r>
            <a:r>
              <a:rPr lang="es-ES"/>
              <a:t> </a:t>
            </a:r>
            <a:r>
              <a:rPr lang="es-ES" err="1"/>
              <a:t>provide</a:t>
            </a:r>
            <a:r>
              <a:rPr lang="es-ES"/>
              <a:t> </a:t>
            </a:r>
            <a:r>
              <a:rPr lang="es-ES" err="1"/>
              <a:t>other</a:t>
            </a:r>
            <a:r>
              <a:rPr lang="es-ES"/>
              <a:t> </a:t>
            </a:r>
            <a:r>
              <a:rPr lang="es-ES" err="1"/>
              <a:t>services</a:t>
            </a:r>
            <a:r>
              <a:rPr lang="es-ES"/>
              <a:t> in </a:t>
            </a:r>
            <a:r>
              <a:rPr lang="es-ES" err="1"/>
              <a:t>addition</a:t>
            </a:r>
            <a:r>
              <a:rPr lang="es-ES"/>
              <a:t>, </a:t>
            </a:r>
            <a:r>
              <a:rPr lang="es-ES" err="1"/>
              <a:t>like</a:t>
            </a:r>
            <a:r>
              <a:rPr lang="es-ES"/>
              <a:t> </a:t>
            </a:r>
            <a:r>
              <a:rPr lang="es-ES" err="1"/>
              <a:t>nutrition</a:t>
            </a:r>
            <a:r>
              <a:rPr lang="es-ES"/>
              <a:t> screening, </a:t>
            </a:r>
            <a:r>
              <a:rPr lang="es-ES" err="1"/>
              <a:t>or</a:t>
            </a:r>
            <a:r>
              <a:rPr lang="es-ES"/>
              <a:t> </a:t>
            </a:r>
            <a:r>
              <a:rPr lang="es-ES" err="1"/>
              <a:t>they</a:t>
            </a:r>
            <a:r>
              <a:rPr lang="es-ES"/>
              <a:t> can be </a:t>
            </a:r>
            <a:r>
              <a:rPr lang="es-ES" err="1"/>
              <a:t>conducted</a:t>
            </a:r>
            <a:r>
              <a:rPr lang="es-ES"/>
              <a:t> in </a:t>
            </a:r>
            <a:r>
              <a:rPr lang="es-ES" err="1"/>
              <a:t>schools</a:t>
            </a:r>
            <a:r>
              <a:rPr lang="es-ES"/>
              <a:t> and </a:t>
            </a:r>
            <a:r>
              <a:rPr lang="es-ES" err="1"/>
              <a:t>improve</a:t>
            </a:r>
            <a:r>
              <a:rPr lang="es-ES"/>
              <a:t> </a:t>
            </a:r>
            <a:r>
              <a:rPr lang="es-ES" err="1"/>
              <a:t>the</a:t>
            </a:r>
            <a:r>
              <a:rPr lang="es-ES"/>
              <a:t> WASH </a:t>
            </a:r>
            <a:r>
              <a:rPr lang="es-ES" err="1"/>
              <a:t>services</a:t>
            </a:r>
            <a:r>
              <a:rPr lang="es-ES"/>
              <a:t>. Key </a:t>
            </a:r>
            <a:r>
              <a:rPr lang="es-ES" err="1"/>
              <a:t>messages</a:t>
            </a:r>
            <a:r>
              <a:rPr lang="es-ES"/>
              <a:t> </a:t>
            </a:r>
            <a:r>
              <a:rPr lang="es-ES" err="1"/>
              <a:t>of</a:t>
            </a:r>
            <a:r>
              <a:rPr lang="es-ES"/>
              <a:t> Cholera </a:t>
            </a:r>
            <a:r>
              <a:rPr lang="es-ES" err="1"/>
              <a:t>prevention</a:t>
            </a:r>
            <a:r>
              <a:rPr lang="es-ES"/>
              <a:t> can be </a:t>
            </a:r>
            <a:r>
              <a:rPr lang="es-ES" err="1"/>
              <a:t>tailored</a:t>
            </a:r>
            <a:r>
              <a:rPr lang="es-ES"/>
              <a:t> </a:t>
            </a:r>
            <a:r>
              <a:rPr lang="es-ES" err="1"/>
              <a:t>to</a:t>
            </a:r>
            <a:r>
              <a:rPr lang="es-ES"/>
              <a:t> </a:t>
            </a:r>
            <a:r>
              <a:rPr lang="es-ES" err="1"/>
              <a:t>each</a:t>
            </a:r>
            <a:r>
              <a:rPr lang="es-ES"/>
              <a:t> sector. </a:t>
            </a:r>
            <a:r>
              <a:rPr lang="es-ES" err="1"/>
              <a:t>Activity</a:t>
            </a:r>
            <a:r>
              <a:rPr lang="es-ES"/>
              <a:t> </a:t>
            </a:r>
            <a:r>
              <a:rPr lang="es-ES" err="1"/>
              <a:t>matrix</a:t>
            </a:r>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22</a:t>
            </a:fld>
            <a:endParaRPr lang="en-GB"/>
          </a:p>
        </p:txBody>
      </p:sp>
    </p:spTree>
    <p:extLst>
      <p:ext uri="{BB962C8B-B14F-4D97-AF65-F5344CB8AC3E}">
        <p14:creationId xmlns:p14="http://schemas.microsoft.com/office/powerpoint/2010/main" val="148569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a:t>Cases are detected in the ORPs or by Community volunteers doing surveillance. Those cases are informed to the Rapid Response Teams, that will conduct investigation and WASH interventions in the affected HH and around it.</a:t>
            </a:r>
          </a:p>
          <a:p>
            <a:pPr marL="228600" indent="-228600">
              <a:buAutoNum type="arabicPeriod"/>
            </a:pPr>
            <a:endParaRPr lang="en-GB"/>
          </a:p>
          <a:p>
            <a:pPr marL="228600" indent="-228600">
              <a:buAutoNum type="arabicPeriod"/>
            </a:pPr>
            <a:endParaRPr lang="en-GB"/>
          </a:p>
          <a:p>
            <a:pPr marL="228600" indent="-228600">
              <a:buAutoNum type="arabicPeriod"/>
            </a:pPr>
            <a:r>
              <a:rPr lang="en-GB"/>
              <a:t>Community based surveillance</a:t>
            </a:r>
          </a:p>
          <a:p>
            <a:pPr marL="228600" indent="-228600">
              <a:buAutoNum type="arabicPeriod"/>
            </a:pPr>
            <a:r>
              <a:rPr lang="en-GB"/>
              <a:t>Community Case Management</a:t>
            </a:r>
          </a:p>
          <a:p>
            <a:pPr marL="228600" indent="-228600">
              <a:buAutoNum type="arabicPeriod"/>
            </a:pPr>
            <a:r>
              <a:rPr lang="en-GB"/>
              <a:t>Targeted WASH interventions</a:t>
            </a:r>
          </a:p>
          <a:p>
            <a:pPr marL="228600" indent="-228600">
              <a:buAutoNum type="arabicPeriod"/>
            </a:pPr>
            <a:r>
              <a:rPr lang="en-GB"/>
              <a:t>Community engagement</a:t>
            </a:r>
          </a:p>
        </p:txBody>
      </p:sp>
      <p:sp>
        <p:nvSpPr>
          <p:cNvPr id="4" name="Slide Number Placeholder 3"/>
          <p:cNvSpPr>
            <a:spLocks noGrp="1"/>
          </p:cNvSpPr>
          <p:nvPr>
            <p:ph type="sldNum" sz="quarter" idx="5"/>
          </p:nvPr>
        </p:nvSpPr>
        <p:spPr/>
        <p:txBody>
          <a:bodyPr/>
          <a:lstStyle/>
          <a:p>
            <a:fld id="{12C208DD-1366-0948-B78F-5379C5C9CB23}" type="slidenum">
              <a:rPr lang="en-GB" smtClean="0"/>
              <a:t>24</a:t>
            </a:fld>
            <a:endParaRPr lang="en-GB"/>
          </a:p>
        </p:txBody>
      </p:sp>
    </p:spTree>
    <p:extLst>
      <p:ext uri="{BB962C8B-B14F-4D97-AF65-F5344CB8AC3E}">
        <p14:creationId xmlns:p14="http://schemas.microsoft.com/office/powerpoint/2010/main" val="1557567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25</a:t>
            </a:fld>
            <a:endParaRPr lang="en-GB"/>
          </a:p>
        </p:txBody>
      </p:sp>
    </p:spTree>
    <p:extLst>
      <p:ext uri="{BB962C8B-B14F-4D97-AF65-F5344CB8AC3E}">
        <p14:creationId xmlns:p14="http://schemas.microsoft.com/office/powerpoint/2010/main" val="1078015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Incubation period: </a:t>
            </a:r>
            <a:r>
              <a:rPr lang="en-US">
                <a:hlinkClick r:id="rId3"/>
              </a:rPr>
              <a:t>The incubation period of cholera: a systematic review - PubMed (nih.gov)</a:t>
            </a:r>
            <a:r>
              <a:rPr lang="en-US"/>
              <a:t>. “</a:t>
            </a:r>
            <a:r>
              <a:rPr lang="en-US" b="0" i="0">
                <a:solidFill>
                  <a:srgbClr val="212121"/>
                </a:solidFill>
                <a:effectLst/>
                <a:latin typeface="BlinkMacSystemFont"/>
              </a:rPr>
              <a:t>We estimate the median incubation period of toxigenic cholera to be 1.4 days (95% CI, 1.3-1.6). Five percent of cholera cases will develop symptoms by 0.5 days (95% CI 0.4-0.5), and 95% by 4.4 days (95% CI 3.9-5.0) after infection.”</a:t>
            </a:r>
            <a:endParaRPr lang="en-US"/>
          </a:p>
        </p:txBody>
      </p:sp>
      <p:sp>
        <p:nvSpPr>
          <p:cNvPr id="4" name="Slide Number Placeholder 3"/>
          <p:cNvSpPr>
            <a:spLocks noGrp="1"/>
          </p:cNvSpPr>
          <p:nvPr>
            <p:ph type="sldNum" sz="quarter" idx="5"/>
          </p:nvPr>
        </p:nvSpPr>
        <p:spPr/>
        <p:txBody>
          <a:bodyPr/>
          <a:lstStyle/>
          <a:p>
            <a:fld id="{12C208DD-1366-0948-B78F-5379C5C9CB23}" type="slidenum">
              <a:rPr lang="en-GB" smtClean="0"/>
              <a:t>5</a:t>
            </a:fld>
            <a:endParaRPr lang="en-GB"/>
          </a:p>
        </p:txBody>
      </p:sp>
    </p:spTree>
    <p:extLst>
      <p:ext uri="{BB962C8B-B14F-4D97-AF65-F5344CB8AC3E}">
        <p14:creationId xmlns:p14="http://schemas.microsoft.com/office/powerpoint/2010/main" val="121603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WASH protective activities can be always conducted as WASH measures is how we can stop cholera. But targeted interventions have shown to be more effective. Explain what we mean by WASH protective activities. </a:t>
            </a:r>
          </a:p>
        </p:txBody>
      </p:sp>
      <p:sp>
        <p:nvSpPr>
          <p:cNvPr id="4" name="Slide Number Placeholder 3"/>
          <p:cNvSpPr>
            <a:spLocks noGrp="1"/>
          </p:cNvSpPr>
          <p:nvPr>
            <p:ph type="sldNum" sz="quarter" idx="5"/>
          </p:nvPr>
        </p:nvSpPr>
        <p:spPr/>
        <p:txBody>
          <a:bodyPr/>
          <a:lstStyle/>
          <a:p>
            <a:fld id="{12C208DD-1366-0948-B78F-5379C5C9CB23}" type="slidenum">
              <a:rPr lang="en-GB" smtClean="0"/>
              <a:t>29</a:t>
            </a:fld>
            <a:endParaRPr lang="en-GB"/>
          </a:p>
        </p:txBody>
      </p:sp>
    </p:spTree>
    <p:extLst>
      <p:ext uri="{BB962C8B-B14F-4D97-AF65-F5344CB8AC3E}">
        <p14:creationId xmlns:p14="http://schemas.microsoft.com/office/powerpoint/2010/main" val="3235506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Cholera infection risk is higher for household members of cholera patients and close neighbors, especially during the first week and up to three weeks after the cholera patient had shown symptoms and or sought treatment.</a:t>
            </a:r>
            <a:r>
              <a:rPr lang="en-US" b="0" i="0" u="none" strike="noStrike">
                <a:solidFill>
                  <a:srgbClr val="444444"/>
                </a:solidFill>
                <a:effectLst/>
                <a:latin typeface="Calibri" panose="020F0502020204030204" pitchFamily="34" charset="0"/>
              </a:rPr>
              <a:t>​</a:t>
            </a:r>
          </a:p>
          <a:p>
            <a:pPr algn="l" rtl="0" fontAlgn="base"/>
            <a:r>
              <a:rPr lang="en-US" b="0" i="0" u="none" strike="noStrike">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Research and practice have shown that the relative risk is 36 times greater within a 50-metre radius of a confirmed case, 6 times higher within a 51-100 </a:t>
            </a:r>
            <a:r>
              <a:rPr lang="en-US" b="0" i="0" u="none" strike="noStrike" err="1">
                <a:solidFill>
                  <a:srgbClr val="000000"/>
                </a:solidFill>
                <a:effectLst/>
                <a:latin typeface="Calibri" panose="020F0502020204030204" pitchFamily="34" charset="0"/>
              </a:rPr>
              <a:t>metre</a:t>
            </a:r>
            <a:r>
              <a:rPr lang="en-US" b="0" i="0" u="none" strike="noStrike">
                <a:solidFill>
                  <a:srgbClr val="000000"/>
                </a:solidFill>
                <a:effectLst/>
                <a:latin typeface="Calibri" panose="020F0502020204030204" pitchFamily="34" charset="0"/>
              </a:rPr>
              <a:t> radius and 5 times higher within a 101-150 </a:t>
            </a:r>
            <a:r>
              <a:rPr lang="en-US" b="0" i="0" u="none" strike="noStrike" err="1">
                <a:solidFill>
                  <a:srgbClr val="000000"/>
                </a:solidFill>
                <a:effectLst/>
                <a:latin typeface="Calibri" panose="020F0502020204030204" pitchFamily="34" charset="0"/>
              </a:rPr>
              <a:t>metre</a:t>
            </a:r>
            <a:r>
              <a:rPr lang="en-US" b="0" i="0" u="none" strike="noStrike">
                <a:solidFill>
                  <a:srgbClr val="000000"/>
                </a:solidFill>
                <a:effectLst/>
                <a:latin typeface="Calibri" panose="020F0502020204030204" pitchFamily="34" charset="0"/>
              </a:rPr>
              <a:t> radius.</a:t>
            </a:r>
            <a:r>
              <a:rPr lang="en-US" b="0" i="0" u="none" strike="noStrike">
                <a:solidFill>
                  <a:srgbClr val="444444"/>
                </a:solidFill>
                <a:effectLst/>
                <a:latin typeface="Calibri" panose="020F0502020204030204" pitchFamily="34" charset="0"/>
              </a:rPr>
              <a:t>​</a:t>
            </a:r>
            <a:br>
              <a:rPr lang="en-US" b="0" i="0" u="none" strike="noStrike">
                <a:solidFill>
                  <a:srgbClr val="444444"/>
                </a:solidFill>
                <a:effectLst/>
                <a:latin typeface="Calibri" panose="020F0502020204030204" pitchFamily="34" charset="0"/>
              </a:rPr>
            </a:br>
            <a:r>
              <a:rPr lang="en-US" b="0" i="0" u="none" strike="noStrike">
                <a:solidFill>
                  <a:srgbClr val="444444"/>
                </a:solidFill>
                <a:effectLst/>
                <a:latin typeface="Calibri" panose="020F0502020204030204" pitchFamily="34" charset="0"/>
              </a:rPr>
              <a:t>​</a:t>
            </a:r>
          </a:p>
          <a:p>
            <a:pPr algn="l" rtl="0" fontAlgn="base"/>
            <a:r>
              <a:rPr lang="en-US" b="0" i="0" u="none" strike="noStrike">
                <a:solidFill>
                  <a:srgbClr val="000000"/>
                </a:solidFill>
                <a:effectLst/>
                <a:latin typeface="Calibri" panose="020F0502020204030204" pitchFamily="34" charset="0"/>
              </a:rPr>
              <a:t>Contexts of vibrio cholerae transmission and the relative risk therefore support the rationale for rapid and targeted multi-sector interventions to stay ahead of the epi curve and control the outbreak. </a:t>
            </a:r>
            <a:endParaRPr lang="en-US" b="0" i="0" u="none" strike="noStrike">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30</a:t>
            </a:fld>
            <a:endParaRPr lang="en-GB"/>
          </a:p>
        </p:txBody>
      </p:sp>
    </p:spTree>
    <p:extLst>
      <p:ext uri="{BB962C8B-B14F-4D97-AF65-F5344CB8AC3E}">
        <p14:creationId xmlns:p14="http://schemas.microsoft.com/office/powerpoint/2010/main" val="3259501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the activities that you would conduct at the HH and community level:</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Case-area targeted interventions</a:t>
            </a:r>
            <a:r>
              <a:rPr lang="en-US"/>
              <a:t> are specific tailored WASH activities carried out by mobile teams at case residences and neighboring households in a defined perimeter (50- to 150-meter radius) around localized AWD cases. Once cases are identified, a team carries out a rapid case investigation, active case search, and WASH interventions at the case resident to limit transmission: </a:t>
            </a:r>
            <a:r>
              <a:rPr lang="en-US" b="1"/>
              <a:t>home disinfection, hygiene promotion, household water treatment, water quality monitoring and delivery of a household AWD kit.</a:t>
            </a:r>
            <a:r>
              <a:rPr lang="en-US"/>
              <a:t> Meanwhile, preventive WASH activities are conducted at the residences of nearby neighbors (e.g., rapid investigations, active case search, hygiene awareness, household water treatment, water quality monitoring and distribution of neighbor household AWD kits). To effectively interrupt transmission,</a:t>
            </a:r>
            <a:r>
              <a:rPr lang="en-US" b="1"/>
              <a:t> </a:t>
            </a:r>
            <a:r>
              <a:rPr lang="en-US"/>
              <a:t>interventions should be conducted during “windows of opportunity”: during the early and late phases of an outbreak.</a:t>
            </a:r>
            <a:endParaRPr lang="en-US">
              <a:cs typeface="Calibri"/>
            </a:endParaRPr>
          </a:p>
          <a:p>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US"/>
              <a:t>Targeting case clusters, interventions carried out in the community may include </a:t>
            </a:r>
            <a:r>
              <a:rPr lang="en-US" b="1"/>
              <a:t>water quality monitoring and source-based water treatment (e.g., water network chlorination), temporary safe water supply systems, “quick fixes” for water and/or sanitation systems, restriction of access to contaminated or high-risk water points, mass media hygiene promotion, mass media food safety and hygiene, enforcement of public health regulations, and social mobilization.</a:t>
            </a:r>
            <a:endParaRPr lang="en-US" b="1">
              <a:cs typeface="Calibri"/>
            </a:endParaRPr>
          </a:p>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31</a:t>
            </a:fld>
            <a:endParaRPr lang="en-GB"/>
          </a:p>
        </p:txBody>
      </p:sp>
    </p:spTree>
    <p:extLst>
      <p:ext uri="{BB962C8B-B14F-4D97-AF65-F5344CB8AC3E}">
        <p14:creationId xmlns:p14="http://schemas.microsoft.com/office/powerpoint/2010/main" val="1310355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u="none" strike="noStrike">
                <a:solidFill>
                  <a:srgbClr val="212529"/>
                </a:solidFill>
                <a:effectLst/>
                <a:latin typeface="Avenir" panose="02000503020000020003" pitchFamily="2" charset="0"/>
              </a:rPr>
              <a:t>Outcomes of effective community engagement are foremost about community ownership of the response and include increasing trust, confidence and cooperation with response teams, community feedback and uptake of preventive practices.</a:t>
            </a:r>
          </a:p>
          <a:p>
            <a:br>
              <a:rPr lang="en-US"/>
            </a:br>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34</a:t>
            </a:fld>
            <a:endParaRPr lang="en-GB"/>
          </a:p>
        </p:txBody>
      </p:sp>
    </p:spTree>
    <p:extLst>
      <p:ext uri="{BB962C8B-B14F-4D97-AF65-F5344CB8AC3E}">
        <p14:creationId xmlns:p14="http://schemas.microsoft.com/office/powerpoint/2010/main" val="1677724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u="none" strike="noStrike">
                <a:solidFill>
                  <a:srgbClr val="212529"/>
                </a:solidFill>
                <a:effectLst/>
                <a:latin typeface="Avenir" panose="02000503020000020003" pitchFamily="2" charset="0"/>
              </a:rPr>
              <a:t>Best practices for community engagement include:</a:t>
            </a:r>
          </a:p>
          <a:p>
            <a:pPr marL="742950" lvl="1" indent="-285750" algn="l">
              <a:buFont typeface="Arial" panose="020B0604020202020204" pitchFamily="34" charset="0"/>
              <a:buChar char="•"/>
            </a:pPr>
            <a:r>
              <a:rPr lang="en-US" b="0" i="0" u="none" strike="noStrike">
                <a:solidFill>
                  <a:srgbClr val="212529"/>
                </a:solidFill>
                <a:effectLst/>
                <a:latin typeface="Avenir" panose="02000503020000020003" pitchFamily="2" charset="0"/>
              </a:rPr>
              <a:t>identifying and using trusted, community-appointed people as entry points for response teams to work with the at-risk community;</a:t>
            </a:r>
          </a:p>
          <a:p>
            <a:pPr marL="742950" lvl="1" indent="-285750" algn="l">
              <a:buFont typeface="Arial" panose="020B0604020202020204" pitchFamily="34" charset="0"/>
              <a:buChar char="•"/>
            </a:pPr>
            <a:r>
              <a:rPr lang="en-US" b="0" i="0" u="none" strike="noStrike">
                <a:solidFill>
                  <a:srgbClr val="212529"/>
                </a:solidFill>
                <a:effectLst/>
                <a:latin typeface="Avenir" panose="02000503020000020003" pitchFamily="2" charset="0"/>
              </a:rPr>
              <a:t>facilitating a local risk assessment and using locally generated data to develop an implementation plan for the community to remain cholera free or to rapidly interrupt transmission;</a:t>
            </a:r>
          </a:p>
          <a:p>
            <a:pPr marL="742950" lvl="1" indent="-285750" algn="l">
              <a:buFont typeface="Arial" panose="020B0604020202020204" pitchFamily="34" charset="0"/>
              <a:buChar char="•"/>
            </a:pPr>
            <a:r>
              <a:rPr lang="en-US" b="0" i="0" u="none" strike="noStrike">
                <a:solidFill>
                  <a:srgbClr val="212529"/>
                </a:solidFill>
                <a:effectLst/>
                <a:latin typeface="Avenir" panose="02000503020000020003" pitchFamily="2" charset="0"/>
              </a:rPr>
              <a:t>forming a small local task team comprising trusted leaders, respected members of the community, religious representatives and youth and women’s group members who are responsible for engaging with the response teams and monitoring implementation of the local plan;</a:t>
            </a:r>
          </a:p>
          <a:p>
            <a:pPr marL="742950" lvl="1" indent="-285750" algn="l">
              <a:buFont typeface="Arial" panose="020B0604020202020204" pitchFamily="34" charset="0"/>
              <a:buChar char="•"/>
            </a:pPr>
            <a:r>
              <a:rPr lang="en-US" b="0" i="0" u="none" strike="noStrike">
                <a:solidFill>
                  <a:srgbClr val="212529"/>
                </a:solidFill>
                <a:effectLst/>
                <a:latin typeface="Avenir" panose="02000503020000020003" pitchFamily="2" charset="0"/>
              </a:rPr>
              <a:t>facilitating routine feedback and engagement between the community and the cholera response team to be able to change the strategy if needed;</a:t>
            </a:r>
          </a:p>
          <a:p>
            <a:pPr marL="742950" lvl="1" indent="-285750" algn="l">
              <a:buFont typeface="Arial" panose="020B0604020202020204" pitchFamily="34" charset="0"/>
              <a:buChar char="•"/>
            </a:pPr>
            <a:r>
              <a:rPr lang="en-US" b="0" i="0" u="none" strike="noStrike">
                <a:solidFill>
                  <a:srgbClr val="212529"/>
                </a:solidFill>
                <a:effectLst/>
                <a:latin typeface="Avenir" panose="02000503020000020003" pitchFamily="2" charset="0"/>
              </a:rPr>
              <a:t>supporting and building on the mass mobilization efforts of local churches, networks, teachers and vendors to improve the community’s confidence;</a:t>
            </a:r>
          </a:p>
          <a:p>
            <a:pPr marL="742950" lvl="1" indent="-285750" algn="l">
              <a:buFont typeface="Arial" panose="020B0604020202020204" pitchFamily="34" charset="0"/>
              <a:buChar char="•"/>
            </a:pPr>
            <a:r>
              <a:rPr lang="en-US" b="0" i="0" u="none" strike="noStrike">
                <a:solidFill>
                  <a:srgbClr val="212529"/>
                </a:solidFill>
                <a:effectLst/>
                <a:latin typeface="Avenir" panose="02000503020000020003" pitchFamily="2" charset="0"/>
              </a:rPr>
              <a:t>linking up and using mass media to promote community engagement activities and using local structures to discuss public health advice promoted in the media; and</a:t>
            </a:r>
          </a:p>
          <a:p>
            <a:pPr marL="742950" lvl="1" indent="-285750" algn="l">
              <a:buFont typeface="Arial" panose="020B0604020202020204" pitchFamily="34" charset="0"/>
              <a:buChar char="•"/>
            </a:pPr>
            <a:r>
              <a:rPr lang="en-US" b="0" i="0" u="none" strike="noStrike">
                <a:solidFill>
                  <a:srgbClr val="212529"/>
                </a:solidFill>
                <a:effectLst/>
                <a:latin typeface="Avenir" panose="02000503020000020003" pitchFamily="2" charset="0"/>
              </a:rPr>
              <a:t>using local communication channels (such as information boards, meetings, social media) to communicate which parts of the response are working, which are not working and how to improve the response.</a:t>
            </a:r>
          </a:p>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35</a:t>
            </a:fld>
            <a:endParaRPr lang="en-GB"/>
          </a:p>
        </p:txBody>
      </p:sp>
    </p:spTree>
    <p:extLst>
      <p:ext uri="{BB962C8B-B14F-4D97-AF65-F5344CB8AC3E}">
        <p14:creationId xmlns:p14="http://schemas.microsoft.com/office/powerpoint/2010/main" val="4142346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36</a:t>
            </a:fld>
            <a:endParaRPr lang="en-GB"/>
          </a:p>
        </p:txBody>
      </p:sp>
    </p:spTree>
    <p:extLst>
      <p:ext uri="{BB962C8B-B14F-4D97-AF65-F5344CB8AC3E}">
        <p14:creationId xmlns:p14="http://schemas.microsoft.com/office/powerpoint/2010/main" val="1133332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37</a:t>
            </a:fld>
            <a:endParaRPr lang="en-GB"/>
          </a:p>
        </p:txBody>
      </p:sp>
    </p:spTree>
    <p:extLst>
      <p:ext uri="{BB962C8B-B14F-4D97-AF65-F5344CB8AC3E}">
        <p14:creationId xmlns:p14="http://schemas.microsoft.com/office/powerpoint/2010/main" val="2270890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C208DD-1366-0948-B78F-5379C5C9CB23}" type="slidenum">
              <a:rPr lang="en-GB" smtClean="0"/>
              <a:t>6</a:t>
            </a:fld>
            <a:endParaRPr lang="en-GB"/>
          </a:p>
        </p:txBody>
      </p:sp>
    </p:spTree>
    <p:extLst>
      <p:ext uri="{BB962C8B-B14F-4D97-AF65-F5344CB8AC3E}">
        <p14:creationId xmlns:p14="http://schemas.microsoft.com/office/powerpoint/2010/main" val="176826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srgbClr val="1A1B1A"/>
                </a:solidFill>
                <a:effectLst/>
                <a:latin typeface="Times"/>
              </a:rPr>
              <a:t>V. cholerae </a:t>
            </a:r>
            <a:r>
              <a:rPr lang="en-US">
                <a:solidFill>
                  <a:srgbClr val="1A1B1A"/>
                </a:solidFill>
                <a:effectLst/>
                <a:latin typeface="Times"/>
              </a:rPr>
              <a:t>is spread from person to person via the fecal-oral route or indirectly through contaminated food and water </a:t>
            </a:r>
          </a:p>
          <a:p>
            <a:pPr algn="l"/>
            <a:endParaRPr lang="en-US" b="1" i="0" u="none" strike="noStrike">
              <a:solidFill>
                <a:srgbClr val="000000"/>
              </a:solidFill>
              <a:effectLst/>
            </a:endParaRPr>
          </a:p>
          <a:p>
            <a:pPr algn="l"/>
            <a:r>
              <a:rPr lang="en-US" b="1" i="0" u="none" strike="noStrike">
                <a:solidFill>
                  <a:srgbClr val="000000"/>
                </a:solidFill>
                <a:effectLst/>
              </a:rPr>
              <a:t>Primary Barriers:</a:t>
            </a:r>
            <a:r>
              <a:rPr lang="en-US" b="0" i="0" u="none" strike="noStrike">
                <a:solidFill>
                  <a:srgbClr val="000000"/>
                </a:solidFill>
                <a:effectLst/>
              </a:rPr>
              <a:t> These barriers act directly on the source of contamination, which is feces. The main goal is to prevent the microorganisms present in feces from spreading into the environment.</a:t>
            </a:r>
          </a:p>
          <a:p>
            <a:pPr algn="l">
              <a:buFont typeface="Arial" panose="020B0604020202020204" pitchFamily="34" charset="0"/>
              <a:buChar char="•"/>
            </a:pPr>
            <a:r>
              <a:rPr lang="en-US" b="1" i="0" u="none" strike="noStrike">
                <a:solidFill>
                  <a:srgbClr val="000000"/>
                </a:solidFill>
                <a:effectLst/>
              </a:rPr>
              <a:t>Adequate Sanitation:</a:t>
            </a:r>
            <a:endParaRPr lang="en-US" b="0" i="0" u="none" strike="noStrike">
              <a:solidFill>
                <a:srgbClr val="000000"/>
              </a:solidFill>
              <a:effectLst/>
            </a:endParaRPr>
          </a:p>
          <a:p>
            <a:pPr marL="742950" lvl="1" indent="-285750" algn="l">
              <a:buFont typeface="Arial" panose="020B0604020202020204" pitchFamily="34" charset="0"/>
              <a:buChar char="•"/>
            </a:pPr>
            <a:r>
              <a:rPr lang="en-US" b="0" i="0" u="none" strike="noStrike">
                <a:solidFill>
                  <a:srgbClr val="000000"/>
                </a:solidFill>
                <a:effectLst/>
              </a:rPr>
              <a:t>Construction and use of latrines or toilets that prevent direct contact between feces and the ground or water.</a:t>
            </a:r>
          </a:p>
          <a:p>
            <a:pPr marL="742950" lvl="1" indent="-285750" algn="l">
              <a:buFont typeface="Arial" panose="020B0604020202020204" pitchFamily="34" charset="0"/>
              <a:buChar char="•"/>
            </a:pPr>
            <a:r>
              <a:rPr lang="en-US" b="0" i="0" u="none" strike="noStrike">
                <a:solidFill>
                  <a:srgbClr val="000000"/>
                </a:solidFill>
                <a:effectLst/>
              </a:rPr>
              <a:t>Safe disposal of excreta through sewerage systems or sanitary latrines.</a:t>
            </a:r>
          </a:p>
          <a:p>
            <a:pPr algn="l">
              <a:buFont typeface="Arial" panose="020B0604020202020204" pitchFamily="34" charset="0"/>
              <a:buChar char="•"/>
            </a:pPr>
            <a:r>
              <a:rPr lang="en-US" b="1" i="0" u="none" strike="noStrike">
                <a:solidFill>
                  <a:srgbClr val="000000"/>
                </a:solidFill>
                <a:effectLst/>
              </a:rPr>
              <a:t>Hygienic Waste Management:</a:t>
            </a:r>
            <a:endParaRPr lang="en-US" b="0" i="0" u="none" strike="noStrike">
              <a:solidFill>
                <a:srgbClr val="000000"/>
              </a:solidFill>
              <a:effectLst/>
            </a:endParaRPr>
          </a:p>
          <a:p>
            <a:pPr marL="742950" lvl="1" indent="-285750" algn="l">
              <a:buFont typeface="Arial" panose="020B0604020202020204" pitchFamily="34" charset="0"/>
              <a:buChar char="•"/>
            </a:pPr>
            <a:r>
              <a:rPr lang="en-US" b="0" i="0" u="none" strike="noStrike">
                <a:solidFill>
                  <a:srgbClr val="000000"/>
                </a:solidFill>
                <a:effectLst/>
              </a:rPr>
              <a:t>Proper disposal of diapers and other contaminated materials.</a:t>
            </a:r>
          </a:p>
          <a:p>
            <a:pPr marL="742950" lvl="1" indent="-285750" algn="l">
              <a:buFont typeface="Arial" panose="020B0604020202020204" pitchFamily="34" charset="0"/>
              <a:buChar char="•"/>
            </a:pPr>
            <a:r>
              <a:rPr lang="en-US" b="0" i="0" u="none" strike="noStrike">
                <a:solidFill>
                  <a:srgbClr val="000000"/>
                </a:solidFill>
                <a:effectLst/>
              </a:rPr>
              <a:t>Regular cleaning and disinfection of areas where excreta are handled.</a:t>
            </a:r>
          </a:p>
          <a:p>
            <a:pPr marL="742950" lvl="1" indent="-285750" algn="l">
              <a:buFont typeface="Arial" panose="020B0604020202020204" pitchFamily="34" charset="0"/>
              <a:buChar char="•"/>
            </a:pPr>
            <a:endParaRPr lang="en-US" b="0" i="0" u="none" strike="noStrike">
              <a:solidFill>
                <a:srgbClr val="000000"/>
              </a:solidFill>
              <a:effectLst/>
            </a:endParaRPr>
          </a:p>
          <a:p>
            <a:pPr algn="l"/>
            <a:r>
              <a:rPr lang="en-US" b="1" i="0" u="none" strike="noStrike">
                <a:solidFill>
                  <a:srgbClr val="000000"/>
                </a:solidFill>
                <a:effectLst/>
              </a:rPr>
              <a:t>Secondary Barriers:</a:t>
            </a:r>
            <a:r>
              <a:rPr lang="en-US" b="0" i="0" u="none" strike="noStrike">
                <a:solidFill>
                  <a:srgbClr val="000000"/>
                </a:solidFill>
                <a:effectLst/>
              </a:rPr>
              <a:t> These barriers act on the transmission routes, preventing microorganisms from reaching a new person.</a:t>
            </a:r>
          </a:p>
          <a:p>
            <a:pPr algn="l">
              <a:buFont typeface="Arial" panose="020B0604020202020204" pitchFamily="34" charset="0"/>
              <a:buChar char="•"/>
            </a:pPr>
            <a:r>
              <a:rPr lang="en-US" b="1" i="0" u="none" strike="noStrike">
                <a:solidFill>
                  <a:srgbClr val="000000"/>
                </a:solidFill>
                <a:effectLst/>
              </a:rPr>
              <a:t>Personal Hygiene:</a:t>
            </a:r>
            <a:endParaRPr lang="en-US" b="0" i="0" u="none" strike="noStrike">
              <a:solidFill>
                <a:srgbClr val="000000"/>
              </a:solidFill>
              <a:effectLst/>
            </a:endParaRPr>
          </a:p>
          <a:p>
            <a:pPr marL="742950" lvl="1" indent="-285750" algn="l">
              <a:buFont typeface="Arial" panose="020B0604020202020204" pitchFamily="34" charset="0"/>
              <a:buChar char="•"/>
            </a:pPr>
            <a:r>
              <a:rPr lang="en-US" b="0" i="0" u="none" strike="noStrike">
                <a:solidFill>
                  <a:srgbClr val="000000"/>
                </a:solidFill>
                <a:effectLst/>
              </a:rPr>
              <a:t>Frequent handwashing with soap and water, especially after using the toilet and before preparing food.</a:t>
            </a:r>
          </a:p>
          <a:p>
            <a:pPr marL="742950" lvl="1" indent="-285750" algn="l">
              <a:buFont typeface="Arial" panose="020B0604020202020204" pitchFamily="34" charset="0"/>
              <a:buChar char="•"/>
            </a:pPr>
            <a:r>
              <a:rPr lang="en-US" b="0" i="0" u="none" strike="noStrike">
                <a:solidFill>
                  <a:srgbClr val="000000"/>
                </a:solidFill>
                <a:effectLst/>
              </a:rPr>
              <a:t>Use of antibacterial soaps in case of outbreaks.</a:t>
            </a:r>
          </a:p>
          <a:p>
            <a:pPr algn="l">
              <a:buFont typeface="Arial" panose="020B0604020202020204" pitchFamily="34" charset="0"/>
              <a:buChar char="•"/>
            </a:pPr>
            <a:r>
              <a:rPr lang="en-US" b="1" i="0" u="none" strike="noStrike">
                <a:solidFill>
                  <a:srgbClr val="000000"/>
                </a:solidFill>
                <a:effectLst/>
              </a:rPr>
              <a:t>Food Hygiene:</a:t>
            </a:r>
            <a:endParaRPr lang="en-US" b="0" i="0" u="none" strike="noStrike">
              <a:solidFill>
                <a:srgbClr val="000000"/>
              </a:solidFill>
              <a:effectLst/>
            </a:endParaRPr>
          </a:p>
          <a:p>
            <a:pPr marL="742950" lvl="1" indent="-285750" algn="l">
              <a:buFont typeface="Arial" panose="020B0604020202020204" pitchFamily="34" charset="0"/>
              <a:buChar char="•"/>
            </a:pPr>
            <a:r>
              <a:rPr lang="en-US" b="0" i="0" u="none" strike="noStrike">
                <a:solidFill>
                  <a:srgbClr val="000000"/>
                </a:solidFill>
                <a:effectLst/>
              </a:rPr>
              <a:t>Proper cooking of food, especially raw or undercooked foods.</a:t>
            </a:r>
          </a:p>
          <a:p>
            <a:pPr marL="742950" lvl="1" indent="-285750" algn="l">
              <a:buFont typeface="Arial" panose="020B0604020202020204" pitchFamily="34" charset="0"/>
              <a:buChar char="•"/>
            </a:pPr>
            <a:r>
              <a:rPr lang="en-US" b="0" i="0" u="none" strike="noStrike">
                <a:solidFill>
                  <a:srgbClr val="000000"/>
                </a:solidFill>
                <a:effectLst/>
              </a:rPr>
              <a:t>Washing fruits and vegetables before consumption.</a:t>
            </a:r>
          </a:p>
          <a:p>
            <a:pPr marL="742950" lvl="1" indent="-285750" algn="l">
              <a:buFont typeface="Arial" panose="020B0604020202020204" pitchFamily="34" charset="0"/>
              <a:buChar char="•"/>
            </a:pPr>
            <a:r>
              <a:rPr lang="en-US" b="0" i="0" u="none" strike="noStrike">
                <a:solidFill>
                  <a:srgbClr val="000000"/>
                </a:solidFill>
                <a:effectLst/>
              </a:rPr>
              <a:t>Protecting food from contamination by flies or other insects.</a:t>
            </a:r>
          </a:p>
          <a:p>
            <a:pPr algn="l">
              <a:buFont typeface="Arial" panose="020B0604020202020204" pitchFamily="34" charset="0"/>
              <a:buChar char="•"/>
            </a:pPr>
            <a:r>
              <a:rPr lang="en-US" b="1" i="0" u="none" strike="noStrike">
                <a:solidFill>
                  <a:srgbClr val="000000"/>
                </a:solidFill>
                <a:effectLst/>
              </a:rPr>
              <a:t>Water Treatment:</a:t>
            </a:r>
            <a:endParaRPr lang="en-US" b="0" i="0" u="none" strike="noStrike">
              <a:solidFill>
                <a:srgbClr val="000000"/>
              </a:solidFill>
              <a:effectLst/>
            </a:endParaRPr>
          </a:p>
          <a:p>
            <a:pPr marL="742950" lvl="1" indent="-285750" algn="l">
              <a:buFont typeface="Arial" panose="020B0604020202020204" pitchFamily="34" charset="0"/>
              <a:buChar char="•"/>
            </a:pPr>
            <a:r>
              <a:rPr lang="en-US" b="0" i="0" u="none" strike="noStrike">
                <a:solidFill>
                  <a:srgbClr val="000000"/>
                </a:solidFill>
                <a:effectLst/>
              </a:rPr>
              <a:t>Chlorination or filtration of water to remove microorganisms.</a:t>
            </a:r>
          </a:p>
          <a:p>
            <a:pPr marL="742950" lvl="1" indent="-285750" algn="l">
              <a:buFont typeface="Arial" panose="020B0604020202020204" pitchFamily="34" charset="0"/>
              <a:buChar char="•"/>
            </a:pPr>
            <a:r>
              <a:rPr lang="en-US" b="0" i="0" u="none" strike="noStrike">
                <a:solidFill>
                  <a:srgbClr val="000000"/>
                </a:solidFill>
                <a:effectLst/>
              </a:rPr>
              <a:t>Avoiding consumption of water from unsafe sources.</a:t>
            </a:r>
          </a:p>
          <a:p>
            <a:pPr algn="l">
              <a:buFont typeface="Arial" panose="020B0604020202020204" pitchFamily="34" charset="0"/>
              <a:buChar char="•"/>
            </a:pPr>
            <a:r>
              <a:rPr lang="en-US" b="1" i="0" u="none" strike="noStrike">
                <a:solidFill>
                  <a:srgbClr val="000000"/>
                </a:solidFill>
                <a:effectLst/>
              </a:rPr>
              <a:t>Vector Control:</a:t>
            </a:r>
            <a:endParaRPr lang="en-US" b="0" i="0" u="none" strike="noStrike">
              <a:solidFill>
                <a:srgbClr val="000000"/>
              </a:solidFill>
              <a:effectLst/>
            </a:endParaRPr>
          </a:p>
          <a:p>
            <a:pPr marL="742950" lvl="1" indent="-285750" algn="l">
              <a:buFont typeface="Arial" panose="020B0604020202020204" pitchFamily="34" charset="0"/>
              <a:buChar char="•"/>
            </a:pPr>
            <a:r>
              <a:rPr lang="en-US" b="0" i="0" u="none" strike="noStrike">
                <a:solidFill>
                  <a:srgbClr val="000000"/>
                </a:solidFill>
                <a:effectLst/>
              </a:rPr>
              <a:t>Control of flies and other insects that can transmit diseases.</a:t>
            </a:r>
          </a:p>
          <a:p>
            <a:pPr marL="742950" lvl="1" indent="-285750" algn="l">
              <a:buFont typeface="Arial" panose="020B0604020202020204" pitchFamily="34" charset="0"/>
              <a:buChar char="•"/>
            </a:pPr>
            <a:endParaRPr lang="en-US" b="0" i="0" u="none" strike="noStrike">
              <a:solidFill>
                <a:srgbClr val="000000"/>
              </a:solidFill>
              <a:effectLst/>
            </a:endParaRPr>
          </a:p>
        </p:txBody>
      </p:sp>
      <p:sp>
        <p:nvSpPr>
          <p:cNvPr id="4" name="Slide Number Placeholder 3"/>
          <p:cNvSpPr>
            <a:spLocks noGrp="1"/>
          </p:cNvSpPr>
          <p:nvPr>
            <p:ph type="sldNum" sz="quarter" idx="5"/>
          </p:nvPr>
        </p:nvSpPr>
        <p:spPr/>
        <p:txBody>
          <a:bodyPr/>
          <a:lstStyle/>
          <a:p>
            <a:fld id="{12C208DD-1366-0948-B78F-5379C5C9CB23}" type="slidenum">
              <a:rPr lang="en-GB" smtClean="0"/>
              <a:t>7</a:t>
            </a:fld>
            <a:endParaRPr lang="en-GB"/>
          </a:p>
        </p:txBody>
      </p:sp>
    </p:spTree>
    <p:extLst>
      <p:ext uri="{BB962C8B-B14F-4D97-AF65-F5344CB8AC3E}">
        <p14:creationId xmlns:p14="http://schemas.microsoft.com/office/powerpoint/2010/main" val="3119470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SIR model and the immunity</a:t>
            </a:r>
          </a:p>
          <a:p>
            <a:r>
              <a:rPr lang="en-GB"/>
              <a:t>Natural course of the disease is to recovery, but we can modify the natural course with vaccination without going through the infection. </a:t>
            </a:r>
          </a:p>
        </p:txBody>
      </p:sp>
      <p:sp>
        <p:nvSpPr>
          <p:cNvPr id="4" name="Slide Number Placeholder 3"/>
          <p:cNvSpPr>
            <a:spLocks noGrp="1"/>
          </p:cNvSpPr>
          <p:nvPr>
            <p:ph type="sldNum" sz="quarter" idx="5"/>
          </p:nvPr>
        </p:nvSpPr>
        <p:spPr/>
        <p:txBody>
          <a:bodyPr/>
          <a:lstStyle/>
          <a:p>
            <a:fld id="{12C208DD-1366-0948-B78F-5379C5C9CB23}" type="slidenum">
              <a:rPr lang="en-GB" smtClean="0"/>
              <a:t>8</a:t>
            </a:fld>
            <a:endParaRPr lang="en-GB"/>
          </a:p>
        </p:txBody>
      </p:sp>
    </p:spTree>
    <p:extLst>
      <p:ext uri="{BB962C8B-B14F-4D97-AF65-F5344CB8AC3E}">
        <p14:creationId xmlns:p14="http://schemas.microsoft.com/office/powerpoint/2010/main" val="3151299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It can affect both, adults and children and that it can kill even healthy adults within hours if not treated. </a:t>
            </a:r>
            <a:endParaRPr lang="en-CH"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endParaRPr lang="en-CH"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People at higher risk are:</a:t>
            </a:r>
            <a:endParaRPr lang="en-CH"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457200" algn="l"/>
              </a:tabLst>
            </a:pPr>
            <a:r>
              <a:rPr lang="en-GB" sz="1200">
                <a:effectLst/>
                <a:latin typeface="Calibri" panose="020F0502020204030204" pitchFamily="34" charset="0"/>
                <a:ea typeface="Calibri" panose="020F0502020204030204" pitchFamily="34" charset="0"/>
                <a:cs typeface="Times New Roman" panose="02020603050405020304" pitchFamily="18" charset="0"/>
              </a:rPr>
              <a:t>Pregnant women</a:t>
            </a:r>
            <a:endParaRPr lang="en-CH"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tabLst>
                <a:tab pos="457200" algn="l"/>
              </a:tabLst>
            </a:pPr>
            <a:r>
              <a:rPr lang="en-GB" sz="1200">
                <a:effectLst/>
                <a:latin typeface="Calibri" panose="020F0502020204030204" pitchFamily="34" charset="0"/>
                <a:ea typeface="Calibri" panose="020F0502020204030204" pitchFamily="34" charset="0"/>
                <a:cs typeface="Times New Roman" panose="02020603050405020304" pitchFamily="18" charset="0"/>
              </a:rPr>
              <a:t>Children under the age of 5, especially malnourished children</a:t>
            </a:r>
            <a:endParaRPr lang="en-CH"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tabLst>
                <a:tab pos="457200" algn="l"/>
              </a:tabLst>
            </a:pPr>
            <a:r>
              <a:rPr lang="en-GB" sz="1200">
                <a:effectLst/>
                <a:latin typeface="Calibri" panose="020F0502020204030204" pitchFamily="34" charset="0"/>
                <a:ea typeface="Calibri" panose="020F0502020204030204" pitchFamily="34" charset="0"/>
                <a:cs typeface="Times New Roman" panose="02020603050405020304" pitchFamily="18" charset="0"/>
              </a:rPr>
              <a:t>Malnourished people in general</a:t>
            </a:r>
            <a:endParaRPr lang="en-CH" sz="1200">
              <a:effectLst/>
              <a:latin typeface="Calibri" panose="020F0502020204030204" pitchFamily="34" charset="0"/>
              <a:ea typeface="Calibri" panose="020F0502020204030204" pitchFamily="34" charset="0"/>
              <a:cs typeface="Times New Roman" panose="02020603050405020304" pitchFamily="18" charset="0"/>
            </a:endParaRPr>
          </a:p>
          <a:p>
            <a:r>
              <a:rPr lang="en-GB" sz="1200">
                <a:effectLst/>
                <a:latin typeface="Calibri" panose="020F0502020204030204" pitchFamily="34" charset="0"/>
                <a:ea typeface="Calibri" panose="020F0502020204030204" pitchFamily="34" charset="0"/>
                <a:cs typeface="Times New Roman" panose="02020603050405020304" pitchFamily="18" charset="0"/>
              </a:rPr>
              <a:t>People that have not a good immune system such as people with HIV/AIDS or other chronic condition</a:t>
            </a:r>
            <a:endParaRPr lang="nb-NO" baseline="0"/>
          </a:p>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9</a:t>
            </a:fld>
            <a:endParaRPr lang="en-GB"/>
          </a:p>
        </p:txBody>
      </p:sp>
    </p:spTree>
    <p:extLst>
      <p:ext uri="{BB962C8B-B14F-4D97-AF65-F5344CB8AC3E}">
        <p14:creationId xmlns:p14="http://schemas.microsoft.com/office/powerpoint/2010/main" val="2880250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effectLst/>
                <a:latin typeface="Times"/>
              </a:rPr>
            </a:br>
            <a:r>
              <a:rPr lang="en-US">
                <a:solidFill>
                  <a:srgbClr val="1A1B1A"/>
                </a:solidFill>
                <a:effectLst/>
                <a:latin typeface="Times"/>
              </a:rPr>
              <a:t>Antibiotic prophylaxis can theoretically prevent both human-to-human and environment-to-human cholera transmissions. Also, some field trials have suggested that chemoprophylaxis has a protective effect among household contacts of people with cholera. However, due to the risk of resistance selection, antibiotic prophylaxis for close contacts, as well as for travelers arriving in or departing from cholera-affected areas, is not usually recommended </a:t>
            </a:r>
          </a:p>
          <a:p>
            <a:pPr algn="just"/>
            <a:endParaRPr lang="en-US">
              <a:solidFill>
                <a:srgbClr val="1A1B1A"/>
              </a:solidFill>
              <a:effectLst/>
              <a:latin typeface="Times"/>
            </a:endParaRPr>
          </a:p>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10</a:t>
            </a:fld>
            <a:endParaRPr lang="en-GB"/>
          </a:p>
        </p:txBody>
      </p:sp>
    </p:spTree>
    <p:extLst>
      <p:ext uri="{BB962C8B-B14F-4D97-AF65-F5344CB8AC3E}">
        <p14:creationId xmlns:p14="http://schemas.microsoft.com/office/powerpoint/2010/main" val="432109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a:t>
            </a:r>
            <a:r>
              <a:rPr lang="en-GB" err="1"/>
              <a:t>www.who.int</a:t>
            </a:r>
            <a:r>
              <a:rPr lang="en-GB"/>
              <a:t>/publications/m/item/global-strategic-preparedness--readiness-and-response-plan-for-cholera</a:t>
            </a:r>
          </a:p>
        </p:txBody>
      </p:sp>
      <p:sp>
        <p:nvSpPr>
          <p:cNvPr id="4" name="Slide Number Placeholder 3"/>
          <p:cNvSpPr>
            <a:spLocks noGrp="1"/>
          </p:cNvSpPr>
          <p:nvPr>
            <p:ph type="sldNum" sz="quarter" idx="5"/>
          </p:nvPr>
        </p:nvSpPr>
        <p:spPr/>
        <p:txBody>
          <a:bodyPr/>
          <a:lstStyle/>
          <a:p>
            <a:fld id="{12C208DD-1366-0948-B78F-5379C5C9CB23}" type="slidenum">
              <a:rPr lang="en-GB" smtClean="0"/>
              <a:t>12</a:t>
            </a:fld>
            <a:endParaRPr lang="en-GB"/>
          </a:p>
        </p:txBody>
      </p:sp>
    </p:spTree>
    <p:extLst>
      <p:ext uri="{BB962C8B-B14F-4D97-AF65-F5344CB8AC3E}">
        <p14:creationId xmlns:p14="http://schemas.microsoft.com/office/powerpoint/2010/main" val="2944754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Setting up an epidemiological intelligence system is the first step of a well-informed response. </a:t>
            </a:r>
          </a:p>
          <a:p>
            <a:endParaRPr lang="en-GB"/>
          </a:p>
          <a:p>
            <a:r>
              <a:rPr lang="en-GB" b="1"/>
              <a:t>It should help answer the following questions</a:t>
            </a:r>
          </a:p>
          <a:p>
            <a:pPr marL="171450" indent="-171450">
              <a:buFont typeface="Wingdings" pitchFamily="2" charset="2"/>
              <a:buChar char="§"/>
            </a:pPr>
            <a:r>
              <a:rPr lang="en-GB"/>
              <a:t>WHERE is it happening. Where should we do something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GB"/>
              <a:t>But ALSO WHEN - because affected communities this week might differ from affected communities the following week.</a:t>
            </a:r>
          </a:p>
          <a:p>
            <a:pPr marL="171450" indent="-171450">
              <a:buFont typeface="Wingdings" pitchFamily="2" charset="2"/>
              <a:buChar char="§"/>
            </a:pPr>
            <a:r>
              <a:rPr lang="en-GB"/>
              <a:t>WHO is affected ? The old ? The young ? The women ? The fishermen ? etc</a:t>
            </a:r>
          </a:p>
          <a:p>
            <a:pPr marL="171450" indent="-171450">
              <a:buFont typeface="Wingdings" pitchFamily="2" charset="2"/>
              <a:buChar char="§"/>
            </a:pPr>
            <a:r>
              <a:rPr lang="en-GB"/>
              <a:t>WHY – what are the reasons, practices, beliefs, at risk </a:t>
            </a:r>
            <a:r>
              <a:rPr lang="en-GB" err="1"/>
              <a:t>behaviors</a:t>
            </a:r>
            <a:r>
              <a:rPr lang="en-GB"/>
              <a:t>, that are leading to contamination and death</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GB"/>
              <a:t>WHAT should we do ?</a:t>
            </a:r>
          </a:p>
          <a:p>
            <a:pPr marL="171450" indent="-171450">
              <a:buFont typeface="Wingdings" pitchFamily="2" charset="2"/>
              <a:buChar char="§"/>
            </a:pPr>
            <a:r>
              <a:rPr lang="en-GB"/>
              <a:t>ARE WE DOING ENOUGH, ARE WE DOING THE RIGHT THINGS ? IS OUR RESPONSE WORKING ?</a:t>
            </a:r>
          </a:p>
          <a:p>
            <a:endParaRPr lang="en-GB"/>
          </a:p>
          <a:p>
            <a:r>
              <a:rPr lang="en-GB"/>
              <a:t>It is about </a:t>
            </a:r>
            <a:r>
              <a:rPr lang="en-GB" b="1"/>
              <a:t>making sure all the data that we need to make informed decisions are collected and analysed.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It allows us to understand what is happening (to whom, and where) and to guide the response based on the situation on the ground (which will differ from place to place).</a:t>
            </a:r>
          </a:p>
          <a:p>
            <a:endParaRPr lang="en-GB"/>
          </a:p>
          <a:p>
            <a:r>
              <a:rPr lang="en-GB"/>
              <a:t>Without a proper Epidemiological Intelligence system, the response is blind and ineffective, almost never targeting the right activities directed at the right persons and at the right place and time.</a:t>
            </a:r>
          </a:p>
          <a:p>
            <a:r>
              <a:rPr lang="en-GB"/>
              <a:t>An effective Epidemiological Intelligence system will favour a well designed, agile and targeted response, and increase its chance of being </a:t>
            </a:r>
            <a:r>
              <a:rPr lang="fr-FR"/>
              <a:t>effective in </a:t>
            </a:r>
            <a:r>
              <a:rPr lang="fr-FR" err="1"/>
              <a:t>saving</a:t>
            </a:r>
            <a:r>
              <a:rPr lang="fr-FR"/>
              <a:t> </a:t>
            </a:r>
            <a:r>
              <a:rPr lang="fr-FR" err="1"/>
              <a:t>lives</a:t>
            </a:r>
            <a:r>
              <a:rPr lang="fr-FR"/>
              <a:t> and </a:t>
            </a:r>
            <a:r>
              <a:rPr lang="fr-FR" err="1"/>
              <a:t>interrupting</a:t>
            </a:r>
            <a:r>
              <a:rPr lang="fr-FR"/>
              <a:t> transmission.</a:t>
            </a:r>
            <a:endParaRPr lang="en-FR"/>
          </a:p>
          <a:p>
            <a:endParaRPr lang="en-GB"/>
          </a:p>
        </p:txBody>
      </p:sp>
      <p:sp>
        <p:nvSpPr>
          <p:cNvPr id="4" name="Slide Number Placeholder 3"/>
          <p:cNvSpPr>
            <a:spLocks noGrp="1"/>
          </p:cNvSpPr>
          <p:nvPr>
            <p:ph type="sldNum" sz="quarter" idx="5"/>
          </p:nvPr>
        </p:nvSpPr>
        <p:spPr/>
        <p:txBody>
          <a:bodyPr/>
          <a:lstStyle/>
          <a:p>
            <a:fld id="{12C208DD-1366-0948-B78F-5379C5C9CB23}" type="slidenum">
              <a:rPr lang="en-GB" smtClean="0"/>
              <a:t>14</a:t>
            </a:fld>
            <a:endParaRPr lang="en-GB"/>
          </a:p>
        </p:txBody>
      </p:sp>
    </p:spTree>
    <p:extLst>
      <p:ext uri="{BB962C8B-B14F-4D97-AF65-F5344CB8AC3E}">
        <p14:creationId xmlns:p14="http://schemas.microsoft.com/office/powerpoint/2010/main" val="308279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EBF90-AAC0-F12F-1079-96061BCA93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4382661-7702-42E2-CB8A-F7DC8A817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0F24640-495E-0C1D-F7FF-C58390BE082D}"/>
              </a:ext>
            </a:extLst>
          </p:cNvPr>
          <p:cNvSpPr>
            <a:spLocks noGrp="1"/>
          </p:cNvSpPr>
          <p:nvPr>
            <p:ph type="dt" sz="half" idx="10"/>
          </p:nvPr>
        </p:nvSpPr>
        <p:spPr/>
        <p:txBody>
          <a:bodyPr/>
          <a:lstStyle/>
          <a:p>
            <a:fld id="{CDC2006D-3D63-CC4E-9195-21DF2A33EF1A}" type="datetime1">
              <a:rPr lang="es-ES_tradnl" smtClean="0"/>
              <a:t>24/10/2024</a:t>
            </a:fld>
            <a:endParaRPr lang="en-GB"/>
          </a:p>
        </p:txBody>
      </p:sp>
      <p:sp>
        <p:nvSpPr>
          <p:cNvPr id="5" name="Footer Placeholder 4">
            <a:extLst>
              <a:ext uri="{FF2B5EF4-FFF2-40B4-BE49-F238E27FC236}">
                <a16:creationId xmlns:a16="http://schemas.microsoft.com/office/drawing/2014/main" id="{B552B1AE-B780-F46C-60C1-FD5748ACD6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0B8A25-F79D-F35B-6E95-5873A786A936}"/>
              </a:ext>
            </a:extLst>
          </p:cNvPr>
          <p:cNvSpPr>
            <a:spLocks noGrp="1"/>
          </p:cNvSpPr>
          <p:nvPr>
            <p:ph type="sldNum" sz="quarter" idx="12"/>
          </p:nvPr>
        </p:nvSpPr>
        <p:spPr/>
        <p:txBody>
          <a:bodyPr/>
          <a:lstStyle/>
          <a:p>
            <a:fld id="{8AB32140-C4FB-1A4C-AC00-5CB6CAE258BC}" type="slidenum">
              <a:rPr lang="en-GB" smtClean="0"/>
              <a:t>‹#›</a:t>
            </a:fld>
            <a:endParaRPr lang="en-GB"/>
          </a:p>
        </p:txBody>
      </p:sp>
    </p:spTree>
    <p:extLst>
      <p:ext uri="{BB962C8B-B14F-4D97-AF65-F5344CB8AC3E}">
        <p14:creationId xmlns:p14="http://schemas.microsoft.com/office/powerpoint/2010/main" val="27243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F0D7-8255-7705-9C07-559491ED5E5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23BDC2-D71C-0FE7-352B-62B597565B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02F761-B4C9-C082-8018-D14D70709226}"/>
              </a:ext>
            </a:extLst>
          </p:cNvPr>
          <p:cNvSpPr>
            <a:spLocks noGrp="1"/>
          </p:cNvSpPr>
          <p:nvPr>
            <p:ph type="dt" sz="half" idx="10"/>
          </p:nvPr>
        </p:nvSpPr>
        <p:spPr/>
        <p:txBody>
          <a:bodyPr/>
          <a:lstStyle/>
          <a:p>
            <a:fld id="{02FDC8FA-A547-EA44-A971-C6CDD1479148}" type="datetime1">
              <a:rPr lang="es-ES_tradnl" smtClean="0"/>
              <a:t>24/10/2024</a:t>
            </a:fld>
            <a:endParaRPr lang="en-GB"/>
          </a:p>
        </p:txBody>
      </p:sp>
      <p:sp>
        <p:nvSpPr>
          <p:cNvPr id="5" name="Footer Placeholder 4">
            <a:extLst>
              <a:ext uri="{FF2B5EF4-FFF2-40B4-BE49-F238E27FC236}">
                <a16:creationId xmlns:a16="http://schemas.microsoft.com/office/drawing/2014/main" id="{E4E55853-45C1-4028-0AD6-CF87B0563F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35C15B-70AE-A9D4-8B82-D26C3ED437DB}"/>
              </a:ext>
            </a:extLst>
          </p:cNvPr>
          <p:cNvSpPr>
            <a:spLocks noGrp="1"/>
          </p:cNvSpPr>
          <p:nvPr>
            <p:ph type="sldNum" sz="quarter" idx="12"/>
          </p:nvPr>
        </p:nvSpPr>
        <p:spPr/>
        <p:txBody>
          <a:bodyPr/>
          <a:lstStyle/>
          <a:p>
            <a:fld id="{8AB32140-C4FB-1A4C-AC00-5CB6CAE258BC}" type="slidenum">
              <a:rPr lang="en-GB" smtClean="0"/>
              <a:t>‹#›</a:t>
            </a:fld>
            <a:endParaRPr lang="en-GB"/>
          </a:p>
        </p:txBody>
      </p:sp>
    </p:spTree>
    <p:extLst>
      <p:ext uri="{BB962C8B-B14F-4D97-AF65-F5344CB8AC3E}">
        <p14:creationId xmlns:p14="http://schemas.microsoft.com/office/powerpoint/2010/main" val="2681144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393ACD-A0C3-01D7-0EE2-71BB43A4566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C89A7A6-5525-DACE-7619-2D6810AF82C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443FAE-40FA-9CD2-B0A3-A9DDFA354F58}"/>
              </a:ext>
            </a:extLst>
          </p:cNvPr>
          <p:cNvSpPr>
            <a:spLocks noGrp="1"/>
          </p:cNvSpPr>
          <p:nvPr>
            <p:ph type="dt" sz="half" idx="10"/>
          </p:nvPr>
        </p:nvSpPr>
        <p:spPr/>
        <p:txBody>
          <a:bodyPr/>
          <a:lstStyle/>
          <a:p>
            <a:fld id="{3A2BDA34-F762-B441-855F-30D673B58095}" type="datetime1">
              <a:rPr lang="es-ES_tradnl" smtClean="0"/>
              <a:t>24/10/2024</a:t>
            </a:fld>
            <a:endParaRPr lang="en-GB"/>
          </a:p>
        </p:txBody>
      </p:sp>
      <p:sp>
        <p:nvSpPr>
          <p:cNvPr id="5" name="Footer Placeholder 4">
            <a:extLst>
              <a:ext uri="{FF2B5EF4-FFF2-40B4-BE49-F238E27FC236}">
                <a16:creationId xmlns:a16="http://schemas.microsoft.com/office/drawing/2014/main" id="{6C29D63F-4658-53D0-8C20-861AC345BA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9A2121-6DE3-987D-EB0C-7E9D4897DEFE}"/>
              </a:ext>
            </a:extLst>
          </p:cNvPr>
          <p:cNvSpPr>
            <a:spLocks noGrp="1"/>
          </p:cNvSpPr>
          <p:nvPr>
            <p:ph type="sldNum" sz="quarter" idx="12"/>
          </p:nvPr>
        </p:nvSpPr>
        <p:spPr/>
        <p:txBody>
          <a:bodyPr/>
          <a:lstStyle/>
          <a:p>
            <a:fld id="{8AB32140-C4FB-1A4C-AC00-5CB6CAE258BC}" type="slidenum">
              <a:rPr lang="en-GB" smtClean="0"/>
              <a:t>‹#›</a:t>
            </a:fld>
            <a:endParaRPr lang="en-GB"/>
          </a:p>
        </p:txBody>
      </p:sp>
    </p:spTree>
    <p:extLst>
      <p:ext uri="{BB962C8B-B14F-4D97-AF65-F5344CB8AC3E}">
        <p14:creationId xmlns:p14="http://schemas.microsoft.com/office/powerpoint/2010/main" val="256716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892ED-F1ED-604E-26C4-0102036B7DD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C86A1F-998B-FA7A-CCB1-42859E4097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CFAC3C-D104-18D8-9900-70AFBE7E5780}"/>
              </a:ext>
            </a:extLst>
          </p:cNvPr>
          <p:cNvSpPr>
            <a:spLocks noGrp="1"/>
          </p:cNvSpPr>
          <p:nvPr>
            <p:ph type="dt" sz="half" idx="10"/>
          </p:nvPr>
        </p:nvSpPr>
        <p:spPr/>
        <p:txBody>
          <a:bodyPr/>
          <a:lstStyle/>
          <a:p>
            <a:fld id="{A37C3F83-5567-A244-909A-5DE0494AC541}" type="datetime1">
              <a:rPr lang="es-ES_tradnl" smtClean="0"/>
              <a:t>24/10/2024</a:t>
            </a:fld>
            <a:endParaRPr lang="en-GB"/>
          </a:p>
        </p:txBody>
      </p:sp>
      <p:sp>
        <p:nvSpPr>
          <p:cNvPr id="5" name="Footer Placeholder 4">
            <a:extLst>
              <a:ext uri="{FF2B5EF4-FFF2-40B4-BE49-F238E27FC236}">
                <a16:creationId xmlns:a16="http://schemas.microsoft.com/office/drawing/2014/main" id="{2D35ABC2-E7E6-5F2A-A3D0-D71CE886BF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BFFA6B-56AC-049D-2516-BAEB93C84590}"/>
              </a:ext>
            </a:extLst>
          </p:cNvPr>
          <p:cNvSpPr>
            <a:spLocks noGrp="1"/>
          </p:cNvSpPr>
          <p:nvPr>
            <p:ph type="sldNum" sz="quarter" idx="12"/>
          </p:nvPr>
        </p:nvSpPr>
        <p:spPr/>
        <p:txBody>
          <a:bodyPr/>
          <a:lstStyle/>
          <a:p>
            <a:fld id="{8AB32140-C4FB-1A4C-AC00-5CB6CAE258BC}" type="slidenum">
              <a:rPr lang="en-GB" smtClean="0"/>
              <a:t>‹#›</a:t>
            </a:fld>
            <a:endParaRPr lang="en-GB"/>
          </a:p>
        </p:txBody>
      </p:sp>
    </p:spTree>
    <p:extLst>
      <p:ext uri="{BB962C8B-B14F-4D97-AF65-F5344CB8AC3E}">
        <p14:creationId xmlns:p14="http://schemas.microsoft.com/office/powerpoint/2010/main" val="3374928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DCB89-F9E4-7132-BB4F-D0607041C9A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75CF58-822B-E54D-18D4-EE64AE4A5A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BCB4DF-0AD0-F407-DBF5-8403E23DA35F}"/>
              </a:ext>
            </a:extLst>
          </p:cNvPr>
          <p:cNvSpPr>
            <a:spLocks noGrp="1"/>
          </p:cNvSpPr>
          <p:nvPr>
            <p:ph type="dt" sz="half" idx="10"/>
          </p:nvPr>
        </p:nvSpPr>
        <p:spPr/>
        <p:txBody>
          <a:bodyPr/>
          <a:lstStyle/>
          <a:p>
            <a:fld id="{E82C5DC6-172A-B045-B934-14927404DA1A}" type="datetime1">
              <a:rPr lang="es-ES_tradnl" smtClean="0"/>
              <a:t>24/10/2024</a:t>
            </a:fld>
            <a:endParaRPr lang="en-GB"/>
          </a:p>
        </p:txBody>
      </p:sp>
      <p:sp>
        <p:nvSpPr>
          <p:cNvPr id="5" name="Footer Placeholder 4">
            <a:extLst>
              <a:ext uri="{FF2B5EF4-FFF2-40B4-BE49-F238E27FC236}">
                <a16:creationId xmlns:a16="http://schemas.microsoft.com/office/drawing/2014/main" id="{BF5A0C8E-F7AF-AC0C-0D43-72D7BDF779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518D63-ED06-3AA0-7073-C8D37E8F3A7E}"/>
              </a:ext>
            </a:extLst>
          </p:cNvPr>
          <p:cNvSpPr>
            <a:spLocks noGrp="1"/>
          </p:cNvSpPr>
          <p:nvPr>
            <p:ph type="sldNum" sz="quarter" idx="12"/>
          </p:nvPr>
        </p:nvSpPr>
        <p:spPr/>
        <p:txBody>
          <a:bodyPr/>
          <a:lstStyle/>
          <a:p>
            <a:fld id="{8AB32140-C4FB-1A4C-AC00-5CB6CAE258BC}" type="slidenum">
              <a:rPr lang="en-GB" smtClean="0"/>
              <a:t>‹#›</a:t>
            </a:fld>
            <a:endParaRPr lang="en-GB"/>
          </a:p>
        </p:txBody>
      </p:sp>
    </p:spTree>
    <p:extLst>
      <p:ext uri="{BB962C8B-B14F-4D97-AF65-F5344CB8AC3E}">
        <p14:creationId xmlns:p14="http://schemas.microsoft.com/office/powerpoint/2010/main" val="3219271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3177-D094-5099-B511-EE014D3271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50B9BB-ABD8-6F10-4D4E-C039EAA70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46BB97F-24CD-A59A-8B91-4EF5E1EDD1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45293C-2DC9-D403-EF98-FF3D39749867}"/>
              </a:ext>
            </a:extLst>
          </p:cNvPr>
          <p:cNvSpPr>
            <a:spLocks noGrp="1"/>
          </p:cNvSpPr>
          <p:nvPr>
            <p:ph type="dt" sz="half" idx="10"/>
          </p:nvPr>
        </p:nvSpPr>
        <p:spPr/>
        <p:txBody>
          <a:bodyPr/>
          <a:lstStyle/>
          <a:p>
            <a:fld id="{87DFFE29-50E6-C34D-8185-0DFF87494D90}" type="datetime1">
              <a:rPr lang="es-ES_tradnl" smtClean="0"/>
              <a:t>24/10/2024</a:t>
            </a:fld>
            <a:endParaRPr lang="en-GB"/>
          </a:p>
        </p:txBody>
      </p:sp>
      <p:sp>
        <p:nvSpPr>
          <p:cNvPr id="6" name="Footer Placeholder 5">
            <a:extLst>
              <a:ext uri="{FF2B5EF4-FFF2-40B4-BE49-F238E27FC236}">
                <a16:creationId xmlns:a16="http://schemas.microsoft.com/office/drawing/2014/main" id="{68E0482A-8538-1751-E672-FB604770EBA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656040-DAFD-3335-7641-6ED5220CB16E}"/>
              </a:ext>
            </a:extLst>
          </p:cNvPr>
          <p:cNvSpPr>
            <a:spLocks noGrp="1"/>
          </p:cNvSpPr>
          <p:nvPr>
            <p:ph type="sldNum" sz="quarter" idx="12"/>
          </p:nvPr>
        </p:nvSpPr>
        <p:spPr/>
        <p:txBody>
          <a:bodyPr/>
          <a:lstStyle/>
          <a:p>
            <a:fld id="{8AB32140-C4FB-1A4C-AC00-5CB6CAE258BC}" type="slidenum">
              <a:rPr lang="en-GB" smtClean="0"/>
              <a:t>‹#›</a:t>
            </a:fld>
            <a:endParaRPr lang="en-GB"/>
          </a:p>
        </p:txBody>
      </p:sp>
    </p:spTree>
    <p:extLst>
      <p:ext uri="{BB962C8B-B14F-4D97-AF65-F5344CB8AC3E}">
        <p14:creationId xmlns:p14="http://schemas.microsoft.com/office/powerpoint/2010/main" val="2374209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A43A8-DD3C-8357-1CF0-198D450C24E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B855C82-34D6-B1A0-29BA-7A2E4D6785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DE52BB-D0CB-C794-D338-A7F4AD4A4F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710D80D-BE1E-45D6-514A-6D56445CE7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C8C94A-9B5E-D130-1ED7-2A61923065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6D49E8F-16D5-9C2F-945A-0373BA283F96}"/>
              </a:ext>
            </a:extLst>
          </p:cNvPr>
          <p:cNvSpPr>
            <a:spLocks noGrp="1"/>
          </p:cNvSpPr>
          <p:nvPr>
            <p:ph type="dt" sz="half" idx="10"/>
          </p:nvPr>
        </p:nvSpPr>
        <p:spPr/>
        <p:txBody>
          <a:bodyPr/>
          <a:lstStyle/>
          <a:p>
            <a:fld id="{0FD7D0DC-2BA5-394F-8219-BF03B662AB80}" type="datetime1">
              <a:rPr lang="es-ES_tradnl" smtClean="0"/>
              <a:t>24/10/2024</a:t>
            </a:fld>
            <a:endParaRPr lang="en-GB"/>
          </a:p>
        </p:txBody>
      </p:sp>
      <p:sp>
        <p:nvSpPr>
          <p:cNvPr id="8" name="Footer Placeholder 7">
            <a:extLst>
              <a:ext uri="{FF2B5EF4-FFF2-40B4-BE49-F238E27FC236}">
                <a16:creationId xmlns:a16="http://schemas.microsoft.com/office/drawing/2014/main" id="{57F7FBFF-E6F5-C1DB-663C-1EAF6D9A8CF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7F607A5-ADEC-FDAB-50A9-707BFA451C03}"/>
              </a:ext>
            </a:extLst>
          </p:cNvPr>
          <p:cNvSpPr>
            <a:spLocks noGrp="1"/>
          </p:cNvSpPr>
          <p:nvPr>
            <p:ph type="sldNum" sz="quarter" idx="12"/>
          </p:nvPr>
        </p:nvSpPr>
        <p:spPr/>
        <p:txBody>
          <a:bodyPr/>
          <a:lstStyle/>
          <a:p>
            <a:fld id="{8AB32140-C4FB-1A4C-AC00-5CB6CAE258BC}" type="slidenum">
              <a:rPr lang="en-GB" smtClean="0"/>
              <a:t>‹#›</a:t>
            </a:fld>
            <a:endParaRPr lang="en-GB"/>
          </a:p>
        </p:txBody>
      </p:sp>
    </p:spTree>
    <p:extLst>
      <p:ext uri="{BB962C8B-B14F-4D97-AF65-F5344CB8AC3E}">
        <p14:creationId xmlns:p14="http://schemas.microsoft.com/office/powerpoint/2010/main" val="2229175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B3BBA-2339-51E3-3620-6704881F07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2659C6B-5B36-50E9-9F41-4435C933502E}"/>
              </a:ext>
            </a:extLst>
          </p:cNvPr>
          <p:cNvSpPr>
            <a:spLocks noGrp="1"/>
          </p:cNvSpPr>
          <p:nvPr>
            <p:ph type="dt" sz="half" idx="10"/>
          </p:nvPr>
        </p:nvSpPr>
        <p:spPr/>
        <p:txBody>
          <a:bodyPr/>
          <a:lstStyle/>
          <a:p>
            <a:fld id="{8E850070-236A-A443-AFC6-BC44290753B7}" type="datetime1">
              <a:rPr lang="es-ES_tradnl" smtClean="0"/>
              <a:t>24/10/2024</a:t>
            </a:fld>
            <a:endParaRPr lang="en-GB"/>
          </a:p>
        </p:txBody>
      </p:sp>
      <p:sp>
        <p:nvSpPr>
          <p:cNvPr id="4" name="Footer Placeholder 3">
            <a:extLst>
              <a:ext uri="{FF2B5EF4-FFF2-40B4-BE49-F238E27FC236}">
                <a16:creationId xmlns:a16="http://schemas.microsoft.com/office/drawing/2014/main" id="{65C61E33-86CE-4E87-C01D-CCBB80BAF8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A3631B-BB90-7465-E0B1-A4C9BCACA5C7}"/>
              </a:ext>
            </a:extLst>
          </p:cNvPr>
          <p:cNvSpPr>
            <a:spLocks noGrp="1"/>
          </p:cNvSpPr>
          <p:nvPr>
            <p:ph type="sldNum" sz="quarter" idx="12"/>
          </p:nvPr>
        </p:nvSpPr>
        <p:spPr/>
        <p:txBody>
          <a:bodyPr/>
          <a:lstStyle/>
          <a:p>
            <a:fld id="{8AB32140-C4FB-1A4C-AC00-5CB6CAE258BC}" type="slidenum">
              <a:rPr lang="en-GB" smtClean="0"/>
              <a:t>‹#›</a:t>
            </a:fld>
            <a:endParaRPr lang="en-GB"/>
          </a:p>
        </p:txBody>
      </p:sp>
    </p:spTree>
    <p:extLst>
      <p:ext uri="{BB962C8B-B14F-4D97-AF65-F5344CB8AC3E}">
        <p14:creationId xmlns:p14="http://schemas.microsoft.com/office/powerpoint/2010/main" val="355781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166B87-7A7A-1F7C-1F45-E5647B4E40F6}"/>
              </a:ext>
            </a:extLst>
          </p:cNvPr>
          <p:cNvSpPr>
            <a:spLocks noGrp="1"/>
          </p:cNvSpPr>
          <p:nvPr>
            <p:ph type="dt" sz="half" idx="10"/>
          </p:nvPr>
        </p:nvSpPr>
        <p:spPr/>
        <p:txBody>
          <a:bodyPr/>
          <a:lstStyle/>
          <a:p>
            <a:fld id="{79481C91-4D3B-444A-A744-58A42AB40767}" type="datetime1">
              <a:rPr lang="es-ES_tradnl" smtClean="0"/>
              <a:t>24/10/2024</a:t>
            </a:fld>
            <a:endParaRPr lang="en-GB"/>
          </a:p>
        </p:txBody>
      </p:sp>
      <p:sp>
        <p:nvSpPr>
          <p:cNvPr id="3" name="Footer Placeholder 2">
            <a:extLst>
              <a:ext uri="{FF2B5EF4-FFF2-40B4-BE49-F238E27FC236}">
                <a16:creationId xmlns:a16="http://schemas.microsoft.com/office/drawing/2014/main" id="{99A55EDB-9664-8A7B-63BE-D2218A330F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C384AA1-D740-733F-B529-7DB9A7B01C3E}"/>
              </a:ext>
            </a:extLst>
          </p:cNvPr>
          <p:cNvSpPr>
            <a:spLocks noGrp="1"/>
          </p:cNvSpPr>
          <p:nvPr>
            <p:ph type="sldNum" sz="quarter" idx="12"/>
          </p:nvPr>
        </p:nvSpPr>
        <p:spPr/>
        <p:txBody>
          <a:bodyPr/>
          <a:lstStyle/>
          <a:p>
            <a:fld id="{8AB32140-C4FB-1A4C-AC00-5CB6CAE258BC}" type="slidenum">
              <a:rPr lang="en-GB" smtClean="0"/>
              <a:t>‹#›</a:t>
            </a:fld>
            <a:endParaRPr lang="en-GB"/>
          </a:p>
        </p:txBody>
      </p:sp>
    </p:spTree>
    <p:extLst>
      <p:ext uri="{BB962C8B-B14F-4D97-AF65-F5344CB8AC3E}">
        <p14:creationId xmlns:p14="http://schemas.microsoft.com/office/powerpoint/2010/main" val="1053388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707AC-912B-3E9F-A8AD-F15E22BB86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9A0BA1-D06C-6A9A-C660-05A1841AD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52D5A26-0383-F9F2-5982-B491E7754E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18770C-496A-6C69-DB06-7F489F0C060D}"/>
              </a:ext>
            </a:extLst>
          </p:cNvPr>
          <p:cNvSpPr>
            <a:spLocks noGrp="1"/>
          </p:cNvSpPr>
          <p:nvPr>
            <p:ph type="dt" sz="half" idx="10"/>
          </p:nvPr>
        </p:nvSpPr>
        <p:spPr/>
        <p:txBody>
          <a:bodyPr/>
          <a:lstStyle/>
          <a:p>
            <a:fld id="{8169B14A-FF94-A949-A65C-24833D87E353}" type="datetime1">
              <a:rPr lang="es-ES_tradnl" smtClean="0"/>
              <a:t>24/10/2024</a:t>
            </a:fld>
            <a:endParaRPr lang="en-GB"/>
          </a:p>
        </p:txBody>
      </p:sp>
      <p:sp>
        <p:nvSpPr>
          <p:cNvPr id="6" name="Footer Placeholder 5">
            <a:extLst>
              <a:ext uri="{FF2B5EF4-FFF2-40B4-BE49-F238E27FC236}">
                <a16:creationId xmlns:a16="http://schemas.microsoft.com/office/drawing/2014/main" id="{24A70CE9-B580-59B3-810E-5966761289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A17E00-D637-C2B0-C21E-94D07793CAC4}"/>
              </a:ext>
            </a:extLst>
          </p:cNvPr>
          <p:cNvSpPr>
            <a:spLocks noGrp="1"/>
          </p:cNvSpPr>
          <p:nvPr>
            <p:ph type="sldNum" sz="quarter" idx="12"/>
          </p:nvPr>
        </p:nvSpPr>
        <p:spPr/>
        <p:txBody>
          <a:bodyPr/>
          <a:lstStyle/>
          <a:p>
            <a:fld id="{8AB32140-C4FB-1A4C-AC00-5CB6CAE258BC}" type="slidenum">
              <a:rPr lang="en-GB" smtClean="0"/>
              <a:t>‹#›</a:t>
            </a:fld>
            <a:endParaRPr lang="en-GB"/>
          </a:p>
        </p:txBody>
      </p:sp>
    </p:spTree>
    <p:extLst>
      <p:ext uri="{BB962C8B-B14F-4D97-AF65-F5344CB8AC3E}">
        <p14:creationId xmlns:p14="http://schemas.microsoft.com/office/powerpoint/2010/main" val="2872701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75064-A7B7-12D1-BD8C-D2090E823D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1D8F298-608A-DA54-D544-9B712FD260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AD3DAB9-D16A-95B0-F732-ED973B78D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63711D-ACCD-4DB1-1911-BBAF8851E854}"/>
              </a:ext>
            </a:extLst>
          </p:cNvPr>
          <p:cNvSpPr>
            <a:spLocks noGrp="1"/>
          </p:cNvSpPr>
          <p:nvPr>
            <p:ph type="dt" sz="half" idx="10"/>
          </p:nvPr>
        </p:nvSpPr>
        <p:spPr/>
        <p:txBody>
          <a:bodyPr/>
          <a:lstStyle/>
          <a:p>
            <a:fld id="{B525C0C2-E59C-1D4A-8089-6DC8D106DEDD}" type="datetime1">
              <a:rPr lang="es-ES_tradnl" smtClean="0"/>
              <a:t>24/10/2024</a:t>
            </a:fld>
            <a:endParaRPr lang="en-GB"/>
          </a:p>
        </p:txBody>
      </p:sp>
      <p:sp>
        <p:nvSpPr>
          <p:cNvPr id="6" name="Footer Placeholder 5">
            <a:extLst>
              <a:ext uri="{FF2B5EF4-FFF2-40B4-BE49-F238E27FC236}">
                <a16:creationId xmlns:a16="http://schemas.microsoft.com/office/drawing/2014/main" id="{FE669425-FA82-60DD-CA63-F4E11FBF005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E3AE1F4-C94A-276F-97E0-8EFF79D67D0A}"/>
              </a:ext>
            </a:extLst>
          </p:cNvPr>
          <p:cNvSpPr>
            <a:spLocks noGrp="1"/>
          </p:cNvSpPr>
          <p:nvPr>
            <p:ph type="sldNum" sz="quarter" idx="12"/>
          </p:nvPr>
        </p:nvSpPr>
        <p:spPr/>
        <p:txBody>
          <a:bodyPr/>
          <a:lstStyle/>
          <a:p>
            <a:fld id="{8AB32140-C4FB-1A4C-AC00-5CB6CAE258BC}" type="slidenum">
              <a:rPr lang="en-GB" smtClean="0"/>
              <a:t>‹#›</a:t>
            </a:fld>
            <a:endParaRPr lang="en-GB"/>
          </a:p>
        </p:txBody>
      </p:sp>
    </p:spTree>
    <p:extLst>
      <p:ext uri="{BB962C8B-B14F-4D97-AF65-F5344CB8AC3E}">
        <p14:creationId xmlns:p14="http://schemas.microsoft.com/office/powerpoint/2010/main" val="315150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D59064-42A7-24F9-3638-5926F5C20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01D1C72-9ECD-CD5E-A33E-5EC3E1764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F782ED-63C7-A9CD-45A0-D5C66B6A8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E0B0B-24A2-8644-9918-63845FB39539}" type="datetime1">
              <a:rPr lang="es-ES_tradnl" smtClean="0"/>
              <a:t>24/10/2024</a:t>
            </a:fld>
            <a:endParaRPr lang="en-GB"/>
          </a:p>
        </p:txBody>
      </p:sp>
      <p:sp>
        <p:nvSpPr>
          <p:cNvPr id="5" name="Footer Placeholder 4">
            <a:extLst>
              <a:ext uri="{FF2B5EF4-FFF2-40B4-BE49-F238E27FC236}">
                <a16:creationId xmlns:a16="http://schemas.microsoft.com/office/drawing/2014/main" id="{ADA867DF-C906-69E4-15C7-BE859A63AF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70B021F-F7A2-44E8-BBEA-2A581A3C5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32140-C4FB-1A4C-AC00-5CB6CAE258BC}" type="slidenum">
              <a:rPr lang="en-GB" smtClean="0"/>
              <a:t>‹#›</a:t>
            </a:fld>
            <a:endParaRPr lang="en-GB"/>
          </a:p>
        </p:txBody>
      </p:sp>
    </p:spTree>
    <p:extLst>
      <p:ext uri="{BB962C8B-B14F-4D97-AF65-F5344CB8AC3E}">
        <p14:creationId xmlns:p14="http://schemas.microsoft.com/office/powerpoint/2010/main" val="744862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svg"/><Relationship Id="rId5" Type="http://schemas.microsoft.com/office/2007/relationships/hdphoto" Target="../media/hdphoto3.wdp"/><Relationship Id="rId10" Type="http://schemas.openxmlformats.org/officeDocument/2006/relationships/image" Target="../media/image34.png"/><Relationship Id="rId4" Type="http://schemas.openxmlformats.org/officeDocument/2006/relationships/image" Target="../media/image5.png"/><Relationship Id="rId9" Type="http://schemas.openxmlformats.org/officeDocument/2006/relationships/image" Target="../media/image33.sv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1.pn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33.svg"/><Relationship Id="rId10" Type="http://schemas.openxmlformats.org/officeDocument/2006/relationships/image" Target="../media/image48.png"/><Relationship Id="rId4" Type="http://schemas.openxmlformats.org/officeDocument/2006/relationships/image" Target="../media/image32.png"/><Relationship Id="rId9" Type="http://schemas.openxmlformats.org/officeDocument/2006/relationships/image" Target="../media/image47.sv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37.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svg"/><Relationship Id="rId3" Type="http://schemas.openxmlformats.org/officeDocument/2006/relationships/image" Target="../media/image1.png"/><Relationship Id="rId7" Type="http://schemas.openxmlformats.org/officeDocument/2006/relationships/image" Target="../media/image58.svg"/><Relationship Id="rId12"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5" Type="http://schemas.microsoft.com/office/2007/relationships/hdphoto" Target="../media/hdphoto3.wdp"/><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 Id="rId14" Type="http://schemas.openxmlformats.org/officeDocument/2006/relationships/image" Target="../media/image5.png"/></Relationships>
</file>

<file path=ppt/slides/_rels/slide17.xml.rels><?xml version="1.0" encoding="UTF-8" standalone="yes"?>
<Relationships xmlns="http://schemas.openxmlformats.org/package/2006/relationships"><Relationship Id="rId13" Type="http://schemas.openxmlformats.org/officeDocument/2006/relationships/image" Target="../media/image74.svg"/><Relationship Id="rId18" Type="http://schemas.openxmlformats.org/officeDocument/2006/relationships/image" Target="../media/image79.png"/><Relationship Id="rId26" Type="http://schemas.openxmlformats.org/officeDocument/2006/relationships/image" Target="../media/image87.png"/><Relationship Id="rId39" Type="http://schemas.microsoft.com/office/2007/relationships/hdphoto" Target="../media/hdphoto3.wdp"/><Relationship Id="rId21" Type="http://schemas.openxmlformats.org/officeDocument/2006/relationships/image" Target="../media/image82.svg"/><Relationship Id="rId34" Type="http://schemas.openxmlformats.org/officeDocument/2006/relationships/image" Target="../media/image95.png"/><Relationship Id="rId7" Type="http://schemas.openxmlformats.org/officeDocument/2006/relationships/image" Target="../media/image68.svg"/><Relationship Id="rId12" Type="http://schemas.openxmlformats.org/officeDocument/2006/relationships/image" Target="../media/image73.png"/><Relationship Id="rId17" Type="http://schemas.openxmlformats.org/officeDocument/2006/relationships/image" Target="../media/image78.svg"/><Relationship Id="rId25" Type="http://schemas.openxmlformats.org/officeDocument/2006/relationships/image" Target="../media/image86.svg"/><Relationship Id="rId33" Type="http://schemas.openxmlformats.org/officeDocument/2006/relationships/image" Target="../media/image94.svg"/><Relationship Id="rId38" Type="http://schemas.openxmlformats.org/officeDocument/2006/relationships/image" Target="../media/image5.png"/><Relationship Id="rId2" Type="http://schemas.openxmlformats.org/officeDocument/2006/relationships/notesSlide" Target="../notesSlides/notesSlide12.xml"/><Relationship Id="rId16" Type="http://schemas.openxmlformats.org/officeDocument/2006/relationships/image" Target="../media/image77.png"/><Relationship Id="rId20" Type="http://schemas.openxmlformats.org/officeDocument/2006/relationships/image" Target="../media/image81.png"/><Relationship Id="rId29" Type="http://schemas.openxmlformats.org/officeDocument/2006/relationships/image" Target="../media/image90.sv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svg"/><Relationship Id="rId24" Type="http://schemas.openxmlformats.org/officeDocument/2006/relationships/image" Target="../media/image85.png"/><Relationship Id="rId32" Type="http://schemas.openxmlformats.org/officeDocument/2006/relationships/image" Target="../media/image93.png"/><Relationship Id="rId37" Type="http://schemas.openxmlformats.org/officeDocument/2006/relationships/image" Target="../media/image98.svg"/><Relationship Id="rId5" Type="http://schemas.openxmlformats.org/officeDocument/2006/relationships/image" Target="../media/image66.svg"/><Relationship Id="rId15" Type="http://schemas.openxmlformats.org/officeDocument/2006/relationships/image" Target="../media/image76.svg"/><Relationship Id="rId23" Type="http://schemas.openxmlformats.org/officeDocument/2006/relationships/image" Target="../media/image84.svg"/><Relationship Id="rId28" Type="http://schemas.openxmlformats.org/officeDocument/2006/relationships/image" Target="../media/image89.png"/><Relationship Id="rId36" Type="http://schemas.openxmlformats.org/officeDocument/2006/relationships/image" Target="../media/image97.png"/><Relationship Id="rId10" Type="http://schemas.openxmlformats.org/officeDocument/2006/relationships/image" Target="../media/image71.png"/><Relationship Id="rId19" Type="http://schemas.openxmlformats.org/officeDocument/2006/relationships/image" Target="../media/image80.svg"/><Relationship Id="rId31" Type="http://schemas.openxmlformats.org/officeDocument/2006/relationships/image" Target="../media/image92.sv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svg"/><Relationship Id="rId30" Type="http://schemas.openxmlformats.org/officeDocument/2006/relationships/image" Target="../media/image91.png"/><Relationship Id="rId35" Type="http://schemas.openxmlformats.org/officeDocument/2006/relationships/image" Target="../media/image96.svg"/><Relationship Id="rId8" Type="http://schemas.openxmlformats.org/officeDocument/2006/relationships/image" Target="../media/image69.png"/><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9.png"/><Relationship Id="rId5" Type="http://schemas.microsoft.com/office/2007/relationships/hdphoto" Target="../media/hdphoto3.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svg"/><Relationship Id="rId3" Type="http://schemas.openxmlformats.org/officeDocument/2006/relationships/image" Target="../media/image1.png"/><Relationship Id="rId7" Type="http://schemas.openxmlformats.org/officeDocument/2006/relationships/image" Target="../media/image20.svg"/><Relationship Id="rId12" Type="http://schemas.openxmlformats.org/officeDocument/2006/relationships/image" Target="../media/image104.png"/><Relationship Id="rId17" Type="http://schemas.openxmlformats.org/officeDocument/2006/relationships/image" Target="../media/image109.png"/><Relationship Id="rId2" Type="http://schemas.openxmlformats.org/officeDocument/2006/relationships/notesSlide" Target="../notesSlides/notesSlide16.xml"/><Relationship Id="rId16"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03.svg"/><Relationship Id="rId5" Type="http://schemas.openxmlformats.org/officeDocument/2006/relationships/image" Target="../media/image19.svg"/><Relationship Id="rId15" Type="http://schemas.openxmlformats.org/officeDocument/2006/relationships/image" Target="../media/image107.svg"/><Relationship Id="rId10" Type="http://schemas.openxmlformats.org/officeDocument/2006/relationships/image" Target="../media/image102.png"/><Relationship Id="rId4" Type="http://schemas.openxmlformats.org/officeDocument/2006/relationships/image" Target="../media/image18.png"/><Relationship Id="rId9" Type="http://schemas.openxmlformats.org/officeDocument/2006/relationships/image" Target="../media/image101.svg"/><Relationship Id="rId14" Type="http://schemas.openxmlformats.org/officeDocument/2006/relationships/image" Target="../media/image106.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3" Type="http://schemas.microsoft.com/office/2007/relationships/hdphoto" Target="../media/hdphoto14.wdp"/><Relationship Id="rId18" Type="http://schemas.openxmlformats.org/officeDocument/2006/relationships/image" Target="../media/image118.png"/><Relationship Id="rId26" Type="http://schemas.openxmlformats.org/officeDocument/2006/relationships/image" Target="../media/image120.png"/><Relationship Id="rId3" Type="http://schemas.openxmlformats.org/officeDocument/2006/relationships/image" Target="../media/image42.png"/><Relationship Id="rId21" Type="http://schemas.microsoft.com/office/2007/relationships/hdphoto" Target="../media/hdphoto18.wdp"/><Relationship Id="rId34" Type="http://schemas.microsoft.com/office/2007/relationships/hdphoto" Target="../media/hdphoto29.wdp"/><Relationship Id="rId7" Type="http://schemas.openxmlformats.org/officeDocument/2006/relationships/image" Target="../media/image113.png"/><Relationship Id="rId12" Type="http://schemas.microsoft.com/office/2007/relationships/hdphoto" Target="../media/hdphoto13.wdp"/><Relationship Id="rId17" Type="http://schemas.microsoft.com/office/2007/relationships/hdphoto" Target="../media/hdphoto16.wdp"/><Relationship Id="rId25" Type="http://schemas.microsoft.com/office/2007/relationships/hdphoto" Target="../media/hdphoto22.wdp"/><Relationship Id="rId33" Type="http://schemas.microsoft.com/office/2007/relationships/hdphoto" Target="../media/hdphoto28.wdp"/><Relationship Id="rId2" Type="http://schemas.openxmlformats.org/officeDocument/2006/relationships/notesSlide" Target="../notesSlides/notesSlide18.xml"/><Relationship Id="rId16" Type="http://schemas.openxmlformats.org/officeDocument/2006/relationships/image" Target="../media/image117.png"/><Relationship Id="rId20" Type="http://schemas.openxmlformats.org/officeDocument/2006/relationships/image" Target="../media/image119.png"/><Relationship Id="rId29"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5.png"/><Relationship Id="rId24" Type="http://schemas.microsoft.com/office/2007/relationships/hdphoto" Target="../media/hdphoto21.wdp"/><Relationship Id="rId32" Type="http://schemas.microsoft.com/office/2007/relationships/hdphoto" Target="../media/hdphoto27.wdp"/><Relationship Id="rId5" Type="http://schemas.openxmlformats.org/officeDocument/2006/relationships/image" Target="../media/image112.png"/><Relationship Id="rId15" Type="http://schemas.openxmlformats.org/officeDocument/2006/relationships/image" Target="../media/image116.png"/><Relationship Id="rId23" Type="http://schemas.microsoft.com/office/2007/relationships/hdphoto" Target="../media/hdphoto20.wdp"/><Relationship Id="rId28" Type="http://schemas.microsoft.com/office/2007/relationships/hdphoto" Target="../media/hdphoto24.wdp"/><Relationship Id="rId10" Type="http://schemas.microsoft.com/office/2007/relationships/hdphoto" Target="../media/hdphoto12.wdp"/><Relationship Id="rId19" Type="http://schemas.microsoft.com/office/2007/relationships/hdphoto" Target="../media/hdphoto17.wdp"/><Relationship Id="rId31" Type="http://schemas.microsoft.com/office/2007/relationships/hdphoto" Target="../media/hdphoto26.wdp"/><Relationship Id="rId4" Type="http://schemas.openxmlformats.org/officeDocument/2006/relationships/image" Target="../media/image111.png"/><Relationship Id="rId9" Type="http://schemas.openxmlformats.org/officeDocument/2006/relationships/image" Target="../media/image114.png"/><Relationship Id="rId14" Type="http://schemas.microsoft.com/office/2007/relationships/hdphoto" Target="../media/hdphoto15.wdp"/><Relationship Id="rId22" Type="http://schemas.microsoft.com/office/2007/relationships/hdphoto" Target="../media/hdphoto19.wdp"/><Relationship Id="rId27" Type="http://schemas.microsoft.com/office/2007/relationships/hdphoto" Target="../media/hdphoto23.wdp"/><Relationship Id="rId30" Type="http://schemas.microsoft.com/office/2007/relationships/hdphoto" Target="../media/hdphoto25.wdp"/><Relationship Id="rId35" Type="http://schemas.microsoft.com/office/2007/relationships/hdphoto" Target="../media/hdphoto30.wdp"/><Relationship Id="rId8"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jpeg"/><Relationship Id="rId4" Type="http://schemas.openxmlformats.org/officeDocument/2006/relationships/image" Target="../media/image123.jpeg"/><Relationship Id="rId9" Type="http://schemas.openxmlformats.org/officeDocument/2006/relationships/image" Target="../media/image128.jpeg"/></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31.wd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31.jpeg"/><Relationship Id="rId4" Type="http://schemas.openxmlformats.org/officeDocument/2006/relationships/image" Target="../media/image130.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3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3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png"/><Relationship Id="rId7" Type="http://schemas.microsoft.com/office/2007/relationships/hdphoto" Target="../media/hdphoto33.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0.png"/><Relationship Id="rId5" Type="http://schemas.microsoft.com/office/2007/relationships/hdphoto" Target="../media/hdphoto32.wdp"/><Relationship Id="rId4" Type="http://schemas.openxmlformats.org/officeDocument/2006/relationships/image" Target="../media/image118.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34.wdp"/><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9.svg"/></Relationships>
</file>

<file path=ppt/slides/_rels/slide37.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39.sv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6.png"/><Relationship Id="rId18" Type="http://schemas.microsoft.com/office/2007/relationships/hdphoto" Target="../media/hdphoto10.wdp"/><Relationship Id="rId3" Type="http://schemas.openxmlformats.org/officeDocument/2006/relationships/image" Target="../media/image1.png"/><Relationship Id="rId7" Type="http://schemas.openxmlformats.org/officeDocument/2006/relationships/image" Target="../media/image13.png"/><Relationship Id="rId12" Type="http://schemas.microsoft.com/office/2007/relationships/hdphoto" Target="../media/hdphoto7.wdp"/><Relationship Id="rId17" Type="http://schemas.openxmlformats.org/officeDocument/2006/relationships/image" Target="../media/image5.png"/><Relationship Id="rId2" Type="http://schemas.openxmlformats.org/officeDocument/2006/relationships/notesSlide" Target="../notesSlides/notesSlide4.xml"/><Relationship Id="rId16" Type="http://schemas.microsoft.com/office/2007/relationships/hdphoto" Target="../media/hdphoto9.wdp"/><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7.png"/><Relationship Id="rId10" Type="http://schemas.microsoft.com/office/2007/relationships/hdphoto" Target="../media/hdphoto6.wdp"/><Relationship Id="rId4" Type="http://schemas.openxmlformats.org/officeDocument/2006/relationships/image" Target="../media/image11.png"/><Relationship Id="rId9" Type="http://schemas.openxmlformats.org/officeDocument/2006/relationships/image" Target="../media/image14.png"/><Relationship Id="rId14"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20.svg"/><Relationship Id="rId12"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24.svg"/><Relationship Id="rId5" Type="http://schemas.openxmlformats.org/officeDocument/2006/relationships/image" Target="../media/image19.sv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image" Target="../media/image26.svg"/><Relationship Id="rId10" Type="http://schemas.openxmlformats.org/officeDocument/2006/relationships/image" Target="../media/image5.png"/><Relationship Id="rId4" Type="http://schemas.openxmlformats.org/officeDocument/2006/relationships/image" Target="../media/image25.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83FE6-C0BF-5C78-3641-FA811AB9D01E}"/>
              </a:ext>
            </a:extLst>
          </p:cNvPr>
          <p:cNvPicPr>
            <a:picLocks noChangeAspect="1"/>
          </p:cNvPicPr>
          <p:nvPr/>
        </p:nvPicPr>
        <p:blipFill rotWithShape="1">
          <a:blip r:embed="rId2"/>
          <a:srcRect t="6915" b="22020"/>
          <a:stretch/>
        </p:blipFill>
        <p:spPr>
          <a:xfrm>
            <a:off x="191786" y="5828595"/>
            <a:ext cx="2259103" cy="902652"/>
          </a:xfrm>
          <a:prstGeom prst="rect">
            <a:avLst/>
          </a:prstGeom>
        </p:spPr>
      </p:pic>
      <p:sp>
        <p:nvSpPr>
          <p:cNvPr id="4" name="Title 1">
            <a:extLst>
              <a:ext uri="{FF2B5EF4-FFF2-40B4-BE49-F238E27FC236}">
                <a16:creationId xmlns:a16="http://schemas.microsoft.com/office/drawing/2014/main" id="{E074ACCC-8CD9-BBAA-3796-6F017871A68F}"/>
              </a:ext>
            </a:extLst>
          </p:cNvPr>
          <p:cNvSpPr txBox="1">
            <a:spLocks/>
          </p:cNvSpPr>
          <p:nvPr/>
        </p:nvSpPr>
        <p:spPr>
          <a:xfrm>
            <a:off x="1076667" y="1975821"/>
            <a:ext cx="10173859" cy="21477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b="1">
                <a:latin typeface="Montserrat" pitchFamily="2" charset="77"/>
              </a:rPr>
              <a:t>Cholera Multisector response</a:t>
            </a:r>
          </a:p>
        </p:txBody>
      </p:sp>
      <p:pic>
        <p:nvPicPr>
          <p:cNvPr id="8" name="Picture 7">
            <a:extLst>
              <a:ext uri="{FF2B5EF4-FFF2-40B4-BE49-F238E27FC236}">
                <a16:creationId xmlns:a16="http://schemas.microsoft.com/office/drawing/2014/main" id="{EA58D612-668F-8946-A656-D44DDE2184BE}"/>
              </a:ext>
            </a:extLst>
          </p:cNvPr>
          <p:cNvPicPr>
            <a:picLocks noChangeAspect="1"/>
          </p:cNvPicPr>
          <p:nvPr/>
        </p:nvPicPr>
        <p:blipFill>
          <a:blip r:embed="rId3"/>
          <a:stretch>
            <a:fillRect/>
          </a:stretch>
        </p:blipFill>
        <p:spPr>
          <a:xfrm>
            <a:off x="10610679" y="5755009"/>
            <a:ext cx="1279694" cy="807750"/>
          </a:xfrm>
          <a:prstGeom prst="rect">
            <a:avLst/>
          </a:prstGeom>
        </p:spPr>
      </p:pic>
      <p:pic>
        <p:nvPicPr>
          <p:cNvPr id="10" name="Picture 9">
            <a:extLst>
              <a:ext uri="{FF2B5EF4-FFF2-40B4-BE49-F238E27FC236}">
                <a16:creationId xmlns:a16="http://schemas.microsoft.com/office/drawing/2014/main" id="{13130447-7371-D719-0B0B-AE336A8BCE87}"/>
              </a:ext>
            </a:extLst>
          </p:cNvPr>
          <p:cNvPicPr>
            <a:picLocks noChangeAspect="1"/>
          </p:cNvPicPr>
          <p:nvPr/>
        </p:nvPicPr>
        <p:blipFill>
          <a:blip r:embed="rId4"/>
          <a:stretch>
            <a:fillRect/>
          </a:stretch>
        </p:blipFill>
        <p:spPr>
          <a:xfrm>
            <a:off x="2755815" y="5902435"/>
            <a:ext cx="2654709" cy="663677"/>
          </a:xfrm>
          <a:prstGeom prst="rect">
            <a:avLst/>
          </a:prstGeom>
        </p:spPr>
      </p:pic>
      <p:sp>
        <p:nvSpPr>
          <p:cNvPr id="11" name="Slide Number Placeholder 10">
            <a:extLst>
              <a:ext uri="{FF2B5EF4-FFF2-40B4-BE49-F238E27FC236}">
                <a16:creationId xmlns:a16="http://schemas.microsoft.com/office/drawing/2014/main" id="{05F94AF0-C48A-9739-9398-FCBEE26F10AB}"/>
              </a:ext>
            </a:extLst>
          </p:cNvPr>
          <p:cNvSpPr>
            <a:spLocks noGrp="1"/>
          </p:cNvSpPr>
          <p:nvPr>
            <p:ph type="sldNum" sz="quarter" idx="12"/>
          </p:nvPr>
        </p:nvSpPr>
        <p:spPr/>
        <p:txBody>
          <a:bodyPr/>
          <a:lstStyle/>
          <a:p>
            <a:fld id="{8AB32140-C4FB-1A4C-AC00-5CB6CAE258BC}" type="slidenum">
              <a:rPr lang="en-GB" smtClean="0"/>
              <a:t>1</a:t>
            </a:fld>
            <a:endParaRPr lang="en-GB"/>
          </a:p>
        </p:txBody>
      </p:sp>
      <p:sp>
        <p:nvSpPr>
          <p:cNvPr id="2" name="Title 1">
            <a:extLst>
              <a:ext uri="{FF2B5EF4-FFF2-40B4-BE49-F238E27FC236}">
                <a16:creationId xmlns:a16="http://schemas.microsoft.com/office/drawing/2014/main" id="{3D472CB3-D5EC-9DC0-F3A4-73AB661C59C8}"/>
              </a:ext>
            </a:extLst>
          </p:cNvPr>
          <p:cNvSpPr txBox="1">
            <a:spLocks/>
          </p:cNvSpPr>
          <p:nvPr/>
        </p:nvSpPr>
        <p:spPr>
          <a:xfrm>
            <a:off x="7321933" y="6121737"/>
            <a:ext cx="3289177" cy="737978"/>
          </a:xfrm>
          <a:prstGeom prst="rect">
            <a:avLst/>
          </a:prstGeom>
        </p:spPr>
        <p:txBody>
          <a:bodyPr vert="horz" lIns="91440" tIns="45720" rIns="91440" bIns="45720" rtlCol="0" anchor="ctr">
            <a:noAutofit/>
          </a:bodyPr>
          <a:ls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800" b="1">
                <a:latin typeface="Montserrat"/>
              </a:rPr>
              <a:t>With the collaboration of</a:t>
            </a:r>
            <a:endParaRPr lang="ca-ES" sz="1800">
              <a:ea typeface="Calibri Light"/>
              <a:cs typeface="Calibri Light"/>
            </a:endParaRPr>
          </a:p>
        </p:txBody>
      </p:sp>
    </p:spTree>
    <p:extLst>
      <p:ext uri="{BB962C8B-B14F-4D97-AF65-F5344CB8AC3E}">
        <p14:creationId xmlns:p14="http://schemas.microsoft.com/office/powerpoint/2010/main" val="2052815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28D0DE-BA85-AF38-ED76-0E8DD07829F8}"/>
              </a:ext>
            </a:extLst>
          </p:cNvPr>
          <p:cNvSpPr txBox="1">
            <a:spLocks/>
          </p:cNvSpPr>
          <p:nvPr/>
        </p:nvSpPr>
        <p:spPr>
          <a:xfrm>
            <a:off x="485281" y="1222215"/>
            <a:ext cx="7072807" cy="52763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solidFill>
                  <a:srgbClr val="0887A1"/>
                </a:solidFill>
                <a:latin typeface="Montserrat" pitchFamily="2" charset="77"/>
              </a:rPr>
              <a:t>Treatment</a:t>
            </a:r>
            <a:endParaRPr lang="en-GB" sz="2900" b="1" i="1">
              <a:solidFill>
                <a:srgbClr val="0887A1"/>
              </a:solidFill>
              <a:latin typeface="Montserrat" pitchFamily="2" charset="77"/>
            </a:endParaRPr>
          </a:p>
        </p:txBody>
      </p:sp>
      <p:cxnSp>
        <p:nvCxnSpPr>
          <p:cNvPr id="5" name="Straight Connector 4">
            <a:extLst>
              <a:ext uri="{FF2B5EF4-FFF2-40B4-BE49-F238E27FC236}">
                <a16:creationId xmlns:a16="http://schemas.microsoft.com/office/drawing/2014/main" id="{3F57EFB2-1BAB-BABA-AA30-79EDFB18D4A5}"/>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2E12D41-6B2A-A4A5-FFCF-DDE0BA87762A}"/>
              </a:ext>
            </a:extLst>
          </p:cNvPr>
          <p:cNvSpPr txBox="1">
            <a:spLocks/>
          </p:cNvSpPr>
          <p:nvPr/>
        </p:nvSpPr>
        <p:spPr>
          <a:xfrm>
            <a:off x="0" y="3693"/>
            <a:ext cx="7357167" cy="752355"/>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b="1">
                <a:latin typeface="Montserrat" pitchFamily="2" charset="77"/>
              </a:rPr>
              <a:t>7. How is cholera treated? </a:t>
            </a:r>
          </a:p>
        </p:txBody>
      </p:sp>
      <p:pic>
        <p:nvPicPr>
          <p:cNvPr id="7" name="Picture 6">
            <a:extLst>
              <a:ext uri="{FF2B5EF4-FFF2-40B4-BE49-F238E27FC236}">
                <a16:creationId xmlns:a16="http://schemas.microsoft.com/office/drawing/2014/main" id="{82CE8656-83D4-D3DF-7D4B-0B93023C4A29}"/>
              </a:ext>
            </a:extLst>
          </p:cNvPr>
          <p:cNvPicPr>
            <a:picLocks noChangeAspect="1"/>
          </p:cNvPicPr>
          <p:nvPr/>
        </p:nvPicPr>
        <p:blipFill rotWithShape="1">
          <a:blip r:embed="rId3"/>
          <a:srcRect t="6915" b="22020"/>
          <a:stretch/>
        </p:blipFill>
        <p:spPr>
          <a:xfrm>
            <a:off x="10309052" y="135097"/>
            <a:ext cx="1882948" cy="752355"/>
          </a:xfrm>
          <a:prstGeom prst="rect">
            <a:avLst/>
          </a:prstGeom>
        </p:spPr>
      </p:pic>
      <p:pic>
        <p:nvPicPr>
          <p:cNvPr id="10" name="Picture 9">
            <a:extLst>
              <a:ext uri="{FF2B5EF4-FFF2-40B4-BE49-F238E27FC236}">
                <a16:creationId xmlns:a16="http://schemas.microsoft.com/office/drawing/2014/main" id="{531AE736-DBCA-8C54-4F4B-FBF57E69C95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0700" b="93323" l="8667" r="86250">
                        <a14:foregroundMark x1="8667" y1="52782" x2="8667" y2="62162"/>
                      </a14:backgroundRemoval>
                    </a14:imgEffect>
                  </a14:imgLayer>
                </a14:imgProps>
              </a:ext>
            </a:extLst>
          </a:blip>
          <a:srcRect l="3937" t="34236" r="4563"/>
          <a:stretch/>
        </p:blipFill>
        <p:spPr>
          <a:xfrm>
            <a:off x="2971306" y="972331"/>
            <a:ext cx="1496973" cy="563069"/>
          </a:xfrm>
          <a:prstGeom prst="rect">
            <a:avLst/>
          </a:prstGeom>
        </p:spPr>
      </p:pic>
      <p:sp>
        <p:nvSpPr>
          <p:cNvPr id="11" name="Title 1">
            <a:extLst>
              <a:ext uri="{FF2B5EF4-FFF2-40B4-BE49-F238E27FC236}">
                <a16:creationId xmlns:a16="http://schemas.microsoft.com/office/drawing/2014/main" id="{46975B5A-17AC-C107-6E7E-A957334646B5}"/>
              </a:ext>
            </a:extLst>
          </p:cNvPr>
          <p:cNvSpPr txBox="1">
            <a:spLocks/>
          </p:cNvSpPr>
          <p:nvPr/>
        </p:nvSpPr>
        <p:spPr>
          <a:xfrm>
            <a:off x="637681" y="1973251"/>
            <a:ext cx="9406432" cy="735289"/>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latin typeface="Montserrat" pitchFamily="2" charset="77"/>
              </a:rPr>
              <a:t>Treatment involves administering oral rehydration solutions, intravenous fluids, and/or antibiotics, </a:t>
            </a:r>
            <a:r>
              <a:rPr lang="en-GB" sz="3300" b="1">
                <a:solidFill>
                  <a:srgbClr val="C00000"/>
                </a:solidFill>
                <a:latin typeface="Montserrat" pitchFamily="2" charset="77"/>
              </a:rPr>
              <a:t>depending on the severity </a:t>
            </a:r>
          </a:p>
        </p:txBody>
      </p:sp>
      <p:pic>
        <p:nvPicPr>
          <p:cNvPr id="12" name="Graphic 11" descr="Man">
            <a:extLst>
              <a:ext uri="{FF2B5EF4-FFF2-40B4-BE49-F238E27FC236}">
                <a16:creationId xmlns:a16="http://schemas.microsoft.com/office/drawing/2014/main" id="{9B453A24-F35D-7B2A-9AEB-B7E43233DE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734" y="3007775"/>
            <a:ext cx="1659728" cy="1659728"/>
          </a:xfrm>
          <a:prstGeom prst="rect">
            <a:avLst/>
          </a:prstGeom>
        </p:spPr>
      </p:pic>
      <p:pic>
        <p:nvPicPr>
          <p:cNvPr id="13" name="Graphic 12" descr="Man">
            <a:extLst>
              <a:ext uri="{FF2B5EF4-FFF2-40B4-BE49-F238E27FC236}">
                <a16:creationId xmlns:a16="http://schemas.microsoft.com/office/drawing/2014/main" id="{83A97D2B-6B95-4CFF-5F75-B7933D074F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40618" y="3007775"/>
            <a:ext cx="1659728" cy="1659728"/>
          </a:xfrm>
          <a:prstGeom prst="rect">
            <a:avLst/>
          </a:prstGeom>
        </p:spPr>
      </p:pic>
      <p:pic>
        <p:nvPicPr>
          <p:cNvPr id="14" name="Graphic 13" descr="Man">
            <a:extLst>
              <a:ext uri="{FF2B5EF4-FFF2-40B4-BE49-F238E27FC236}">
                <a16:creationId xmlns:a16="http://schemas.microsoft.com/office/drawing/2014/main" id="{109F314D-895A-9E79-2B3A-14A6473D748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54526" y="3007775"/>
            <a:ext cx="1659728" cy="1659728"/>
          </a:xfrm>
          <a:prstGeom prst="rect">
            <a:avLst/>
          </a:prstGeom>
        </p:spPr>
      </p:pic>
      <p:sp>
        <p:nvSpPr>
          <p:cNvPr id="15" name="Title 1">
            <a:extLst>
              <a:ext uri="{FF2B5EF4-FFF2-40B4-BE49-F238E27FC236}">
                <a16:creationId xmlns:a16="http://schemas.microsoft.com/office/drawing/2014/main" id="{214D03F2-5194-B7E1-97B2-3E3CC5554086}"/>
              </a:ext>
            </a:extLst>
          </p:cNvPr>
          <p:cNvSpPr txBox="1">
            <a:spLocks/>
          </p:cNvSpPr>
          <p:nvPr/>
        </p:nvSpPr>
        <p:spPr>
          <a:xfrm>
            <a:off x="781252" y="4667503"/>
            <a:ext cx="1821491" cy="360067"/>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latin typeface="Montserrat" pitchFamily="2" charset="77"/>
              </a:rPr>
              <a:t>No dehydration</a:t>
            </a:r>
            <a:endParaRPr lang="en-GB" sz="3300" b="1">
              <a:solidFill>
                <a:srgbClr val="C00000"/>
              </a:solidFill>
              <a:latin typeface="Montserrat" pitchFamily="2" charset="77"/>
            </a:endParaRPr>
          </a:p>
        </p:txBody>
      </p:sp>
      <p:sp>
        <p:nvSpPr>
          <p:cNvPr id="16" name="Title 1">
            <a:extLst>
              <a:ext uri="{FF2B5EF4-FFF2-40B4-BE49-F238E27FC236}">
                <a16:creationId xmlns:a16="http://schemas.microsoft.com/office/drawing/2014/main" id="{28FFF6AC-800E-D041-E524-17927D779A96}"/>
              </a:ext>
            </a:extLst>
          </p:cNvPr>
          <p:cNvSpPr txBox="1">
            <a:spLocks/>
          </p:cNvSpPr>
          <p:nvPr/>
        </p:nvSpPr>
        <p:spPr>
          <a:xfrm>
            <a:off x="2672434" y="4652648"/>
            <a:ext cx="2094716" cy="360067"/>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latin typeface="Montserrat" pitchFamily="2" charset="77"/>
              </a:rPr>
              <a:t>Mild dehydration</a:t>
            </a:r>
            <a:endParaRPr lang="en-GB" sz="3300" b="1">
              <a:solidFill>
                <a:srgbClr val="C00000"/>
              </a:solidFill>
              <a:latin typeface="Montserrat" pitchFamily="2" charset="77"/>
            </a:endParaRPr>
          </a:p>
        </p:txBody>
      </p:sp>
      <p:sp>
        <p:nvSpPr>
          <p:cNvPr id="17" name="Title 1">
            <a:extLst>
              <a:ext uri="{FF2B5EF4-FFF2-40B4-BE49-F238E27FC236}">
                <a16:creationId xmlns:a16="http://schemas.microsoft.com/office/drawing/2014/main" id="{3432A85A-F9CE-8D17-5EA7-7F4739828729}"/>
              </a:ext>
            </a:extLst>
          </p:cNvPr>
          <p:cNvSpPr txBox="1">
            <a:spLocks/>
          </p:cNvSpPr>
          <p:nvPr/>
        </p:nvSpPr>
        <p:spPr>
          <a:xfrm>
            <a:off x="5016306" y="4641409"/>
            <a:ext cx="2298512" cy="360067"/>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latin typeface="Montserrat" pitchFamily="2" charset="77"/>
              </a:rPr>
              <a:t>Severe dehydration</a:t>
            </a:r>
            <a:endParaRPr lang="en-GB" sz="3300" b="1">
              <a:solidFill>
                <a:srgbClr val="C00000"/>
              </a:solidFill>
              <a:latin typeface="Montserrat" pitchFamily="2" charset="77"/>
            </a:endParaRPr>
          </a:p>
        </p:txBody>
      </p:sp>
      <p:cxnSp>
        <p:nvCxnSpPr>
          <p:cNvPr id="18" name="Straight Connector 17">
            <a:extLst>
              <a:ext uri="{FF2B5EF4-FFF2-40B4-BE49-F238E27FC236}">
                <a16:creationId xmlns:a16="http://schemas.microsoft.com/office/drawing/2014/main" id="{2076E0D1-266E-0250-A358-F0F992B86D0A}"/>
              </a:ext>
            </a:extLst>
          </p:cNvPr>
          <p:cNvCxnSpPr>
            <a:cxnSpLocks/>
          </p:cNvCxnSpPr>
          <p:nvPr/>
        </p:nvCxnSpPr>
        <p:spPr>
          <a:xfrm>
            <a:off x="4794224" y="2936832"/>
            <a:ext cx="0" cy="3806868"/>
          </a:xfrm>
          <a:prstGeom prst="line">
            <a:avLst/>
          </a:prstGeom>
          <a:ln w="825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86386043-32FF-4B2B-4E8F-12A18BDD5CA2}"/>
              </a:ext>
            </a:extLst>
          </p:cNvPr>
          <p:cNvSpPr txBox="1">
            <a:spLocks/>
          </p:cNvSpPr>
          <p:nvPr/>
        </p:nvSpPr>
        <p:spPr>
          <a:xfrm>
            <a:off x="1936395" y="5521588"/>
            <a:ext cx="1332694" cy="6429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a:latin typeface="Montserrat" pitchFamily="2" charset="77"/>
              </a:rPr>
              <a:t>ORS</a:t>
            </a:r>
            <a:endParaRPr lang="en-GB" sz="4000" b="1">
              <a:solidFill>
                <a:srgbClr val="C00000"/>
              </a:solidFill>
              <a:latin typeface="Montserrat" pitchFamily="2" charset="77"/>
            </a:endParaRPr>
          </a:p>
        </p:txBody>
      </p:sp>
      <p:sp>
        <p:nvSpPr>
          <p:cNvPr id="22" name="Title 1">
            <a:extLst>
              <a:ext uri="{FF2B5EF4-FFF2-40B4-BE49-F238E27FC236}">
                <a16:creationId xmlns:a16="http://schemas.microsoft.com/office/drawing/2014/main" id="{B080C74B-78A1-EFB4-1BC5-FB2526A85918}"/>
              </a:ext>
            </a:extLst>
          </p:cNvPr>
          <p:cNvSpPr txBox="1">
            <a:spLocks/>
          </p:cNvSpPr>
          <p:nvPr/>
        </p:nvSpPr>
        <p:spPr>
          <a:xfrm>
            <a:off x="1002356" y="6229918"/>
            <a:ext cx="3200772" cy="457380"/>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400" b="1">
                <a:solidFill>
                  <a:srgbClr val="C00000"/>
                </a:solidFill>
                <a:latin typeface="Montserrat" pitchFamily="2" charset="77"/>
              </a:rPr>
              <a:t>Under 5, pregnant women or comorbidities - REFER</a:t>
            </a:r>
          </a:p>
        </p:txBody>
      </p:sp>
      <p:sp>
        <p:nvSpPr>
          <p:cNvPr id="23" name="Down Arrow 22">
            <a:extLst>
              <a:ext uri="{FF2B5EF4-FFF2-40B4-BE49-F238E27FC236}">
                <a16:creationId xmlns:a16="http://schemas.microsoft.com/office/drawing/2014/main" id="{0B578DF1-D0AB-D0F4-988D-8F3CBA65F6AE}"/>
              </a:ext>
            </a:extLst>
          </p:cNvPr>
          <p:cNvSpPr/>
          <p:nvPr/>
        </p:nvSpPr>
        <p:spPr>
          <a:xfrm>
            <a:off x="2491462" y="5161521"/>
            <a:ext cx="249152" cy="367742"/>
          </a:xfrm>
          <a:prstGeom prst="downArrow">
            <a:avLst/>
          </a:prstGeom>
          <a:solidFill>
            <a:srgbClr val="088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21BD4D01-5500-785B-B433-91E763689A04}"/>
              </a:ext>
            </a:extLst>
          </p:cNvPr>
          <p:cNvCxnSpPr/>
          <p:nvPr/>
        </p:nvCxnSpPr>
        <p:spPr>
          <a:xfrm>
            <a:off x="1714314" y="5161521"/>
            <a:ext cx="0" cy="10030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975306B-B41A-DB82-446D-B8C0AFAD04E9}"/>
              </a:ext>
            </a:extLst>
          </p:cNvPr>
          <p:cNvCxnSpPr/>
          <p:nvPr/>
        </p:nvCxnSpPr>
        <p:spPr>
          <a:xfrm>
            <a:off x="3609789" y="5091934"/>
            <a:ext cx="0" cy="100300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61BED60F-4B8E-9315-F014-DBF34EA68226}"/>
              </a:ext>
            </a:extLst>
          </p:cNvPr>
          <p:cNvSpPr txBox="1">
            <a:spLocks/>
          </p:cNvSpPr>
          <p:nvPr/>
        </p:nvSpPr>
        <p:spPr>
          <a:xfrm>
            <a:off x="8185224" y="3319385"/>
            <a:ext cx="3241573" cy="2127387"/>
          </a:xfrm>
          <a:prstGeom prst="rect">
            <a:avLst/>
          </a:prstGeom>
          <a:ln w="66675">
            <a:solidFill>
              <a:srgbClr val="C00000"/>
            </a:solidFill>
          </a:ln>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a:latin typeface="Montserrat" pitchFamily="2" charset="77"/>
              </a:rPr>
              <a:t>Can be taken at home if received </a:t>
            </a:r>
            <a:r>
              <a:rPr lang="en-GB" sz="4000" b="1">
                <a:solidFill>
                  <a:srgbClr val="C00000"/>
                </a:solidFill>
                <a:latin typeface="Montserrat" pitchFamily="2" charset="77"/>
              </a:rPr>
              <a:t>indication on preparation and quantities</a:t>
            </a:r>
            <a:r>
              <a:rPr lang="en-GB" sz="4000" b="1">
                <a:latin typeface="Montserrat" pitchFamily="2" charset="77"/>
              </a:rPr>
              <a:t>, but always better if it’s in a community structure (like Oral Rehydration Points) where they can be monitored</a:t>
            </a:r>
            <a:endParaRPr lang="en-GB" sz="4000" b="1">
              <a:solidFill>
                <a:srgbClr val="C00000"/>
              </a:solidFill>
              <a:latin typeface="Montserrat" pitchFamily="2" charset="77"/>
            </a:endParaRPr>
          </a:p>
        </p:txBody>
      </p:sp>
      <p:sp>
        <p:nvSpPr>
          <p:cNvPr id="29" name="Title 1">
            <a:extLst>
              <a:ext uri="{FF2B5EF4-FFF2-40B4-BE49-F238E27FC236}">
                <a16:creationId xmlns:a16="http://schemas.microsoft.com/office/drawing/2014/main" id="{6C7B3EAA-157B-704D-00DF-43ED6E7D2C73}"/>
              </a:ext>
            </a:extLst>
          </p:cNvPr>
          <p:cNvSpPr txBox="1">
            <a:spLocks/>
          </p:cNvSpPr>
          <p:nvPr/>
        </p:nvSpPr>
        <p:spPr>
          <a:xfrm>
            <a:off x="8347288" y="2931938"/>
            <a:ext cx="1332694" cy="560043"/>
          </a:xfrm>
          <a:prstGeom prst="rect">
            <a:avLst/>
          </a:prstGeom>
          <a:solidFill>
            <a:schemeClr val="bg1"/>
          </a:solidFill>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a:latin typeface="Montserrat" pitchFamily="2" charset="77"/>
              </a:rPr>
              <a:t>ORS</a:t>
            </a:r>
            <a:endParaRPr lang="en-GB" sz="4000" b="1">
              <a:solidFill>
                <a:srgbClr val="C00000"/>
              </a:solidFill>
              <a:latin typeface="Montserrat" pitchFamily="2" charset="77"/>
            </a:endParaRPr>
          </a:p>
        </p:txBody>
      </p:sp>
      <p:sp>
        <p:nvSpPr>
          <p:cNvPr id="31" name="Title 1">
            <a:extLst>
              <a:ext uri="{FF2B5EF4-FFF2-40B4-BE49-F238E27FC236}">
                <a16:creationId xmlns:a16="http://schemas.microsoft.com/office/drawing/2014/main" id="{D11A7439-B024-5C8C-1549-CCC80AC92D2A}"/>
              </a:ext>
            </a:extLst>
          </p:cNvPr>
          <p:cNvSpPr txBox="1">
            <a:spLocks/>
          </p:cNvSpPr>
          <p:nvPr/>
        </p:nvSpPr>
        <p:spPr>
          <a:xfrm>
            <a:off x="5030065" y="5392651"/>
            <a:ext cx="1970724" cy="771874"/>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a:latin typeface="Montserrat" pitchFamily="2" charset="77"/>
              </a:rPr>
              <a:t>Treatment at a healthcare structure</a:t>
            </a:r>
            <a:endParaRPr lang="en-GB" sz="4000" b="1">
              <a:solidFill>
                <a:srgbClr val="C00000"/>
              </a:solidFill>
              <a:latin typeface="Montserrat" pitchFamily="2" charset="77"/>
            </a:endParaRPr>
          </a:p>
        </p:txBody>
      </p:sp>
      <p:sp>
        <p:nvSpPr>
          <p:cNvPr id="32" name="Down Arrow 31">
            <a:extLst>
              <a:ext uri="{FF2B5EF4-FFF2-40B4-BE49-F238E27FC236}">
                <a16:creationId xmlns:a16="http://schemas.microsoft.com/office/drawing/2014/main" id="{6318B1A6-DF75-3C9C-AF82-085106799450}"/>
              </a:ext>
            </a:extLst>
          </p:cNvPr>
          <p:cNvSpPr/>
          <p:nvPr/>
        </p:nvSpPr>
        <p:spPr>
          <a:xfrm>
            <a:off x="5843511" y="5027570"/>
            <a:ext cx="249152" cy="367742"/>
          </a:xfrm>
          <a:prstGeom prst="downArrow">
            <a:avLst/>
          </a:prstGeom>
          <a:solidFill>
            <a:srgbClr val="088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Slide Number Placeholder 1">
            <a:extLst>
              <a:ext uri="{FF2B5EF4-FFF2-40B4-BE49-F238E27FC236}">
                <a16:creationId xmlns:a16="http://schemas.microsoft.com/office/drawing/2014/main" id="{4DC17D45-9E93-6617-270D-476B8CF3E992}"/>
              </a:ext>
            </a:extLst>
          </p:cNvPr>
          <p:cNvSpPr>
            <a:spLocks noGrp="1"/>
          </p:cNvSpPr>
          <p:nvPr>
            <p:ph type="sldNum" sz="quarter" idx="12"/>
          </p:nvPr>
        </p:nvSpPr>
        <p:spPr/>
        <p:txBody>
          <a:bodyPr/>
          <a:lstStyle/>
          <a:p>
            <a:fld id="{8AB32140-C4FB-1A4C-AC00-5CB6CAE258BC}" type="slidenum">
              <a:rPr lang="en-GB" smtClean="0"/>
              <a:t>10</a:t>
            </a:fld>
            <a:endParaRPr lang="en-GB"/>
          </a:p>
        </p:txBody>
      </p:sp>
    </p:spTree>
    <p:extLst>
      <p:ext uri="{BB962C8B-B14F-4D97-AF65-F5344CB8AC3E}">
        <p14:creationId xmlns:p14="http://schemas.microsoft.com/office/powerpoint/2010/main" val="10860873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83FE6-C0BF-5C78-3641-FA811AB9D01E}"/>
              </a:ext>
            </a:extLst>
          </p:cNvPr>
          <p:cNvPicPr>
            <a:picLocks noChangeAspect="1"/>
          </p:cNvPicPr>
          <p:nvPr/>
        </p:nvPicPr>
        <p:blipFill rotWithShape="1">
          <a:blip r:embed="rId2"/>
          <a:srcRect t="6915" b="22020"/>
          <a:stretch/>
        </p:blipFill>
        <p:spPr>
          <a:xfrm>
            <a:off x="10309052" y="63660"/>
            <a:ext cx="1882948" cy="752355"/>
          </a:xfrm>
          <a:prstGeom prst="rect">
            <a:avLst/>
          </a:prstGeom>
        </p:spPr>
      </p:pic>
      <p:sp>
        <p:nvSpPr>
          <p:cNvPr id="4" name="Title 1">
            <a:extLst>
              <a:ext uri="{FF2B5EF4-FFF2-40B4-BE49-F238E27FC236}">
                <a16:creationId xmlns:a16="http://schemas.microsoft.com/office/drawing/2014/main" id="{20C0BACE-BDC9-D4BB-A916-37240A3B2FBA}"/>
              </a:ext>
            </a:extLst>
          </p:cNvPr>
          <p:cNvSpPr txBox="1">
            <a:spLocks/>
          </p:cNvSpPr>
          <p:nvPr/>
        </p:nvSpPr>
        <p:spPr>
          <a:xfrm>
            <a:off x="135193" y="2616166"/>
            <a:ext cx="11921613" cy="21477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a:latin typeface="Montserrat" pitchFamily="2" charset="77"/>
              </a:rPr>
              <a:t>Cholera Multisector response: </a:t>
            </a:r>
            <a:br>
              <a:rPr lang="en-GB" sz="7200" b="1">
                <a:latin typeface="Montserrat" pitchFamily="2" charset="77"/>
              </a:rPr>
            </a:br>
            <a:r>
              <a:rPr lang="en-GB" sz="7200" b="1">
                <a:latin typeface="Montserrat" pitchFamily="2" charset="77"/>
              </a:rPr>
              <a:t>Response strategy</a:t>
            </a:r>
          </a:p>
        </p:txBody>
      </p:sp>
      <p:sp>
        <p:nvSpPr>
          <p:cNvPr id="7" name="Slide Number Placeholder 6">
            <a:extLst>
              <a:ext uri="{FF2B5EF4-FFF2-40B4-BE49-F238E27FC236}">
                <a16:creationId xmlns:a16="http://schemas.microsoft.com/office/drawing/2014/main" id="{0D61DBFC-D2C6-E578-C864-1262E874290C}"/>
              </a:ext>
            </a:extLst>
          </p:cNvPr>
          <p:cNvSpPr>
            <a:spLocks noGrp="1"/>
          </p:cNvSpPr>
          <p:nvPr>
            <p:ph type="sldNum" sz="quarter" idx="12"/>
          </p:nvPr>
        </p:nvSpPr>
        <p:spPr/>
        <p:txBody>
          <a:bodyPr/>
          <a:lstStyle/>
          <a:p>
            <a:fld id="{8AB32140-C4FB-1A4C-AC00-5CB6CAE258BC}" type="slidenum">
              <a:rPr lang="en-GB" smtClean="0"/>
              <a:t>11</a:t>
            </a:fld>
            <a:endParaRPr lang="en-GB"/>
          </a:p>
        </p:txBody>
      </p:sp>
      <p:grpSp>
        <p:nvGrpSpPr>
          <p:cNvPr id="2" name="Group 1">
            <a:extLst>
              <a:ext uri="{FF2B5EF4-FFF2-40B4-BE49-F238E27FC236}">
                <a16:creationId xmlns:a16="http://schemas.microsoft.com/office/drawing/2014/main" id="{61A756FC-9480-51DA-89EB-6E0F5856F9CC}"/>
              </a:ext>
            </a:extLst>
          </p:cNvPr>
          <p:cNvGrpSpPr/>
          <p:nvPr/>
        </p:nvGrpSpPr>
        <p:grpSpPr>
          <a:xfrm>
            <a:off x="4629700" y="616915"/>
            <a:ext cx="1777042" cy="1865334"/>
            <a:chOff x="6402316" y="984044"/>
            <a:chExt cx="2318576" cy="2420284"/>
          </a:xfrm>
        </p:grpSpPr>
        <p:pic>
          <p:nvPicPr>
            <p:cNvPr id="5" name="Picture 4">
              <a:extLst>
                <a:ext uri="{FF2B5EF4-FFF2-40B4-BE49-F238E27FC236}">
                  <a16:creationId xmlns:a16="http://schemas.microsoft.com/office/drawing/2014/main" id="{EFD90649-C7CC-73DB-9A8C-C0036E988772}"/>
                </a:ext>
              </a:extLst>
            </p:cNvPr>
            <p:cNvPicPr>
              <a:picLocks noChangeAspect="1"/>
            </p:cNvPicPr>
            <p:nvPr/>
          </p:nvPicPr>
          <p:blipFill>
            <a:blip r:embed="rId3"/>
            <a:stretch>
              <a:fillRect/>
            </a:stretch>
          </p:blipFill>
          <p:spPr>
            <a:xfrm>
              <a:off x="6402316" y="1285993"/>
              <a:ext cx="2318576" cy="2118335"/>
            </a:xfrm>
            <a:prstGeom prst="rect">
              <a:avLst/>
            </a:prstGeom>
          </p:spPr>
        </p:pic>
        <p:sp>
          <p:nvSpPr>
            <p:cNvPr id="6" name="Oval 5">
              <a:extLst>
                <a:ext uri="{FF2B5EF4-FFF2-40B4-BE49-F238E27FC236}">
                  <a16:creationId xmlns:a16="http://schemas.microsoft.com/office/drawing/2014/main" id="{36302A8D-737F-6198-5B67-3E287B6F10F3}"/>
                </a:ext>
              </a:extLst>
            </p:cNvPr>
            <p:cNvSpPr/>
            <p:nvPr/>
          </p:nvSpPr>
          <p:spPr>
            <a:xfrm>
              <a:off x="6754092" y="984044"/>
              <a:ext cx="1111828" cy="37716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0194587A-162F-4A97-F818-FE1659F8DAA2}"/>
              </a:ext>
            </a:extLst>
          </p:cNvPr>
          <p:cNvPicPr>
            <a:picLocks noChangeAspect="1"/>
          </p:cNvPicPr>
          <p:nvPr/>
        </p:nvPicPr>
        <p:blipFill>
          <a:blip r:embed="rId4"/>
          <a:stretch>
            <a:fillRect/>
          </a:stretch>
        </p:blipFill>
        <p:spPr>
          <a:xfrm>
            <a:off x="652658" y="549645"/>
            <a:ext cx="3149648" cy="2332891"/>
          </a:xfrm>
          <a:prstGeom prst="rect">
            <a:avLst/>
          </a:prstGeom>
        </p:spPr>
      </p:pic>
      <p:pic>
        <p:nvPicPr>
          <p:cNvPr id="9" name="Picture 8">
            <a:extLst>
              <a:ext uri="{FF2B5EF4-FFF2-40B4-BE49-F238E27FC236}">
                <a16:creationId xmlns:a16="http://schemas.microsoft.com/office/drawing/2014/main" id="{8A404A62-088E-31AE-89A3-04DB29AA06B0}"/>
              </a:ext>
            </a:extLst>
          </p:cNvPr>
          <p:cNvPicPr>
            <a:picLocks noChangeAspect="1"/>
          </p:cNvPicPr>
          <p:nvPr/>
        </p:nvPicPr>
        <p:blipFill>
          <a:blip r:embed="rId5"/>
          <a:stretch>
            <a:fillRect/>
          </a:stretch>
        </p:blipFill>
        <p:spPr>
          <a:xfrm>
            <a:off x="1602275" y="4840640"/>
            <a:ext cx="1666875" cy="1714500"/>
          </a:xfrm>
          <a:prstGeom prst="rect">
            <a:avLst/>
          </a:prstGeom>
        </p:spPr>
      </p:pic>
      <p:pic>
        <p:nvPicPr>
          <p:cNvPr id="13" name="Picture 12">
            <a:extLst>
              <a:ext uri="{FF2B5EF4-FFF2-40B4-BE49-F238E27FC236}">
                <a16:creationId xmlns:a16="http://schemas.microsoft.com/office/drawing/2014/main" id="{4DBC46E8-613C-1F81-2EF1-A803BC04912C}"/>
              </a:ext>
            </a:extLst>
          </p:cNvPr>
          <p:cNvPicPr>
            <a:picLocks noChangeAspect="1"/>
          </p:cNvPicPr>
          <p:nvPr/>
        </p:nvPicPr>
        <p:blipFill>
          <a:blip r:embed="rId6"/>
          <a:stretch>
            <a:fillRect/>
          </a:stretch>
        </p:blipFill>
        <p:spPr>
          <a:xfrm>
            <a:off x="5977763" y="4897790"/>
            <a:ext cx="1924050" cy="1657350"/>
          </a:xfrm>
          <a:prstGeom prst="rect">
            <a:avLst/>
          </a:prstGeom>
        </p:spPr>
      </p:pic>
      <p:sp>
        <p:nvSpPr>
          <p:cNvPr id="16" name="Oval 15">
            <a:extLst>
              <a:ext uri="{FF2B5EF4-FFF2-40B4-BE49-F238E27FC236}">
                <a16:creationId xmlns:a16="http://schemas.microsoft.com/office/drawing/2014/main" id="{306D502F-9FF3-D09C-3726-A71EF9A7DCC6}"/>
              </a:ext>
            </a:extLst>
          </p:cNvPr>
          <p:cNvSpPr/>
          <p:nvPr/>
        </p:nvSpPr>
        <p:spPr>
          <a:xfrm>
            <a:off x="4897843" y="5481732"/>
            <a:ext cx="106236" cy="13062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CD4F2D2-652C-D566-2D99-373316126E6B}"/>
              </a:ext>
            </a:extLst>
          </p:cNvPr>
          <p:cNvSpPr/>
          <p:nvPr/>
        </p:nvSpPr>
        <p:spPr>
          <a:xfrm flipV="1">
            <a:off x="4873955" y="6109361"/>
            <a:ext cx="184723" cy="26963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CBE3879E-4AAC-EC3E-D08E-32992DB4B8A2}"/>
              </a:ext>
            </a:extLst>
          </p:cNvPr>
          <p:cNvPicPr>
            <a:picLocks noChangeAspect="1"/>
          </p:cNvPicPr>
          <p:nvPr/>
        </p:nvPicPr>
        <p:blipFill>
          <a:blip r:embed="rId7"/>
          <a:stretch>
            <a:fillRect/>
          </a:stretch>
        </p:blipFill>
        <p:spPr>
          <a:xfrm>
            <a:off x="6540261" y="787083"/>
            <a:ext cx="4181475" cy="1866900"/>
          </a:xfrm>
          <a:prstGeom prst="rect">
            <a:avLst/>
          </a:prstGeom>
        </p:spPr>
      </p:pic>
      <p:pic>
        <p:nvPicPr>
          <p:cNvPr id="20" name="Picture 19">
            <a:extLst>
              <a:ext uri="{FF2B5EF4-FFF2-40B4-BE49-F238E27FC236}">
                <a16:creationId xmlns:a16="http://schemas.microsoft.com/office/drawing/2014/main" id="{5BF904A5-851A-7B32-2801-38EB14BDE9F7}"/>
              </a:ext>
            </a:extLst>
          </p:cNvPr>
          <p:cNvPicPr>
            <a:picLocks noChangeAspect="1"/>
          </p:cNvPicPr>
          <p:nvPr/>
        </p:nvPicPr>
        <p:blipFill>
          <a:blip r:embed="rId8"/>
          <a:stretch>
            <a:fillRect/>
          </a:stretch>
        </p:blipFill>
        <p:spPr>
          <a:xfrm>
            <a:off x="3498921" y="4905518"/>
            <a:ext cx="2019300" cy="1695450"/>
          </a:xfrm>
          <a:prstGeom prst="rect">
            <a:avLst/>
          </a:prstGeom>
        </p:spPr>
      </p:pic>
      <p:pic>
        <p:nvPicPr>
          <p:cNvPr id="22" name="Picture 21">
            <a:extLst>
              <a:ext uri="{FF2B5EF4-FFF2-40B4-BE49-F238E27FC236}">
                <a16:creationId xmlns:a16="http://schemas.microsoft.com/office/drawing/2014/main" id="{0366E351-E17F-6A12-2090-9F8C8E45813D}"/>
              </a:ext>
            </a:extLst>
          </p:cNvPr>
          <p:cNvPicPr>
            <a:picLocks noChangeAspect="1"/>
          </p:cNvPicPr>
          <p:nvPr/>
        </p:nvPicPr>
        <p:blipFill rotWithShape="1">
          <a:blip r:embed="rId9"/>
          <a:srcRect l="10924" t="9507" r="4202" b="4491"/>
          <a:stretch/>
        </p:blipFill>
        <p:spPr>
          <a:xfrm>
            <a:off x="8414479" y="4763873"/>
            <a:ext cx="1738543" cy="1791267"/>
          </a:xfrm>
          <a:prstGeom prst="rect">
            <a:avLst/>
          </a:prstGeom>
        </p:spPr>
      </p:pic>
      <p:sp>
        <p:nvSpPr>
          <p:cNvPr id="25" name="TextBox 24">
            <a:extLst>
              <a:ext uri="{FF2B5EF4-FFF2-40B4-BE49-F238E27FC236}">
                <a16:creationId xmlns:a16="http://schemas.microsoft.com/office/drawing/2014/main" id="{8963F5E1-C834-3CE4-CB48-CA1E9DB92AD0}"/>
              </a:ext>
            </a:extLst>
          </p:cNvPr>
          <p:cNvSpPr txBox="1"/>
          <p:nvPr/>
        </p:nvSpPr>
        <p:spPr>
          <a:xfrm>
            <a:off x="9113298" y="6555140"/>
            <a:ext cx="2743200" cy="276999"/>
          </a:xfrm>
          <a:prstGeom prst="rect">
            <a:avLst/>
          </a:prstGeom>
          <a:noFill/>
        </p:spPr>
        <p:txBody>
          <a:bodyPr wrap="square" rtlCol="0">
            <a:spAutoFit/>
          </a:bodyPr>
          <a:lstStyle/>
          <a:p>
            <a:r>
              <a:rPr lang="en-US" sz="1200" b="1">
                <a:effectLst/>
                <a:latin typeface="Calibri" panose="020F0502020204030204" pitchFamily="34" charset="0"/>
                <a:ea typeface="Times New Roman" panose="02020603050405020304" pitchFamily="18" charset="0"/>
              </a:rPr>
              <a:t>Drawnalism, UNICEF 2024</a:t>
            </a:r>
            <a:endParaRPr lang="en-US" sz="1200" b="1"/>
          </a:p>
        </p:txBody>
      </p:sp>
      <p:pic>
        <p:nvPicPr>
          <p:cNvPr id="27" name="Picture 26">
            <a:extLst>
              <a:ext uri="{FF2B5EF4-FFF2-40B4-BE49-F238E27FC236}">
                <a16:creationId xmlns:a16="http://schemas.microsoft.com/office/drawing/2014/main" id="{F8212FD0-2087-6176-3A3E-8AC09BD69077}"/>
              </a:ext>
            </a:extLst>
          </p:cNvPr>
          <p:cNvPicPr>
            <a:picLocks noChangeAspect="1"/>
          </p:cNvPicPr>
          <p:nvPr/>
        </p:nvPicPr>
        <p:blipFill>
          <a:blip r:embed="rId10"/>
          <a:stretch>
            <a:fillRect/>
          </a:stretch>
        </p:blipFill>
        <p:spPr>
          <a:xfrm>
            <a:off x="3224857" y="1230408"/>
            <a:ext cx="1019175" cy="1162050"/>
          </a:xfrm>
          <a:prstGeom prst="rect">
            <a:avLst/>
          </a:prstGeom>
        </p:spPr>
      </p:pic>
    </p:spTree>
    <p:extLst>
      <p:ext uri="{BB962C8B-B14F-4D97-AF65-F5344CB8AC3E}">
        <p14:creationId xmlns:p14="http://schemas.microsoft.com/office/powerpoint/2010/main" val="2104643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1FA1D660-3DE1-D176-C12E-6648AE2E4B3D}"/>
              </a:ext>
            </a:extLst>
          </p:cNvPr>
          <p:cNvSpPr txBox="1">
            <a:spLocks/>
          </p:cNvSpPr>
          <p:nvPr/>
        </p:nvSpPr>
        <p:spPr>
          <a:xfrm>
            <a:off x="262536" y="1566028"/>
            <a:ext cx="10987990" cy="752355"/>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atin typeface="Montserrat" pitchFamily="2" charset="77"/>
              </a:rPr>
              <a:t>WHO - Pillars of the Global cholera strategic preparedness, readiness and response plan </a:t>
            </a:r>
          </a:p>
        </p:txBody>
      </p: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9" name="Title 1">
            <a:extLst>
              <a:ext uri="{FF2B5EF4-FFF2-40B4-BE49-F238E27FC236}">
                <a16:creationId xmlns:a16="http://schemas.microsoft.com/office/drawing/2014/main" id="{98FDEB89-587F-5377-3088-7DADA55554D7}"/>
              </a:ext>
            </a:extLst>
          </p:cNvPr>
          <p:cNvSpPr txBox="1">
            <a:spLocks/>
          </p:cNvSpPr>
          <p:nvPr/>
        </p:nvSpPr>
        <p:spPr>
          <a:xfrm>
            <a:off x="742456" y="2491460"/>
            <a:ext cx="9903773" cy="372360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n-GB" sz="2400" b="1">
                <a:solidFill>
                  <a:srgbClr val="0887A1"/>
                </a:solidFill>
                <a:latin typeface="Montserrat" pitchFamily="2" charset="77"/>
              </a:rPr>
              <a:t>Pillar 1: Leadership, coordination, planning and monitoring </a:t>
            </a:r>
          </a:p>
          <a:p>
            <a:pPr marL="457200" indent="-457200" algn="l">
              <a:buFont typeface="Arial" panose="020B0604020202020204" pitchFamily="34" charset="0"/>
              <a:buChar char="•"/>
            </a:pPr>
            <a:r>
              <a:rPr lang="en-GB" sz="2400" b="1">
                <a:solidFill>
                  <a:srgbClr val="0887A1"/>
                </a:solidFill>
                <a:latin typeface="Montserrat" pitchFamily="2" charset="77"/>
              </a:rPr>
              <a:t>Pillar 2: Risk communication and community engagement (RCCE) </a:t>
            </a:r>
          </a:p>
          <a:p>
            <a:pPr marL="457200" indent="-457200" algn="l">
              <a:buFont typeface="Arial" panose="020B0604020202020204" pitchFamily="34" charset="0"/>
              <a:buChar char="•"/>
            </a:pPr>
            <a:r>
              <a:rPr lang="en-GB" sz="2400" b="1">
                <a:solidFill>
                  <a:srgbClr val="0887A1"/>
                </a:solidFill>
                <a:latin typeface="Montserrat" pitchFamily="2" charset="77"/>
              </a:rPr>
              <a:t>Pillar 3: Surveillance and outbreak investigation </a:t>
            </a:r>
          </a:p>
          <a:p>
            <a:pPr marL="457200" indent="-457200" algn="l">
              <a:buFont typeface="Arial" panose="020B0604020202020204" pitchFamily="34" charset="0"/>
              <a:buChar char="•"/>
            </a:pPr>
            <a:r>
              <a:rPr lang="en-GB" sz="2400" b="1">
                <a:solidFill>
                  <a:srgbClr val="0887A1"/>
                </a:solidFill>
                <a:latin typeface="Montserrat" pitchFamily="2" charset="77"/>
              </a:rPr>
              <a:t>Pillar 4: Water, sanitation and hygiene (WASH) </a:t>
            </a:r>
          </a:p>
          <a:p>
            <a:pPr marL="457200" indent="-457200" algn="l">
              <a:buFont typeface="Arial" panose="020B0604020202020204" pitchFamily="34" charset="0"/>
              <a:buChar char="•"/>
            </a:pPr>
            <a:r>
              <a:rPr lang="en-GB" sz="2400" b="1">
                <a:solidFill>
                  <a:srgbClr val="0887A1"/>
                </a:solidFill>
                <a:latin typeface="Montserrat" pitchFamily="2" charset="77"/>
              </a:rPr>
              <a:t>Pillar 5: Laboratory diagnostics and testing </a:t>
            </a:r>
          </a:p>
          <a:p>
            <a:pPr marL="457200" indent="-457200" algn="l">
              <a:buFont typeface="Arial" panose="020B0604020202020204" pitchFamily="34" charset="0"/>
              <a:buChar char="•"/>
            </a:pPr>
            <a:r>
              <a:rPr lang="en-GB" sz="2400" b="1">
                <a:solidFill>
                  <a:srgbClr val="0887A1"/>
                </a:solidFill>
                <a:latin typeface="Montserrat" pitchFamily="2" charset="77"/>
              </a:rPr>
              <a:t>Pillar 6: Infection prevention and control (IPC) </a:t>
            </a:r>
          </a:p>
          <a:p>
            <a:pPr marL="457200" indent="-457200" algn="l">
              <a:buFont typeface="Arial" panose="020B0604020202020204" pitchFamily="34" charset="0"/>
              <a:buChar char="•"/>
            </a:pPr>
            <a:r>
              <a:rPr lang="en-GB" sz="2400" b="1">
                <a:solidFill>
                  <a:srgbClr val="0887A1"/>
                </a:solidFill>
                <a:latin typeface="Montserrat" pitchFamily="2" charset="77"/>
              </a:rPr>
              <a:t>Pillar 7: Case management </a:t>
            </a:r>
          </a:p>
          <a:p>
            <a:pPr marL="457200" indent="-457200" algn="l">
              <a:buFont typeface="Arial" panose="020B0604020202020204" pitchFamily="34" charset="0"/>
              <a:buChar char="•"/>
            </a:pPr>
            <a:r>
              <a:rPr lang="en-GB" sz="2400" b="1">
                <a:solidFill>
                  <a:srgbClr val="0887A1"/>
                </a:solidFill>
                <a:latin typeface="Montserrat" pitchFamily="2" charset="77"/>
              </a:rPr>
              <a:t>Pillar 8: Operational support and logistics </a:t>
            </a:r>
          </a:p>
          <a:p>
            <a:pPr marL="457200" indent="-457200" algn="l">
              <a:buFont typeface="Arial" panose="020B0604020202020204" pitchFamily="34" charset="0"/>
              <a:buChar char="•"/>
            </a:pPr>
            <a:r>
              <a:rPr lang="en-GB" sz="2400" b="1">
                <a:solidFill>
                  <a:srgbClr val="0887A1"/>
                </a:solidFill>
                <a:latin typeface="Montserrat" pitchFamily="2" charset="77"/>
              </a:rPr>
              <a:t>Pillar 9: Continuity of essential health and social services </a:t>
            </a:r>
          </a:p>
          <a:p>
            <a:pPr marL="457200" indent="-457200" algn="l">
              <a:buFont typeface="Arial" panose="020B0604020202020204" pitchFamily="34" charset="0"/>
              <a:buChar char="•"/>
            </a:pPr>
            <a:r>
              <a:rPr lang="en-GB" sz="2400" b="1">
                <a:solidFill>
                  <a:srgbClr val="0887A1"/>
                </a:solidFill>
                <a:latin typeface="Montserrat" pitchFamily="2" charset="77"/>
              </a:rPr>
              <a:t>Pillar 10: Vaccination </a:t>
            </a:r>
          </a:p>
        </p:txBody>
      </p:sp>
      <p:sp>
        <p:nvSpPr>
          <p:cNvPr id="3" name="Title 1">
            <a:extLst>
              <a:ext uri="{FF2B5EF4-FFF2-40B4-BE49-F238E27FC236}">
                <a16:creationId xmlns:a16="http://schemas.microsoft.com/office/drawing/2014/main" id="{C01E89E7-3362-19FB-2572-F0EEB835FAEB}"/>
              </a:ext>
            </a:extLst>
          </p:cNvPr>
          <p:cNvSpPr txBox="1">
            <a:spLocks/>
          </p:cNvSpPr>
          <p:nvPr/>
        </p:nvSpPr>
        <p:spPr>
          <a:xfrm>
            <a:off x="0" y="46945"/>
            <a:ext cx="9256950"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1. Pillars of the Global Strategy</a:t>
            </a:r>
          </a:p>
        </p:txBody>
      </p:sp>
      <p:sp>
        <p:nvSpPr>
          <p:cNvPr id="4" name="TextBox 3">
            <a:extLst>
              <a:ext uri="{FF2B5EF4-FFF2-40B4-BE49-F238E27FC236}">
                <a16:creationId xmlns:a16="http://schemas.microsoft.com/office/drawing/2014/main" id="{08D63C26-5C34-F018-098D-FED6F7EC37D9}"/>
              </a:ext>
            </a:extLst>
          </p:cNvPr>
          <p:cNvSpPr txBox="1"/>
          <p:nvPr/>
        </p:nvSpPr>
        <p:spPr>
          <a:xfrm>
            <a:off x="131268" y="6488668"/>
            <a:ext cx="11929464" cy="369332"/>
          </a:xfrm>
          <a:prstGeom prst="rect">
            <a:avLst/>
          </a:prstGeom>
          <a:noFill/>
        </p:spPr>
        <p:txBody>
          <a:bodyPr wrap="square" rtlCol="0">
            <a:spAutoFit/>
          </a:bodyPr>
          <a:lstStyle/>
          <a:p>
            <a:r>
              <a:rPr lang="en-GB" i="1"/>
              <a:t>https://</a:t>
            </a:r>
            <a:r>
              <a:rPr lang="en-GB" i="1" err="1"/>
              <a:t>www.who.int</a:t>
            </a:r>
            <a:r>
              <a:rPr lang="en-GB" i="1"/>
              <a:t>/publications/m/item/global-strategic-preparedness--readiness-and-response-plan-for-cholera</a:t>
            </a:r>
          </a:p>
        </p:txBody>
      </p:sp>
      <p:sp>
        <p:nvSpPr>
          <p:cNvPr id="5" name="Slide Number Placeholder 4">
            <a:extLst>
              <a:ext uri="{FF2B5EF4-FFF2-40B4-BE49-F238E27FC236}">
                <a16:creationId xmlns:a16="http://schemas.microsoft.com/office/drawing/2014/main" id="{47D6D4D6-17CC-6845-3BDE-C9DD658AC74B}"/>
              </a:ext>
            </a:extLst>
          </p:cNvPr>
          <p:cNvSpPr>
            <a:spLocks noGrp="1"/>
          </p:cNvSpPr>
          <p:nvPr>
            <p:ph type="sldNum" sz="quarter" idx="12"/>
          </p:nvPr>
        </p:nvSpPr>
        <p:spPr/>
        <p:txBody>
          <a:bodyPr/>
          <a:lstStyle/>
          <a:p>
            <a:fld id="{8AB32140-C4FB-1A4C-AC00-5CB6CAE258BC}" type="slidenum">
              <a:rPr lang="en-GB" smtClean="0"/>
              <a:t>12</a:t>
            </a:fld>
            <a:endParaRPr lang="en-GB"/>
          </a:p>
        </p:txBody>
      </p:sp>
    </p:spTree>
    <p:extLst>
      <p:ext uri="{BB962C8B-B14F-4D97-AF65-F5344CB8AC3E}">
        <p14:creationId xmlns:p14="http://schemas.microsoft.com/office/powerpoint/2010/main" val="1111681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1FA1D660-3DE1-D176-C12E-6648AE2E4B3D}"/>
              </a:ext>
            </a:extLst>
          </p:cNvPr>
          <p:cNvSpPr txBox="1">
            <a:spLocks/>
          </p:cNvSpPr>
          <p:nvPr/>
        </p:nvSpPr>
        <p:spPr>
          <a:xfrm>
            <a:off x="0" y="32009"/>
            <a:ext cx="11356258" cy="7523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2. Core elements of a cholera response</a:t>
            </a:r>
          </a:p>
        </p:txBody>
      </p: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2"/>
          <a:srcRect t="6915" b="22020"/>
          <a:stretch/>
        </p:blipFill>
        <p:spPr>
          <a:xfrm>
            <a:off x="10309052" y="63660"/>
            <a:ext cx="1882948" cy="752355"/>
          </a:xfrm>
          <a:prstGeom prst="rect">
            <a:avLst/>
          </a:prstGeom>
        </p:spPr>
      </p:pic>
      <p:sp>
        <p:nvSpPr>
          <p:cNvPr id="9" name="Title 1">
            <a:extLst>
              <a:ext uri="{FF2B5EF4-FFF2-40B4-BE49-F238E27FC236}">
                <a16:creationId xmlns:a16="http://schemas.microsoft.com/office/drawing/2014/main" id="{98FDEB89-587F-5377-3088-7DADA55554D7}"/>
              </a:ext>
            </a:extLst>
          </p:cNvPr>
          <p:cNvSpPr txBox="1">
            <a:spLocks/>
          </p:cNvSpPr>
          <p:nvPr/>
        </p:nvSpPr>
        <p:spPr>
          <a:xfrm>
            <a:off x="398114" y="1038964"/>
            <a:ext cx="3967409" cy="64935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solidFill>
                  <a:srgbClr val="0887A1"/>
                </a:solidFill>
                <a:latin typeface="Montserrat" pitchFamily="2" charset="77"/>
              </a:rPr>
              <a:t>PREPAREDNESS</a:t>
            </a:r>
          </a:p>
        </p:txBody>
      </p:sp>
      <p:pic>
        <p:nvPicPr>
          <p:cNvPr id="12" name="Picture 11">
            <a:extLst>
              <a:ext uri="{FF2B5EF4-FFF2-40B4-BE49-F238E27FC236}">
                <a16:creationId xmlns:a16="http://schemas.microsoft.com/office/drawing/2014/main" id="{C1DFE1FA-5C66-2A0F-EF1D-C4A0F1F100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700" b="93323" l="8667" r="86250">
                        <a14:foregroundMark x1="8667" y1="52782" x2="8667" y2="62162"/>
                      </a14:backgroundRemoval>
                    </a14:imgEffect>
                  </a14:imgLayer>
                </a14:imgProps>
              </a:ext>
            </a:extLst>
          </a:blip>
          <a:srcRect l="3937" t="34236" r="4563"/>
          <a:stretch/>
        </p:blipFill>
        <p:spPr>
          <a:xfrm>
            <a:off x="0" y="6262922"/>
            <a:ext cx="1496973" cy="563069"/>
          </a:xfrm>
          <a:prstGeom prst="rect">
            <a:avLst/>
          </a:prstGeom>
        </p:spPr>
      </p:pic>
      <p:sp>
        <p:nvSpPr>
          <p:cNvPr id="13" name="Title 1">
            <a:extLst>
              <a:ext uri="{FF2B5EF4-FFF2-40B4-BE49-F238E27FC236}">
                <a16:creationId xmlns:a16="http://schemas.microsoft.com/office/drawing/2014/main" id="{C4701889-506E-9834-2F3F-B5786CB498D5}"/>
              </a:ext>
            </a:extLst>
          </p:cNvPr>
          <p:cNvSpPr txBox="1">
            <a:spLocks/>
          </p:cNvSpPr>
          <p:nvPr/>
        </p:nvSpPr>
        <p:spPr>
          <a:xfrm>
            <a:off x="1496973" y="1728693"/>
            <a:ext cx="10139504" cy="448636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endParaRPr lang="en-GB" sz="3300" b="1">
              <a:solidFill>
                <a:srgbClr val="0887A1"/>
              </a:solidFill>
              <a:latin typeface="Montserrat" pitchFamily="2" charset="77"/>
            </a:endParaRPr>
          </a:p>
        </p:txBody>
      </p:sp>
      <p:sp>
        <p:nvSpPr>
          <p:cNvPr id="14" name="TextBox 13">
            <a:extLst>
              <a:ext uri="{FF2B5EF4-FFF2-40B4-BE49-F238E27FC236}">
                <a16:creationId xmlns:a16="http://schemas.microsoft.com/office/drawing/2014/main" id="{FBF45A11-BD32-BD51-4F65-123B2C6C51EF}"/>
              </a:ext>
            </a:extLst>
          </p:cNvPr>
          <p:cNvSpPr txBox="1"/>
          <p:nvPr/>
        </p:nvSpPr>
        <p:spPr>
          <a:xfrm>
            <a:off x="1725562" y="1959787"/>
            <a:ext cx="10235380" cy="4524315"/>
          </a:xfrm>
          <a:prstGeom prst="rect">
            <a:avLst/>
          </a:prstGeom>
          <a:noFill/>
        </p:spPr>
        <p:txBody>
          <a:bodyPr wrap="square" rtlCol="0">
            <a:spAutoFit/>
          </a:bodyPr>
          <a:lstStyle/>
          <a:p>
            <a:pPr marL="342900" indent="-342900">
              <a:buAutoNum type="arabicPeriod"/>
            </a:pPr>
            <a:r>
              <a:rPr lang="en-GB">
                <a:latin typeface="Montserrat" pitchFamily="2" charset="77"/>
              </a:rPr>
              <a:t>Coordination mechanisms with authorities: mobilization of supplies, actors, activation mechanisms, monitoring, etc.</a:t>
            </a:r>
          </a:p>
          <a:p>
            <a:pPr marL="342900" indent="-342900">
              <a:buAutoNum type="arabicPeriod"/>
            </a:pPr>
            <a:endParaRPr lang="en-GB">
              <a:latin typeface="Montserrat" pitchFamily="2" charset="77"/>
            </a:endParaRPr>
          </a:p>
          <a:p>
            <a:pPr marL="342900" indent="-342900">
              <a:buAutoNum type="arabicPeriod"/>
            </a:pPr>
            <a:r>
              <a:rPr lang="en-GB">
                <a:latin typeface="Montserrat" pitchFamily="2" charset="77"/>
              </a:rPr>
              <a:t>Surveillance mechanism in place or reinforcement, preparedness of community-based surveillance</a:t>
            </a:r>
          </a:p>
          <a:p>
            <a:pPr marL="342900" indent="-342900">
              <a:buAutoNum type="arabicPeriod"/>
            </a:pPr>
            <a:endParaRPr lang="en-GB">
              <a:latin typeface="Montserrat" pitchFamily="2" charset="77"/>
            </a:endParaRPr>
          </a:p>
          <a:p>
            <a:pPr marL="342900" indent="-342900">
              <a:buAutoNum type="arabicPeriod"/>
            </a:pPr>
            <a:r>
              <a:rPr lang="en-GB">
                <a:latin typeface="Montserrat" pitchFamily="2" charset="77"/>
              </a:rPr>
              <a:t>Identify potential areas at risk</a:t>
            </a:r>
          </a:p>
          <a:p>
            <a:pPr marL="342900" indent="-342900">
              <a:buAutoNum type="arabicPeriod"/>
            </a:pPr>
            <a:endParaRPr lang="en-GB">
              <a:latin typeface="Montserrat" pitchFamily="2" charset="77"/>
            </a:endParaRPr>
          </a:p>
          <a:p>
            <a:pPr marL="342900" indent="-342900">
              <a:buAutoNum type="arabicPeriod"/>
            </a:pPr>
            <a:r>
              <a:rPr lang="en-GB">
                <a:latin typeface="Montserrat" pitchFamily="2" charset="77"/>
              </a:rPr>
              <a:t>Map actors, identify their capacity, knowledge, supplies, funds, etc.</a:t>
            </a:r>
          </a:p>
          <a:p>
            <a:pPr marL="342900" indent="-342900">
              <a:buAutoNum type="arabicPeriod"/>
            </a:pPr>
            <a:endParaRPr lang="en-GB">
              <a:latin typeface="Montserrat" pitchFamily="2" charset="77"/>
            </a:endParaRPr>
          </a:p>
          <a:p>
            <a:pPr marL="342900" indent="-342900">
              <a:buAutoNum type="arabicPeriod"/>
            </a:pPr>
            <a:r>
              <a:rPr lang="en-GB">
                <a:latin typeface="Montserrat" pitchFamily="2" charset="77"/>
              </a:rPr>
              <a:t>Revision of previous epidemiology, materials created, latest guidelines and protocols for the different sectors</a:t>
            </a:r>
          </a:p>
          <a:p>
            <a:pPr marL="342900" indent="-342900">
              <a:buAutoNum type="arabicPeriod"/>
            </a:pPr>
            <a:endParaRPr lang="en-GB">
              <a:latin typeface="Montserrat" pitchFamily="2" charset="77"/>
            </a:endParaRPr>
          </a:p>
          <a:p>
            <a:pPr marL="342900" indent="-342900">
              <a:buAutoNum type="arabicPeriod"/>
            </a:pPr>
            <a:r>
              <a:rPr lang="en-GB">
                <a:latin typeface="Montserrat" pitchFamily="2" charset="77"/>
              </a:rPr>
              <a:t>Provide training to main actors and to the population</a:t>
            </a:r>
          </a:p>
          <a:p>
            <a:pPr marL="342900" indent="-342900">
              <a:buAutoNum type="arabicPeriod"/>
            </a:pPr>
            <a:endParaRPr lang="en-GB">
              <a:latin typeface="Montserrat" pitchFamily="2" charset="77"/>
            </a:endParaRPr>
          </a:p>
          <a:p>
            <a:pPr marL="342900" indent="-342900">
              <a:buAutoNum type="arabicPeriod"/>
            </a:pPr>
            <a:r>
              <a:rPr lang="en-GB">
                <a:latin typeface="Montserrat" pitchFamily="2" charset="77"/>
              </a:rPr>
              <a:t>Preposition supplies in the areas of risk and in healthcare structures</a:t>
            </a:r>
          </a:p>
        </p:txBody>
      </p:sp>
      <p:sp>
        <p:nvSpPr>
          <p:cNvPr id="15" name="Slide Number Placeholder 14">
            <a:extLst>
              <a:ext uri="{FF2B5EF4-FFF2-40B4-BE49-F238E27FC236}">
                <a16:creationId xmlns:a16="http://schemas.microsoft.com/office/drawing/2014/main" id="{1CB04F55-3FE7-DF38-F170-D5604F5FA22A}"/>
              </a:ext>
            </a:extLst>
          </p:cNvPr>
          <p:cNvSpPr>
            <a:spLocks noGrp="1"/>
          </p:cNvSpPr>
          <p:nvPr>
            <p:ph type="sldNum" sz="quarter" idx="12"/>
          </p:nvPr>
        </p:nvSpPr>
        <p:spPr/>
        <p:txBody>
          <a:bodyPr/>
          <a:lstStyle/>
          <a:p>
            <a:fld id="{8AB32140-C4FB-1A4C-AC00-5CB6CAE258BC}" type="slidenum">
              <a:rPr lang="en-GB" smtClean="0"/>
              <a:t>13</a:t>
            </a:fld>
            <a:endParaRPr lang="en-GB"/>
          </a:p>
        </p:txBody>
      </p:sp>
    </p:spTree>
    <p:extLst>
      <p:ext uri="{BB962C8B-B14F-4D97-AF65-F5344CB8AC3E}">
        <p14:creationId xmlns:p14="http://schemas.microsoft.com/office/powerpoint/2010/main" val="304071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59F21F6-A6CA-0A85-3953-828D667F22F7}"/>
              </a:ext>
            </a:extLst>
          </p:cNvPr>
          <p:cNvCxnSpPr>
            <a:cxnSpLocks/>
          </p:cNvCxnSpPr>
          <p:nvPr/>
        </p:nvCxnSpPr>
        <p:spPr>
          <a:xfrm>
            <a:off x="444782" y="1863220"/>
            <a:ext cx="11528143"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12" name="TextBox 11">
            <a:extLst>
              <a:ext uri="{FF2B5EF4-FFF2-40B4-BE49-F238E27FC236}">
                <a16:creationId xmlns:a16="http://schemas.microsoft.com/office/drawing/2014/main" id="{97CF4DCA-8773-9250-20FB-17B5616DD3DE}"/>
              </a:ext>
            </a:extLst>
          </p:cNvPr>
          <p:cNvSpPr txBox="1"/>
          <p:nvPr/>
        </p:nvSpPr>
        <p:spPr>
          <a:xfrm>
            <a:off x="352344" y="1428488"/>
            <a:ext cx="5735867" cy="523220"/>
          </a:xfrm>
          <a:prstGeom prst="rect">
            <a:avLst/>
          </a:prstGeom>
          <a:noFill/>
        </p:spPr>
        <p:txBody>
          <a:bodyPr wrap="square" rtlCol="0">
            <a:spAutoFit/>
          </a:bodyPr>
          <a:lstStyle/>
          <a:p>
            <a:r>
              <a:rPr lang="en-GB" sz="2800" b="1">
                <a:solidFill>
                  <a:srgbClr val="C00000"/>
                </a:solidFill>
                <a:latin typeface="Montserrat" pitchFamily="2" charset="77"/>
              </a:rPr>
              <a:t>Epidemiological intelligence</a:t>
            </a:r>
          </a:p>
        </p:txBody>
      </p:sp>
      <p:sp>
        <p:nvSpPr>
          <p:cNvPr id="20" name="Title 1">
            <a:extLst>
              <a:ext uri="{FF2B5EF4-FFF2-40B4-BE49-F238E27FC236}">
                <a16:creationId xmlns:a16="http://schemas.microsoft.com/office/drawing/2014/main" id="{2475B313-8C7D-92C8-CCFD-F4C520A767F9}"/>
              </a:ext>
            </a:extLst>
          </p:cNvPr>
          <p:cNvSpPr txBox="1">
            <a:spLocks/>
          </p:cNvSpPr>
          <p:nvPr/>
        </p:nvSpPr>
        <p:spPr>
          <a:xfrm>
            <a:off x="360131" y="1526421"/>
            <a:ext cx="4934539" cy="190257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a:latin typeface="Montserrat" pitchFamily="2" charset="77"/>
              </a:rPr>
              <a:t>Setting up an epidemiological intelligence system is the first step of a well-informed response. </a:t>
            </a:r>
          </a:p>
        </p:txBody>
      </p:sp>
      <p:pic>
        <p:nvPicPr>
          <p:cNvPr id="21" name="Graphic 20" descr="Man">
            <a:extLst>
              <a:ext uri="{FF2B5EF4-FFF2-40B4-BE49-F238E27FC236}">
                <a16:creationId xmlns:a16="http://schemas.microsoft.com/office/drawing/2014/main" id="{7817A069-B687-65A4-E755-4CDB81963F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56007" y="3877987"/>
            <a:ext cx="819011" cy="819011"/>
          </a:xfrm>
          <a:prstGeom prst="rect">
            <a:avLst/>
          </a:prstGeom>
        </p:spPr>
      </p:pic>
      <p:sp>
        <p:nvSpPr>
          <p:cNvPr id="22" name="Title 1">
            <a:extLst>
              <a:ext uri="{FF2B5EF4-FFF2-40B4-BE49-F238E27FC236}">
                <a16:creationId xmlns:a16="http://schemas.microsoft.com/office/drawing/2014/main" id="{7FA94425-BF3A-F83B-6FCC-E49F24077C38}"/>
              </a:ext>
            </a:extLst>
          </p:cNvPr>
          <p:cNvSpPr txBox="1">
            <a:spLocks/>
          </p:cNvSpPr>
          <p:nvPr/>
        </p:nvSpPr>
        <p:spPr>
          <a:xfrm>
            <a:off x="5203390" y="4709142"/>
            <a:ext cx="2070528" cy="3467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500" b="1">
                <a:latin typeface="Montserrat" pitchFamily="2" charset="77"/>
              </a:rPr>
              <a:t>WHO is affected?</a:t>
            </a:r>
          </a:p>
        </p:txBody>
      </p:sp>
      <p:sp>
        <p:nvSpPr>
          <p:cNvPr id="23" name="Title 1">
            <a:extLst>
              <a:ext uri="{FF2B5EF4-FFF2-40B4-BE49-F238E27FC236}">
                <a16:creationId xmlns:a16="http://schemas.microsoft.com/office/drawing/2014/main" id="{017D9C22-CFD7-1E1F-1E82-3BC47AECD9BA}"/>
              </a:ext>
            </a:extLst>
          </p:cNvPr>
          <p:cNvSpPr txBox="1">
            <a:spLocks/>
          </p:cNvSpPr>
          <p:nvPr/>
        </p:nvSpPr>
        <p:spPr>
          <a:xfrm>
            <a:off x="6143149" y="2016045"/>
            <a:ext cx="5567070" cy="138932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lgn="l">
              <a:buFont typeface="Arial" panose="020B0604020202020204" pitchFamily="34" charset="0"/>
              <a:buChar char="•"/>
            </a:pPr>
            <a:r>
              <a:rPr lang="en-GB" sz="1800" b="1">
                <a:latin typeface="Montserrat" pitchFamily="2" charset="77"/>
              </a:rPr>
              <a:t>Surveillance at government level</a:t>
            </a:r>
          </a:p>
          <a:p>
            <a:pPr marL="285750" indent="-285750" algn="l">
              <a:buFont typeface="Arial" panose="020B0604020202020204" pitchFamily="34" charset="0"/>
              <a:buChar char="•"/>
            </a:pPr>
            <a:r>
              <a:rPr lang="en-GB" sz="1800" b="1">
                <a:latin typeface="Montserrat" pitchFamily="2" charset="77"/>
              </a:rPr>
              <a:t>Community based surveillance</a:t>
            </a:r>
          </a:p>
          <a:p>
            <a:pPr marL="285750" indent="-285750" algn="l">
              <a:buFont typeface="Arial" panose="020B0604020202020204" pitchFamily="34" charset="0"/>
              <a:buChar char="•"/>
            </a:pPr>
            <a:r>
              <a:rPr lang="en-GB" sz="1800" b="1">
                <a:latin typeface="Montserrat" pitchFamily="2" charset="77"/>
              </a:rPr>
              <a:t>Laboratory testing and confirmation</a:t>
            </a:r>
          </a:p>
          <a:p>
            <a:pPr marL="285750" indent="-285750" algn="l">
              <a:buFont typeface="Arial" panose="020B0604020202020204" pitchFamily="34" charset="0"/>
              <a:buChar char="•"/>
            </a:pPr>
            <a:r>
              <a:rPr lang="en-GB" sz="1800" b="1">
                <a:latin typeface="Montserrat" pitchFamily="2" charset="77"/>
              </a:rPr>
              <a:t>Alert and response</a:t>
            </a:r>
          </a:p>
          <a:p>
            <a:pPr marL="285750" indent="-285750" algn="l">
              <a:buFont typeface="Arial" panose="020B0604020202020204" pitchFamily="34" charset="0"/>
              <a:buChar char="•"/>
            </a:pPr>
            <a:r>
              <a:rPr lang="en-GB" sz="1800" b="1">
                <a:latin typeface="Montserrat" pitchFamily="2" charset="77"/>
              </a:rPr>
              <a:t>Coordinated monitoring</a:t>
            </a:r>
          </a:p>
        </p:txBody>
      </p:sp>
      <p:sp>
        <p:nvSpPr>
          <p:cNvPr id="24" name="Title 1">
            <a:extLst>
              <a:ext uri="{FF2B5EF4-FFF2-40B4-BE49-F238E27FC236}">
                <a16:creationId xmlns:a16="http://schemas.microsoft.com/office/drawing/2014/main" id="{2603E49B-6F16-9F7D-D657-466382D3270A}"/>
              </a:ext>
            </a:extLst>
          </p:cNvPr>
          <p:cNvSpPr txBox="1">
            <a:spLocks/>
          </p:cNvSpPr>
          <p:nvPr/>
        </p:nvSpPr>
        <p:spPr>
          <a:xfrm>
            <a:off x="2344956" y="4687745"/>
            <a:ext cx="2441341" cy="3467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500" b="1">
                <a:latin typeface="Montserrat" pitchFamily="2" charset="77"/>
              </a:rPr>
              <a:t>WHERE is happening?</a:t>
            </a:r>
          </a:p>
        </p:txBody>
      </p:sp>
      <p:sp>
        <p:nvSpPr>
          <p:cNvPr id="25" name="TextBox 24">
            <a:extLst>
              <a:ext uri="{FF2B5EF4-FFF2-40B4-BE49-F238E27FC236}">
                <a16:creationId xmlns:a16="http://schemas.microsoft.com/office/drawing/2014/main" id="{C1E35D7C-F547-DB43-669B-D29D82844804}"/>
              </a:ext>
            </a:extLst>
          </p:cNvPr>
          <p:cNvSpPr txBox="1"/>
          <p:nvPr/>
        </p:nvSpPr>
        <p:spPr>
          <a:xfrm>
            <a:off x="2553621" y="6107490"/>
            <a:ext cx="3846548" cy="323165"/>
          </a:xfrm>
          <a:prstGeom prst="rect">
            <a:avLst/>
          </a:prstGeom>
          <a:noFill/>
        </p:spPr>
        <p:txBody>
          <a:bodyPr wrap="square" rtlCol="0">
            <a:spAutoFit/>
          </a:bodyPr>
          <a:lstStyle/>
          <a:p>
            <a:r>
              <a:rPr lang="en-GB" sz="1500" b="1">
                <a:latin typeface="Montserrat" pitchFamily="2" charset="77"/>
              </a:rPr>
              <a:t>WHEN has happened/is happening?</a:t>
            </a:r>
          </a:p>
        </p:txBody>
      </p:sp>
      <p:sp>
        <p:nvSpPr>
          <p:cNvPr id="26" name="TextBox 25">
            <a:extLst>
              <a:ext uri="{FF2B5EF4-FFF2-40B4-BE49-F238E27FC236}">
                <a16:creationId xmlns:a16="http://schemas.microsoft.com/office/drawing/2014/main" id="{726D2FD9-C7F3-CA9E-57CE-B7F84FE268EB}"/>
              </a:ext>
            </a:extLst>
          </p:cNvPr>
          <p:cNvSpPr txBox="1"/>
          <p:nvPr/>
        </p:nvSpPr>
        <p:spPr>
          <a:xfrm>
            <a:off x="7482348" y="4783995"/>
            <a:ext cx="3475745" cy="323165"/>
          </a:xfrm>
          <a:prstGeom prst="rect">
            <a:avLst/>
          </a:prstGeom>
          <a:noFill/>
        </p:spPr>
        <p:txBody>
          <a:bodyPr wrap="square" rtlCol="0">
            <a:spAutoFit/>
          </a:bodyPr>
          <a:lstStyle/>
          <a:p>
            <a:r>
              <a:rPr lang="en-GB" sz="1500" b="1">
                <a:latin typeface="Montserrat" pitchFamily="2" charset="77"/>
              </a:rPr>
              <a:t>WHY/HOW infection happened?</a:t>
            </a:r>
          </a:p>
        </p:txBody>
      </p:sp>
      <p:sp>
        <p:nvSpPr>
          <p:cNvPr id="27" name="TextBox 26">
            <a:extLst>
              <a:ext uri="{FF2B5EF4-FFF2-40B4-BE49-F238E27FC236}">
                <a16:creationId xmlns:a16="http://schemas.microsoft.com/office/drawing/2014/main" id="{E1E678EB-DED2-B3CB-69F5-69FABB3C4052}"/>
              </a:ext>
            </a:extLst>
          </p:cNvPr>
          <p:cNvSpPr txBox="1"/>
          <p:nvPr/>
        </p:nvSpPr>
        <p:spPr>
          <a:xfrm>
            <a:off x="7482348" y="6097786"/>
            <a:ext cx="2503523" cy="332869"/>
          </a:xfrm>
          <a:prstGeom prst="rect">
            <a:avLst/>
          </a:prstGeom>
          <a:noFill/>
        </p:spPr>
        <p:txBody>
          <a:bodyPr wrap="square" rtlCol="0">
            <a:spAutoFit/>
          </a:bodyPr>
          <a:lstStyle/>
          <a:p>
            <a:r>
              <a:rPr lang="en-GB" sz="1500" b="1">
                <a:latin typeface="Montserrat" pitchFamily="2" charset="77"/>
              </a:rPr>
              <a:t>WHAT  should we do?</a:t>
            </a:r>
          </a:p>
        </p:txBody>
      </p:sp>
      <p:sp>
        <p:nvSpPr>
          <p:cNvPr id="28" name="Right Arrow 27">
            <a:extLst>
              <a:ext uri="{FF2B5EF4-FFF2-40B4-BE49-F238E27FC236}">
                <a16:creationId xmlns:a16="http://schemas.microsoft.com/office/drawing/2014/main" id="{B8033C1D-6EC9-2281-AF8E-EF995E358E6F}"/>
              </a:ext>
            </a:extLst>
          </p:cNvPr>
          <p:cNvSpPr/>
          <p:nvPr/>
        </p:nvSpPr>
        <p:spPr>
          <a:xfrm>
            <a:off x="5491669" y="2445398"/>
            <a:ext cx="454480" cy="318872"/>
          </a:xfrm>
          <a:prstGeom prst="rightArrow">
            <a:avLst/>
          </a:prstGeom>
          <a:solidFill>
            <a:srgbClr val="1BA8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descr="Research">
            <a:extLst>
              <a:ext uri="{FF2B5EF4-FFF2-40B4-BE49-F238E27FC236}">
                <a16:creationId xmlns:a16="http://schemas.microsoft.com/office/drawing/2014/main" id="{F72F4770-E4E9-A69F-08D2-BC775BB260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94229" y="3862836"/>
            <a:ext cx="819011" cy="819011"/>
          </a:xfrm>
          <a:prstGeom prst="rect">
            <a:avLst/>
          </a:prstGeom>
        </p:spPr>
      </p:pic>
      <p:pic>
        <p:nvPicPr>
          <p:cNvPr id="32" name="Graphic 31" descr="Home">
            <a:extLst>
              <a:ext uri="{FF2B5EF4-FFF2-40B4-BE49-F238E27FC236}">
                <a16:creationId xmlns:a16="http://schemas.microsoft.com/office/drawing/2014/main" id="{F4AA2749-928A-50DC-7D24-671DC2C1AF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07890" y="3774154"/>
            <a:ext cx="914400" cy="914400"/>
          </a:xfrm>
          <a:prstGeom prst="rect">
            <a:avLst/>
          </a:prstGeom>
        </p:spPr>
      </p:pic>
      <p:pic>
        <p:nvPicPr>
          <p:cNvPr id="34" name="Graphic 33" descr="Daily calendar">
            <a:extLst>
              <a:ext uri="{FF2B5EF4-FFF2-40B4-BE49-F238E27FC236}">
                <a16:creationId xmlns:a16="http://schemas.microsoft.com/office/drawing/2014/main" id="{7C242DEA-F635-AE0A-9BBF-F8C6B377EE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90705" y="5246745"/>
            <a:ext cx="914400" cy="914400"/>
          </a:xfrm>
          <a:prstGeom prst="rect">
            <a:avLst/>
          </a:prstGeom>
        </p:spPr>
      </p:pic>
      <p:pic>
        <p:nvPicPr>
          <p:cNvPr id="36" name="Graphic 35" descr="Help RTL">
            <a:extLst>
              <a:ext uri="{FF2B5EF4-FFF2-40B4-BE49-F238E27FC236}">
                <a16:creationId xmlns:a16="http://schemas.microsoft.com/office/drawing/2014/main" id="{71378441-0A09-6524-BA1E-6D0D3ED5590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8214472" y="5246744"/>
            <a:ext cx="939070" cy="826237"/>
          </a:xfrm>
          <a:prstGeom prst="rect">
            <a:avLst/>
          </a:prstGeom>
        </p:spPr>
      </p:pic>
      <p:sp>
        <p:nvSpPr>
          <p:cNvPr id="38" name="Title 1">
            <a:extLst>
              <a:ext uri="{FF2B5EF4-FFF2-40B4-BE49-F238E27FC236}">
                <a16:creationId xmlns:a16="http://schemas.microsoft.com/office/drawing/2014/main" id="{0952C4C5-3DC8-D602-831B-3113972205C0}"/>
              </a:ext>
            </a:extLst>
          </p:cNvPr>
          <p:cNvSpPr txBox="1">
            <a:spLocks/>
          </p:cNvSpPr>
          <p:nvPr/>
        </p:nvSpPr>
        <p:spPr>
          <a:xfrm>
            <a:off x="0" y="32009"/>
            <a:ext cx="11356258" cy="7523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2. Core elements of a cholera response</a:t>
            </a:r>
          </a:p>
        </p:txBody>
      </p:sp>
      <p:sp>
        <p:nvSpPr>
          <p:cNvPr id="39" name="Title 1">
            <a:extLst>
              <a:ext uri="{FF2B5EF4-FFF2-40B4-BE49-F238E27FC236}">
                <a16:creationId xmlns:a16="http://schemas.microsoft.com/office/drawing/2014/main" id="{A4360946-CD51-28C8-0603-070BB3ADB4AD}"/>
              </a:ext>
            </a:extLst>
          </p:cNvPr>
          <p:cNvSpPr txBox="1">
            <a:spLocks/>
          </p:cNvSpPr>
          <p:nvPr/>
        </p:nvSpPr>
        <p:spPr>
          <a:xfrm>
            <a:off x="0" y="786304"/>
            <a:ext cx="3967409" cy="64935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solidFill>
                  <a:srgbClr val="0887A1"/>
                </a:solidFill>
                <a:latin typeface="Montserrat" pitchFamily="2" charset="77"/>
              </a:rPr>
              <a:t>RESPONSE</a:t>
            </a:r>
          </a:p>
        </p:txBody>
      </p:sp>
      <p:sp>
        <p:nvSpPr>
          <p:cNvPr id="40" name="Slide Number Placeholder 39">
            <a:extLst>
              <a:ext uri="{FF2B5EF4-FFF2-40B4-BE49-F238E27FC236}">
                <a16:creationId xmlns:a16="http://schemas.microsoft.com/office/drawing/2014/main" id="{7BBCBCA8-3B7C-A66E-3D91-B596F45ADDD5}"/>
              </a:ext>
            </a:extLst>
          </p:cNvPr>
          <p:cNvSpPr>
            <a:spLocks noGrp="1"/>
          </p:cNvSpPr>
          <p:nvPr>
            <p:ph type="sldNum" sz="quarter" idx="12"/>
          </p:nvPr>
        </p:nvSpPr>
        <p:spPr/>
        <p:txBody>
          <a:bodyPr/>
          <a:lstStyle/>
          <a:p>
            <a:fld id="{8AB32140-C4FB-1A4C-AC00-5CB6CAE258BC}" type="slidenum">
              <a:rPr lang="en-GB" smtClean="0"/>
              <a:t>14</a:t>
            </a:fld>
            <a:endParaRPr lang="en-GB"/>
          </a:p>
        </p:txBody>
      </p:sp>
    </p:spTree>
    <p:extLst>
      <p:ext uri="{BB962C8B-B14F-4D97-AF65-F5344CB8AC3E}">
        <p14:creationId xmlns:p14="http://schemas.microsoft.com/office/powerpoint/2010/main" val="1693032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59F21F6-A6CA-0A85-3953-828D667F22F7}"/>
              </a:ext>
            </a:extLst>
          </p:cNvPr>
          <p:cNvCxnSpPr>
            <a:cxnSpLocks/>
          </p:cNvCxnSpPr>
          <p:nvPr/>
        </p:nvCxnSpPr>
        <p:spPr>
          <a:xfrm>
            <a:off x="444782" y="1863220"/>
            <a:ext cx="11528143"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12" name="TextBox 11">
            <a:extLst>
              <a:ext uri="{FF2B5EF4-FFF2-40B4-BE49-F238E27FC236}">
                <a16:creationId xmlns:a16="http://schemas.microsoft.com/office/drawing/2014/main" id="{97CF4DCA-8773-9250-20FB-17B5616DD3DE}"/>
              </a:ext>
            </a:extLst>
          </p:cNvPr>
          <p:cNvSpPr txBox="1"/>
          <p:nvPr/>
        </p:nvSpPr>
        <p:spPr>
          <a:xfrm>
            <a:off x="352344" y="1428488"/>
            <a:ext cx="5735867" cy="523220"/>
          </a:xfrm>
          <a:prstGeom prst="rect">
            <a:avLst/>
          </a:prstGeom>
          <a:noFill/>
        </p:spPr>
        <p:txBody>
          <a:bodyPr wrap="square" rtlCol="0">
            <a:spAutoFit/>
          </a:bodyPr>
          <a:lstStyle/>
          <a:p>
            <a:r>
              <a:rPr lang="en-GB" sz="2800" b="1">
                <a:solidFill>
                  <a:srgbClr val="C00000"/>
                </a:solidFill>
                <a:latin typeface="Montserrat" pitchFamily="2" charset="77"/>
              </a:rPr>
              <a:t>Epidemiological intelligence</a:t>
            </a:r>
          </a:p>
        </p:txBody>
      </p:sp>
      <p:sp>
        <p:nvSpPr>
          <p:cNvPr id="20" name="Title 1">
            <a:extLst>
              <a:ext uri="{FF2B5EF4-FFF2-40B4-BE49-F238E27FC236}">
                <a16:creationId xmlns:a16="http://schemas.microsoft.com/office/drawing/2014/main" id="{2475B313-8C7D-92C8-CCFD-F4C520A767F9}"/>
              </a:ext>
            </a:extLst>
          </p:cNvPr>
          <p:cNvSpPr txBox="1">
            <a:spLocks/>
          </p:cNvSpPr>
          <p:nvPr/>
        </p:nvSpPr>
        <p:spPr>
          <a:xfrm>
            <a:off x="360131" y="1526421"/>
            <a:ext cx="4934539" cy="190257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a:latin typeface="Montserrat" pitchFamily="2" charset="77"/>
              </a:rPr>
              <a:t>Setting up an epidemiological intelligence system is the first step of a well-informed response. </a:t>
            </a:r>
          </a:p>
        </p:txBody>
      </p:sp>
      <p:sp>
        <p:nvSpPr>
          <p:cNvPr id="23" name="Title 1">
            <a:extLst>
              <a:ext uri="{FF2B5EF4-FFF2-40B4-BE49-F238E27FC236}">
                <a16:creationId xmlns:a16="http://schemas.microsoft.com/office/drawing/2014/main" id="{017D9C22-CFD7-1E1F-1E82-3BC47AECD9BA}"/>
              </a:ext>
            </a:extLst>
          </p:cNvPr>
          <p:cNvSpPr txBox="1">
            <a:spLocks/>
          </p:cNvSpPr>
          <p:nvPr/>
        </p:nvSpPr>
        <p:spPr>
          <a:xfrm>
            <a:off x="6143149" y="2016045"/>
            <a:ext cx="5567070" cy="138932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285750" indent="-285750" algn="l">
              <a:buFont typeface="Arial" panose="020B0604020202020204" pitchFamily="34" charset="0"/>
              <a:buChar char="•"/>
            </a:pPr>
            <a:r>
              <a:rPr lang="en-GB" sz="1800" b="1">
                <a:latin typeface="Montserrat" pitchFamily="2" charset="77"/>
              </a:rPr>
              <a:t>Surveillance at government level</a:t>
            </a:r>
          </a:p>
          <a:p>
            <a:pPr marL="285750" indent="-285750" algn="l">
              <a:buFont typeface="Arial" panose="020B0604020202020204" pitchFamily="34" charset="0"/>
              <a:buChar char="•"/>
            </a:pPr>
            <a:r>
              <a:rPr lang="en-GB" sz="1800" b="1">
                <a:latin typeface="Montserrat" pitchFamily="2" charset="77"/>
              </a:rPr>
              <a:t>Community based surveillance</a:t>
            </a:r>
          </a:p>
          <a:p>
            <a:pPr marL="285750" indent="-285750" algn="l">
              <a:buFont typeface="Arial" panose="020B0604020202020204" pitchFamily="34" charset="0"/>
              <a:buChar char="•"/>
            </a:pPr>
            <a:r>
              <a:rPr lang="en-GB" sz="1800" b="1">
                <a:latin typeface="Montserrat" pitchFamily="2" charset="77"/>
              </a:rPr>
              <a:t>Alert and response</a:t>
            </a:r>
          </a:p>
          <a:p>
            <a:pPr marL="285750" indent="-285750" algn="l">
              <a:buFont typeface="Arial" panose="020B0604020202020204" pitchFamily="34" charset="0"/>
              <a:buChar char="•"/>
            </a:pPr>
            <a:r>
              <a:rPr lang="en-GB" sz="1800" b="1">
                <a:latin typeface="Montserrat" pitchFamily="2" charset="77"/>
              </a:rPr>
              <a:t>Laboratory testing and confirmation</a:t>
            </a:r>
          </a:p>
          <a:p>
            <a:pPr marL="285750" indent="-285750" algn="l">
              <a:buFont typeface="Arial" panose="020B0604020202020204" pitchFamily="34" charset="0"/>
              <a:buChar char="•"/>
            </a:pPr>
            <a:r>
              <a:rPr lang="en-GB" sz="1800" b="1">
                <a:latin typeface="Montserrat" pitchFamily="2" charset="77"/>
              </a:rPr>
              <a:t>Coordinated monitoring</a:t>
            </a:r>
          </a:p>
        </p:txBody>
      </p:sp>
      <p:sp>
        <p:nvSpPr>
          <p:cNvPr id="28" name="Right Arrow 27">
            <a:extLst>
              <a:ext uri="{FF2B5EF4-FFF2-40B4-BE49-F238E27FC236}">
                <a16:creationId xmlns:a16="http://schemas.microsoft.com/office/drawing/2014/main" id="{B8033C1D-6EC9-2281-AF8E-EF995E358E6F}"/>
              </a:ext>
            </a:extLst>
          </p:cNvPr>
          <p:cNvSpPr/>
          <p:nvPr/>
        </p:nvSpPr>
        <p:spPr>
          <a:xfrm>
            <a:off x="5491669" y="2445398"/>
            <a:ext cx="454480" cy="318872"/>
          </a:xfrm>
          <a:prstGeom prst="rightArrow">
            <a:avLst/>
          </a:prstGeom>
          <a:solidFill>
            <a:srgbClr val="1BA8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itle 1">
            <a:extLst>
              <a:ext uri="{FF2B5EF4-FFF2-40B4-BE49-F238E27FC236}">
                <a16:creationId xmlns:a16="http://schemas.microsoft.com/office/drawing/2014/main" id="{0952C4C5-3DC8-D602-831B-3113972205C0}"/>
              </a:ext>
            </a:extLst>
          </p:cNvPr>
          <p:cNvSpPr txBox="1">
            <a:spLocks/>
          </p:cNvSpPr>
          <p:nvPr/>
        </p:nvSpPr>
        <p:spPr>
          <a:xfrm>
            <a:off x="0" y="32009"/>
            <a:ext cx="11356258" cy="7523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2. Core elements of a cholera response</a:t>
            </a:r>
          </a:p>
        </p:txBody>
      </p:sp>
      <p:sp>
        <p:nvSpPr>
          <p:cNvPr id="39" name="Title 1">
            <a:extLst>
              <a:ext uri="{FF2B5EF4-FFF2-40B4-BE49-F238E27FC236}">
                <a16:creationId xmlns:a16="http://schemas.microsoft.com/office/drawing/2014/main" id="{A4360946-CD51-28C8-0603-070BB3ADB4AD}"/>
              </a:ext>
            </a:extLst>
          </p:cNvPr>
          <p:cNvSpPr txBox="1">
            <a:spLocks/>
          </p:cNvSpPr>
          <p:nvPr/>
        </p:nvSpPr>
        <p:spPr>
          <a:xfrm>
            <a:off x="0" y="786304"/>
            <a:ext cx="3967409" cy="64935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solidFill>
                  <a:srgbClr val="0887A1"/>
                </a:solidFill>
                <a:latin typeface="Montserrat" pitchFamily="2" charset="77"/>
              </a:rPr>
              <a:t>RESPONSE</a:t>
            </a:r>
          </a:p>
        </p:txBody>
      </p:sp>
      <p:sp>
        <p:nvSpPr>
          <p:cNvPr id="40" name="Slide Number Placeholder 39">
            <a:extLst>
              <a:ext uri="{FF2B5EF4-FFF2-40B4-BE49-F238E27FC236}">
                <a16:creationId xmlns:a16="http://schemas.microsoft.com/office/drawing/2014/main" id="{7BBCBCA8-3B7C-A66E-3D91-B596F45ADDD5}"/>
              </a:ext>
            </a:extLst>
          </p:cNvPr>
          <p:cNvSpPr>
            <a:spLocks noGrp="1"/>
          </p:cNvSpPr>
          <p:nvPr>
            <p:ph type="sldNum" sz="quarter" idx="12"/>
          </p:nvPr>
        </p:nvSpPr>
        <p:spPr/>
        <p:txBody>
          <a:bodyPr/>
          <a:lstStyle/>
          <a:p>
            <a:fld id="{8AB32140-C4FB-1A4C-AC00-5CB6CAE258BC}" type="slidenum">
              <a:rPr lang="en-GB" smtClean="0"/>
              <a:t>15</a:t>
            </a:fld>
            <a:endParaRPr lang="en-GB"/>
          </a:p>
        </p:txBody>
      </p:sp>
      <p:pic>
        <p:nvPicPr>
          <p:cNvPr id="2" name="Picture 1">
            <a:extLst>
              <a:ext uri="{FF2B5EF4-FFF2-40B4-BE49-F238E27FC236}">
                <a16:creationId xmlns:a16="http://schemas.microsoft.com/office/drawing/2014/main" id="{54E68EE5-D3D7-3EEE-708E-6D8A02D2446B}"/>
              </a:ext>
            </a:extLst>
          </p:cNvPr>
          <p:cNvPicPr>
            <a:picLocks noChangeAspect="1"/>
          </p:cNvPicPr>
          <p:nvPr/>
        </p:nvPicPr>
        <p:blipFill rotWithShape="1">
          <a:blip r:embed="rId4"/>
          <a:srcRect l="1002" t="4060" r="-1002" b="5016"/>
          <a:stretch/>
        </p:blipFill>
        <p:spPr>
          <a:xfrm>
            <a:off x="205651" y="3405001"/>
            <a:ext cx="4653469" cy="3133911"/>
          </a:xfrm>
          <a:prstGeom prst="rect">
            <a:avLst/>
          </a:prstGeom>
        </p:spPr>
      </p:pic>
      <p:grpSp>
        <p:nvGrpSpPr>
          <p:cNvPr id="3" name="Group 2">
            <a:extLst>
              <a:ext uri="{FF2B5EF4-FFF2-40B4-BE49-F238E27FC236}">
                <a16:creationId xmlns:a16="http://schemas.microsoft.com/office/drawing/2014/main" id="{A69B8A33-AC45-6641-45BD-B84D290E2636}"/>
              </a:ext>
            </a:extLst>
          </p:cNvPr>
          <p:cNvGrpSpPr/>
          <p:nvPr/>
        </p:nvGrpSpPr>
        <p:grpSpPr>
          <a:xfrm>
            <a:off x="5130067" y="3825661"/>
            <a:ext cx="2195784" cy="2161259"/>
            <a:chOff x="6402316" y="984044"/>
            <a:chExt cx="2318576" cy="2420284"/>
          </a:xfrm>
        </p:grpSpPr>
        <p:pic>
          <p:nvPicPr>
            <p:cNvPr id="4" name="Picture 3">
              <a:extLst>
                <a:ext uri="{FF2B5EF4-FFF2-40B4-BE49-F238E27FC236}">
                  <a16:creationId xmlns:a16="http://schemas.microsoft.com/office/drawing/2014/main" id="{5BC1AE22-01E2-2C84-10C1-A0BD30CA2DEE}"/>
                </a:ext>
              </a:extLst>
            </p:cNvPr>
            <p:cNvPicPr>
              <a:picLocks noChangeAspect="1"/>
            </p:cNvPicPr>
            <p:nvPr/>
          </p:nvPicPr>
          <p:blipFill>
            <a:blip r:embed="rId5"/>
            <a:stretch>
              <a:fillRect/>
            </a:stretch>
          </p:blipFill>
          <p:spPr>
            <a:xfrm>
              <a:off x="6402316" y="1285993"/>
              <a:ext cx="2318576" cy="2118335"/>
            </a:xfrm>
            <a:prstGeom prst="rect">
              <a:avLst/>
            </a:prstGeom>
          </p:spPr>
        </p:pic>
        <p:sp>
          <p:nvSpPr>
            <p:cNvPr id="5" name="Oval 4">
              <a:extLst>
                <a:ext uri="{FF2B5EF4-FFF2-40B4-BE49-F238E27FC236}">
                  <a16:creationId xmlns:a16="http://schemas.microsoft.com/office/drawing/2014/main" id="{9058DEB3-0636-37A2-5B5A-45CE9E4C2B9A}"/>
                </a:ext>
              </a:extLst>
            </p:cNvPr>
            <p:cNvSpPr/>
            <p:nvPr/>
          </p:nvSpPr>
          <p:spPr>
            <a:xfrm>
              <a:off x="6754092" y="984044"/>
              <a:ext cx="1111828" cy="37716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A8A26F15-8D87-E561-EAA3-03A031A11C57}"/>
              </a:ext>
            </a:extLst>
          </p:cNvPr>
          <p:cNvPicPr>
            <a:picLocks noChangeAspect="1"/>
          </p:cNvPicPr>
          <p:nvPr/>
        </p:nvPicPr>
        <p:blipFill>
          <a:blip r:embed="rId6"/>
          <a:stretch>
            <a:fillRect/>
          </a:stretch>
        </p:blipFill>
        <p:spPr>
          <a:xfrm>
            <a:off x="3902447" y="4507856"/>
            <a:ext cx="1019175" cy="1162050"/>
          </a:xfrm>
          <a:prstGeom prst="rect">
            <a:avLst/>
          </a:prstGeom>
        </p:spPr>
      </p:pic>
      <p:pic>
        <p:nvPicPr>
          <p:cNvPr id="10" name="Picture 9">
            <a:extLst>
              <a:ext uri="{FF2B5EF4-FFF2-40B4-BE49-F238E27FC236}">
                <a16:creationId xmlns:a16="http://schemas.microsoft.com/office/drawing/2014/main" id="{DB31EEE7-8316-F7C5-7FB6-1ED7938F833E}"/>
              </a:ext>
            </a:extLst>
          </p:cNvPr>
          <p:cNvPicPr>
            <a:picLocks noChangeAspect="1"/>
          </p:cNvPicPr>
          <p:nvPr/>
        </p:nvPicPr>
        <p:blipFill>
          <a:blip r:embed="rId7"/>
          <a:stretch>
            <a:fillRect/>
          </a:stretch>
        </p:blipFill>
        <p:spPr>
          <a:xfrm>
            <a:off x="7332881" y="4049042"/>
            <a:ext cx="2333625" cy="2019300"/>
          </a:xfrm>
          <a:prstGeom prst="rect">
            <a:avLst/>
          </a:prstGeom>
        </p:spPr>
      </p:pic>
      <p:pic>
        <p:nvPicPr>
          <p:cNvPr id="14" name="Picture 13">
            <a:extLst>
              <a:ext uri="{FF2B5EF4-FFF2-40B4-BE49-F238E27FC236}">
                <a16:creationId xmlns:a16="http://schemas.microsoft.com/office/drawing/2014/main" id="{425C2EC5-32E6-F93A-F083-D25F3CD556E4}"/>
              </a:ext>
            </a:extLst>
          </p:cNvPr>
          <p:cNvPicPr>
            <a:picLocks noChangeAspect="1"/>
          </p:cNvPicPr>
          <p:nvPr/>
        </p:nvPicPr>
        <p:blipFill>
          <a:blip r:embed="rId8"/>
          <a:stretch>
            <a:fillRect/>
          </a:stretch>
        </p:blipFill>
        <p:spPr>
          <a:xfrm>
            <a:off x="9662344" y="4125242"/>
            <a:ext cx="2047875" cy="1866900"/>
          </a:xfrm>
          <a:prstGeom prst="rect">
            <a:avLst/>
          </a:prstGeom>
        </p:spPr>
      </p:pic>
      <p:pic>
        <p:nvPicPr>
          <p:cNvPr id="16" name="Picture 15">
            <a:extLst>
              <a:ext uri="{FF2B5EF4-FFF2-40B4-BE49-F238E27FC236}">
                <a16:creationId xmlns:a16="http://schemas.microsoft.com/office/drawing/2014/main" id="{24126018-8D1B-4952-19F4-1469F54C73BD}"/>
              </a:ext>
            </a:extLst>
          </p:cNvPr>
          <p:cNvPicPr>
            <a:picLocks noChangeAspect="1"/>
          </p:cNvPicPr>
          <p:nvPr/>
        </p:nvPicPr>
        <p:blipFill>
          <a:blip r:embed="rId9"/>
          <a:stretch>
            <a:fillRect/>
          </a:stretch>
        </p:blipFill>
        <p:spPr>
          <a:xfrm>
            <a:off x="6986608" y="3609520"/>
            <a:ext cx="1052073" cy="933143"/>
          </a:xfrm>
          <a:prstGeom prst="rect">
            <a:avLst/>
          </a:prstGeom>
        </p:spPr>
      </p:pic>
      <p:sp>
        <p:nvSpPr>
          <p:cNvPr id="17" name="TextBox 16">
            <a:extLst>
              <a:ext uri="{FF2B5EF4-FFF2-40B4-BE49-F238E27FC236}">
                <a16:creationId xmlns:a16="http://schemas.microsoft.com/office/drawing/2014/main" id="{943BAFFB-5ADE-96DE-6D0F-429111D93FA6}"/>
              </a:ext>
            </a:extLst>
          </p:cNvPr>
          <p:cNvSpPr txBox="1"/>
          <p:nvPr/>
        </p:nvSpPr>
        <p:spPr>
          <a:xfrm>
            <a:off x="9113298" y="6555140"/>
            <a:ext cx="2743200" cy="276999"/>
          </a:xfrm>
          <a:prstGeom prst="rect">
            <a:avLst/>
          </a:prstGeom>
          <a:noFill/>
        </p:spPr>
        <p:txBody>
          <a:bodyPr wrap="square" rtlCol="0">
            <a:spAutoFit/>
          </a:bodyPr>
          <a:lstStyle/>
          <a:p>
            <a:r>
              <a:rPr lang="en-US" sz="1200" b="1">
                <a:effectLst/>
                <a:latin typeface="Calibri" panose="020F0502020204030204" pitchFamily="34" charset="0"/>
                <a:ea typeface="Times New Roman" panose="02020603050405020304" pitchFamily="18" charset="0"/>
              </a:rPr>
              <a:t>Drawnalism, UNICEF 2024</a:t>
            </a:r>
            <a:endParaRPr lang="en-US" sz="1200" b="1"/>
          </a:p>
        </p:txBody>
      </p:sp>
      <p:sp>
        <p:nvSpPr>
          <p:cNvPr id="18" name="TextBox 17">
            <a:extLst>
              <a:ext uri="{FF2B5EF4-FFF2-40B4-BE49-F238E27FC236}">
                <a16:creationId xmlns:a16="http://schemas.microsoft.com/office/drawing/2014/main" id="{5DD46F6A-6955-E162-B996-4D6F2C4256E2}"/>
              </a:ext>
            </a:extLst>
          </p:cNvPr>
          <p:cNvSpPr txBox="1"/>
          <p:nvPr/>
        </p:nvSpPr>
        <p:spPr>
          <a:xfrm>
            <a:off x="4112688" y="6043701"/>
            <a:ext cx="4192329" cy="461665"/>
          </a:xfrm>
          <a:prstGeom prst="rect">
            <a:avLst/>
          </a:prstGeom>
          <a:noFill/>
        </p:spPr>
        <p:txBody>
          <a:bodyPr wrap="square" rtlCol="0">
            <a:spAutoFit/>
          </a:bodyPr>
          <a:lstStyle/>
          <a:p>
            <a:r>
              <a:rPr lang="en-US" sz="2000" b="1">
                <a:latin typeface="Comic Sans MS" panose="030F0702030302020204" pitchFamily="66" charset="0"/>
              </a:rPr>
              <a:t>Where-When-Who-Why-What</a:t>
            </a:r>
            <a:r>
              <a:rPr lang="en-US" sz="2400"/>
              <a:t> </a:t>
            </a:r>
          </a:p>
        </p:txBody>
      </p:sp>
      <p:sp>
        <p:nvSpPr>
          <p:cNvPr id="29" name="TextBox 28">
            <a:extLst>
              <a:ext uri="{FF2B5EF4-FFF2-40B4-BE49-F238E27FC236}">
                <a16:creationId xmlns:a16="http://schemas.microsoft.com/office/drawing/2014/main" id="{1368F3D9-FA05-E62C-94EB-6EB135689A42}"/>
              </a:ext>
            </a:extLst>
          </p:cNvPr>
          <p:cNvSpPr txBox="1"/>
          <p:nvPr/>
        </p:nvSpPr>
        <p:spPr>
          <a:xfrm>
            <a:off x="9453339" y="3664042"/>
            <a:ext cx="2670350" cy="600164"/>
          </a:xfrm>
          <a:prstGeom prst="rect">
            <a:avLst/>
          </a:prstGeom>
          <a:noFill/>
        </p:spPr>
        <p:txBody>
          <a:bodyPr wrap="square">
            <a:spAutoFit/>
          </a:bodyPr>
          <a:lstStyle/>
          <a:p>
            <a:r>
              <a:rPr lang="en-GB" sz="1100" b="1">
                <a:latin typeface="Comic Sans MS" panose="030F0702030302020204" pitchFamily="66" charset="0"/>
              </a:rPr>
              <a:t>ARE WE DOING ENOUGH, ARE WE DOING THE RIGHT THINGS ? IS OUR RESPONSE WORKING ?</a:t>
            </a:r>
          </a:p>
        </p:txBody>
      </p:sp>
    </p:spTree>
    <p:extLst>
      <p:ext uri="{BB962C8B-B14F-4D97-AF65-F5344CB8AC3E}">
        <p14:creationId xmlns:p14="http://schemas.microsoft.com/office/powerpoint/2010/main" val="1004350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E59F21F6-A6CA-0A85-3953-828D667F22F7}"/>
              </a:ext>
            </a:extLst>
          </p:cNvPr>
          <p:cNvCxnSpPr>
            <a:cxnSpLocks/>
          </p:cNvCxnSpPr>
          <p:nvPr/>
        </p:nvCxnSpPr>
        <p:spPr>
          <a:xfrm>
            <a:off x="444782" y="2451858"/>
            <a:ext cx="544983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BF6C317B-2DCD-92F1-067A-D34CCD04B249}"/>
              </a:ext>
            </a:extLst>
          </p:cNvPr>
          <p:cNvSpPr/>
          <p:nvPr/>
        </p:nvSpPr>
        <p:spPr>
          <a:xfrm>
            <a:off x="444782" y="2819160"/>
            <a:ext cx="2860145" cy="609840"/>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FA1D660-3DE1-D176-C12E-6648AE2E4B3D}"/>
              </a:ext>
            </a:extLst>
          </p:cNvPr>
          <p:cNvSpPr txBox="1">
            <a:spLocks/>
          </p:cNvSpPr>
          <p:nvPr/>
        </p:nvSpPr>
        <p:spPr>
          <a:xfrm>
            <a:off x="742456" y="32009"/>
            <a:ext cx="5733327"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atin typeface="Montserrat" pitchFamily="2" charset="77"/>
              </a:rPr>
              <a:t>Cholera response</a:t>
            </a:r>
          </a:p>
        </p:txBody>
      </p: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9" name="Title 1">
            <a:extLst>
              <a:ext uri="{FF2B5EF4-FFF2-40B4-BE49-F238E27FC236}">
                <a16:creationId xmlns:a16="http://schemas.microsoft.com/office/drawing/2014/main" id="{98FDEB89-587F-5377-3088-7DADA55554D7}"/>
              </a:ext>
            </a:extLst>
          </p:cNvPr>
          <p:cNvSpPr txBox="1">
            <a:spLocks/>
          </p:cNvSpPr>
          <p:nvPr/>
        </p:nvSpPr>
        <p:spPr>
          <a:xfrm>
            <a:off x="265378" y="929189"/>
            <a:ext cx="8573822" cy="64935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514350" indent="-514350" algn="l">
              <a:buAutoNum type="arabicPeriod"/>
            </a:pPr>
            <a:r>
              <a:rPr lang="en-GB" sz="2800" b="1">
                <a:solidFill>
                  <a:srgbClr val="0887A1"/>
                </a:solidFill>
                <a:latin typeface="Montserrat" pitchFamily="2" charset="77"/>
              </a:rPr>
              <a:t>Core elements of a Cholera response</a:t>
            </a:r>
          </a:p>
        </p:txBody>
      </p:sp>
      <p:sp>
        <p:nvSpPr>
          <p:cNvPr id="16" name="Rounded Rectangle 15">
            <a:extLst>
              <a:ext uri="{FF2B5EF4-FFF2-40B4-BE49-F238E27FC236}">
                <a16:creationId xmlns:a16="http://schemas.microsoft.com/office/drawing/2014/main" id="{E9AFB563-3CC4-4A51-05B6-26009972F2B3}"/>
              </a:ext>
            </a:extLst>
          </p:cNvPr>
          <p:cNvSpPr/>
          <p:nvPr/>
        </p:nvSpPr>
        <p:spPr>
          <a:xfrm>
            <a:off x="444782" y="3525571"/>
            <a:ext cx="2860145" cy="609840"/>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C51F19AB-95EE-5995-9ED9-741BA0542274}"/>
              </a:ext>
            </a:extLst>
          </p:cNvPr>
          <p:cNvSpPr txBox="1">
            <a:spLocks/>
          </p:cNvSpPr>
          <p:nvPr/>
        </p:nvSpPr>
        <p:spPr>
          <a:xfrm>
            <a:off x="424571" y="2819160"/>
            <a:ext cx="2795707" cy="438569"/>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500" b="1">
                <a:solidFill>
                  <a:srgbClr val="0887A1"/>
                </a:solidFill>
                <a:latin typeface="Montserrat" pitchFamily="2" charset="77"/>
              </a:rPr>
              <a:t>Saving lives in communities</a:t>
            </a:r>
          </a:p>
        </p:txBody>
      </p:sp>
      <p:sp>
        <p:nvSpPr>
          <p:cNvPr id="17" name="Rounded Rectangle 16">
            <a:extLst>
              <a:ext uri="{FF2B5EF4-FFF2-40B4-BE49-F238E27FC236}">
                <a16:creationId xmlns:a16="http://schemas.microsoft.com/office/drawing/2014/main" id="{D945655C-6C22-9983-A9E6-222837F7CF0A}"/>
              </a:ext>
            </a:extLst>
          </p:cNvPr>
          <p:cNvSpPr/>
          <p:nvPr/>
        </p:nvSpPr>
        <p:spPr>
          <a:xfrm>
            <a:off x="424571" y="4263895"/>
            <a:ext cx="2860145" cy="609840"/>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3CD2A998-850D-FB9F-7A26-62085B9D5086}"/>
              </a:ext>
            </a:extLst>
          </p:cNvPr>
          <p:cNvSpPr txBox="1">
            <a:spLocks/>
          </p:cNvSpPr>
          <p:nvPr/>
        </p:nvSpPr>
        <p:spPr>
          <a:xfrm>
            <a:off x="477000" y="3549133"/>
            <a:ext cx="2795707" cy="43223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500" b="1">
                <a:solidFill>
                  <a:srgbClr val="0887A1"/>
                </a:solidFill>
                <a:latin typeface="Montserrat" pitchFamily="2" charset="77"/>
              </a:rPr>
              <a:t>Interrupting transmission</a:t>
            </a:r>
          </a:p>
        </p:txBody>
      </p:sp>
      <p:sp>
        <p:nvSpPr>
          <p:cNvPr id="5" name="Title 1">
            <a:extLst>
              <a:ext uri="{FF2B5EF4-FFF2-40B4-BE49-F238E27FC236}">
                <a16:creationId xmlns:a16="http://schemas.microsoft.com/office/drawing/2014/main" id="{A40948C9-1AB5-1969-5207-B448519B8B92}"/>
              </a:ext>
            </a:extLst>
          </p:cNvPr>
          <p:cNvSpPr txBox="1">
            <a:spLocks/>
          </p:cNvSpPr>
          <p:nvPr/>
        </p:nvSpPr>
        <p:spPr>
          <a:xfrm>
            <a:off x="444782" y="4400398"/>
            <a:ext cx="2860145" cy="42281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b="1">
                <a:solidFill>
                  <a:srgbClr val="0887A1"/>
                </a:solidFill>
                <a:latin typeface="Montserrat" pitchFamily="2" charset="77"/>
              </a:rPr>
              <a:t>Increase awareness and risk perception</a:t>
            </a:r>
          </a:p>
        </p:txBody>
      </p:sp>
      <p:sp>
        <p:nvSpPr>
          <p:cNvPr id="18" name="Rounded Rectangle 17">
            <a:extLst>
              <a:ext uri="{FF2B5EF4-FFF2-40B4-BE49-F238E27FC236}">
                <a16:creationId xmlns:a16="http://schemas.microsoft.com/office/drawing/2014/main" id="{C341368B-FD1C-005B-4538-D6509A15F37E}"/>
              </a:ext>
            </a:extLst>
          </p:cNvPr>
          <p:cNvSpPr/>
          <p:nvPr/>
        </p:nvSpPr>
        <p:spPr>
          <a:xfrm>
            <a:off x="424570" y="5002219"/>
            <a:ext cx="2860145" cy="609840"/>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a:extLst>
              <a:ext uri="{FF2B5EF4-FFF2-40B4-BE49-F238E27FC236}">
                <a16:creationId xmlns:a16="http://schemas.microsoft.com/office/drawing/2014/main" id="{B90EACCC-4F91-DD31-ECA4-4699D96AFE1E}"/>
              </a:ext>
            </a:extLst>
          </p:cNvPr>
          <p:cNvSpPr/>
          <p:nvPr/>
        </p:nvSpPr>
        <p:spPr>
          <a:xfrm>
            <a:off x="444782" y="5722516"/>
            <a:ext cx="2860145" cy="609840"/>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F89CDE65-0771-7260-938A-9BFFD2DECDD5}"/>
              </a:ext>
            </a:extLst>
          </p:cNvPr>
          <p:cNvSpPr txBox="1">
            <a:spLocks/>
          </p:cNvSpPr>
          <p:nvPr/>
        </p:nvSpPr>
        <p:spPr>
          <a:xfrm>
            <a:off x="444782" y="5067569"/>
            <a:ext cx="2795707" cy="383610"/>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400" b="1">
                <a:solidFill>
                  <a:srgbClr val="0887A1"/>
                </a:solidFill>
                <a:latin typeface="Montserrat" pitchFamily="2" charset="77"/>
              </a:rPr>
              <a:t>Tailored response measures</a:t>
            </a:r>
          </a:p>
        </p:txBody>
      </p:sp>
      <p:sp>
        <p:nvSpPr>
          <p:cNvPr id="11" name="Title 1">
            <a:extLst>
              <a:ext uri="{FF2B5EF4-FFF2-40B4-BE49-F238E27FC236}">
                <a16:creationId xmlns:a16="http://schemas.microsoft.com/office/drawing/2014/main" id="{6431FDCA-4262-7045-34D9-94C9C03F6E45}"/>
              </a:ext>
            </a:extLst>
          </p:cNvPr>
          <p:cNvSpPr txBox="1">
            <a:spLocks/>
          </p:cNvSpPr>
          <p:nvPr/>
        </p:nvSpPr>
        <p:spPr>
          <a:xfrm>
            <a:off x="444782" y="5890961"/>
            <a:ext cx="2860146" cy="293611"/>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500" b="1">
                <a:solidFill>
                  <a:srgbClr val="0887A1"/>
                </a:solidFill>
                <a:latin typeface="Montserrat" pitchFamily="2" charset="77"/>
              </a:rPr>
              <a:t>OCV campaigns</a:t>
            </a:r>
          </a:p>
        </p:txBody>
      </p:sp>
      <p:sp>
        <p:nvSpPr>
          <p:cNvPr id="12" name="TextBox 11">
            <a:extLst>
              <a:ext uri="{FF2B5EF4-FFF2-40B4-BE49-F238E27FC236}">
                <a16:creationId xmlns:a16="http://schemas.microsoft.com/office/drawing/2014/main" id="{97CF4DCA-8773-9250-20FB-17B5616DD3DE}"/>
              </a:ext>
            </a:extLst>
          </p:cNvPr>
          <p:cNvSpPr txBox="1"/>
          <p:nvPr/>
        </p:nvSpPr>
        <p:spPr>
          <a:xfrm>
            <a:off x="360132" y="1976264"/>
            <a:ext cx="5735867" cy="523220"/>
          </a:xfrm>
          <a:prstGeom prst="rect">
            <a:avLst/>
          </a:prstGeom>
          <a:noFill/>
        </p:spPr>
        <p:txBody>
          <a:bodyPr wrap="square" rtlCol="0">
            <a:spAutoFit/>
          </a:bodyPr>
          <a:lstStyle/>
          <a:p>
            <a:r>
              <a:rPr lang="en-GB" sz="2800" b="1">
                <a:solidFill>
                  <a:srgbClr val="C00000"/>
                </a:solidFill>
                <a:latin typeface="Montserrat" pitchFamily="2" charset="77"/>
              </a:rPr>
              <a:t>Epidemiological intelligence</a:t>
            </a:r>
          </a:p>
        </p:txBody>
      </p:sp>
      <p:pic>
        <p:nvPicPr>
          <p:cNvPr id="21" name="Graphic 20" descr="Man">
            <a:extLst>
              <a:ext uri="{FF2B5EF4-FFF2-40B4-BE49-F238E27FC236}">
                <a16:creationId xmlns:a16="http://schemas.microsoft.com/office/drawing/2014/main" id="{7817A069-B687-65A4-E755-4CDB81963F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2859" y="4102853"/>
            <a:ext cx="819011" cy="819011"/>
          </a:xfrm>
          <a:prstGeom prst="rect">
            <a:avLst/>
          </a:prstGeom>
        </p:spPr>
      </p:pic>
      <p:sp>
        <p:nvSpPr>
          <p:cNvPr id="22" name="Title 1">
            <a:extLst>
              <a:ext uri="{FF2B5EF4-FFF2-40B4-BE49-F238E27FC236}">
                <a16:creationId xmlns:a16="http://schemas.microsoft.com/office/drawing/2014/main" id="{7FA94425-BF3A-F83B-6FCC-E49F24077C38}"/>
              </a:ext>
            </a:extLst>
          </p:cNvPr>
          <p:cNvSpPr txBox="1">
            <a:spLocks/>
          </p:cNvSpPr>
          <p:nvPr/>
        </p:nvSpPr>
        <p:spPr>
          <a:xfrm>
            <a:off x="6560242" y="4934008"/>
            <a:ext cx="2070528" cy="3467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500" b="1">
                <a:solidFill>
                  <a:schemeClr val="tx1">
                    <a:alpha val="25000"/>
                  </a:schemeClr>
                </a:solidFill>
                <a:latin typeface="Montserrat" pitchFamily="2" charset="77"/>
              </a:rPr>
              <a:t>WHO is affected?</a:t>
            </a:r>
          </a:p>
        </p:txBody>
      </p:sp>
      <p:sp>
        <p:nvSpPr>
          <p:cNvPr id="24" name="Title 1">
            <a:extLst>
              <a:ext uri="{FF2B5EF4-FFF2-40B4-BE49-F238E27FC236}">
                <a16:creationId xmlns:a16="http://schemas.microsoft.com/office/drawing/2014/main" id="{2603E49B-6F16-9F7D-D657-466382D3270A}"/>
              </a:ext>
            </a:extLst>
          </p:cNvPr>
          <p:cNvSpPr txBox="1">
            <a:spLocks/>
          </p:cNvSpPr>
          <p:nvPr/>
        </p:nvSpPr>
        <p:spPr>
          <a:xfrm>
            <a:off x="3701808" y="4912611"/>
            <a:ext cx="2441341" cy="346763"/>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500" b="1">
                <a:solidFill>
                  <a:schemeClr val="tx1">
                    <a:alpha val="25000"/>
                  </a:schemeClr>
                </a:solidFill>
                <a:latin typeface="Montserrat" pitchFamily="2" charset="77"/>
              </a:rPr>
              <a:t>WHERE is happening?</a:t>
            </a:r>
          </a:p>
        </p:txBody>
      </p:sp>
      <p:sp>
        <p:nvSpPr>
          <p:cNvPr id="25" name="TextBox 24">
            <a:extLst>
              <a:ext uri="{FF2B5EF4-FFF2-40B4-BE49-F238E27FC236}">
                <a16:creationId xmlns:a16="http://schemas.microsoft.com/office/drawing/2014/main" id="{C1E35D7C-F547-DB43-669B-D29D82844804}"/>
              </a:ext>
            </a:extLst>
          </p:cNvPr>
          <p:cNvSpPr txBox="1"/>
          <p:nvPr/>
        </p:nvSpPr>
        <p:spPr>
          <a:xfrm>
            <a:off x="3910473" y="6332356"/>
            <a:ext cx="3846548" cy="323165"/>
          </a:xfrm>
          <a:prstGeom prst="rect">
            <a:avLst/>
          </a:prstGeom>
          <a:noFill/>
        </p:spPr>
        <p:txBody>
          <a:bodyPr wrap="square" rtlCol="0">
            <a:spAutoFit/>
          </a:bodyPr>
          <a:lstStyle/>
          <a:p>
            <a:r>
              <a:rPr lang="en-GB" sz="1500" b="1">
                <a:solidFill>
                  <a:schemeClr val="tx1">
                    <a:alpha val="25000"/>
                  </a:schemeClr>
                </a:solidFill>
                <a:latin typeface="Montserrat" pitchFamily="2" charset="77"/>
              </a:rPr>
              <a:t>WHEN has happened/is happening?</a:t>
            </a:r>
          </a:p>
        </p:txBody>
      </p:sp>
      <p:sp>
        <p:nvSpPr>
          <p:cNvPr id="26" name="TextBox 25">
            <a:extLst>
              <a:ext uri="{FF2B5EF4-FFF2-40B4-BE49-F238E27FC236}">
                <a16:creationId xmlns:a16="http://schemas.microsoft.com/office/drawing/2014/main" id="{726D2FD9-C7F3-CA9E-57CE-B7F84FE268EB}"/>
              </a:ext>
            </a:extLst>
          </p:cNvPr>
          <p:cNvSpPr txBox="1"/>
          <p:nvPr/>
        </p:nvSpPr>
        <p:spPr>
          <a:xfrm>
            <a:off x="8839200" y="5008861"/>
            <a:ext cx="3475745" cy="323165"/>
          </a:xfrm>
          <a:prstGeom prst="rect">
            <a:avLst/>
          </a:prstGeom>
          <a:noFill/>
        </p:spPr>
        <p:txBody>
          <a:bodyPr wrap="square" rtlCol="0">
            <a:spAutoFit/>
          </a:bodyPr>
          <a:lstStyle/>
          <a:p>
            <a:r>
              <a:rPr lang="en-GB" sz="1500" b="1">
                <a:solidFill>
                  <a:schemeClr val="tx1">
                    <a:alpha val="25000"/>
                  </a:schemeClr>
                </a:solidFill>
                <a:latin typeface="Montserrat" pitchFamily="2" charset="77"/>
              </a:rPr>
              <a:t>WHY/HOW infection happened?</a:t>
            </a:r>
          </a:p>
        </p:txBody>
      </p:sp>
      <p:sp>
        <p:nvSpPr>
          <p:cNvPr id="27" name="TextBox 26">
            <a:extLst>
              <a:ext uri="{FF2B5EF4-FFF2-40B4-BE49-F238E27FC236}">
                <a16:creationId xmlns:a16="http://schemas.microsoft.com/office/drawing/2014/main" id="{E1E678EB-DED2-B3CB-69F5-69FABB3C4052}"/>
              </a:ext>
            </a:extLst>
          </p:cNvPr>
          <p:cNvSpPr txBox="1"/>
          <p:nvPr/>
        </p:nvSpPr>
        <p:spPr>
          <a:xfrm>
            <a:off x="8839200" y="6322652"/>
            <a:ext cx="2503523" cy="332869"/>
          </a:xfrm>
          <a:prstGeom prst="rect">
            <a:avLst/>
          </a:prstGeom>
          <a:noFill/>
        </p:spPr>
        <p:txBody>
          <a:bodyPr wrap="square" rtlCol="0">
            <a:spAutoFit/>
          </a:bodyPr>
          <a:lstStyle/>
          <a:p>
            <a:r>
              <a:rPr lang="en-GB" sz="1500" b="1">
                <a:solidFill>
                  <a:schemeClr val="tx1">
                    <a:alpha val="25000"/>
                  </a:schemeClr>
                </a:solidFill>
                <a:latin typeface="Montserrat" pitchFamily="2" charset="77"/>
              </a:rPr>
              <a:t>WHAT  should we do?</a:t>
            </a:r>
          </a:p>
        </p:txBody>
      </p:sp>
      <p:pic>
        <p:nvPicPr>
          <p:cNvPr id="30" name="Graphic 29" descr="Research">
            <a:extLst>
              <a:ext uri="{FF2B5EF4-FFF2-40B4-BE49-F238E27FC236}">
                <a16:creationId xmlns:a16="http://schemas.microsoft.com/office/drawing/2014/main" id="{F72F4770-E4E9-A69F-08D2-BC775BB260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51081" y="4087702"/>
            <a:ext cx="819011" cy="819011"/>
          </a:xfrm>
          <a:prstGeom prst="rect">
            <a:avLst/>
          </a:prstGeom>
        </p:spPr>
      </p:pic>
      <p:pic>
        <p:nvPicPr>
          <p:cNvPr id="32" name="Graphic 31" descr="Home">
            <a:extLst>
              <a:ext uri="{FF2B5EF4-FFF2-40B4-BE49-F238E27FC236}">
                <a16:creationId xmlns:a16="http://schemas.microsoft.com/office/drawing/2014/main" id="{F4AA2749-928A-50DC-7D24-671DC2C1AF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4742" y="3999020"/>
            <a:ext cx="914400" cy="914400"/>
          </a:xfrm>
          <a:prstGeom prst="rect">
            <a:avLst/>
          </a:prstGeom>
        </p:spPr>
      </p:pic>
      <p:pic>
        <p:nvPicPr>
          <p:cNvPr id="34" name="Graphic 33" descr="Daily calendar">
            <a:extLst>
              <a:ext uri="{FF2B5EF4-FFF2-40B4-BE49-F238E27FC236}">
                <a16:creationId xmlns:a16="http://schemas.microsoft.com/office/drawing/2014/main" id="{7C242DEA-F635-AE0A-9BBF-F8C6B377EE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47557" y="5471611"/>
            <a:ext cx="914400" cy="914400"/>
          </a:xfrm>
          <a:prstGeom prst="rect">
            <a:avLst/>
          </a:prstGeom>
        </p:spPr>
      </p:pic>
      <p:pic>
        <p:nvPicPr>
          <p:cNvPr id="36" name="Graphic 35" descr="Help RTL">
            <a:extLst>
              <a:ext uri="{FF2B5EF4-FFF2-40B4-BE49-F238E27FC236}">
                <a16:creationId xmlns:a16="http://schemas.microsoft.com/office/drawing/2014/main" id="{71378441-0A09-6524-BA1E-6D0D3ED5590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9571324" y="5471610"/>
            <a:ext cx="939070" cy="826237"/>
          </a:xfrm>
          <a:prstGeom prst="rect">
            <a:avLst/>
          </a:prstGeom>
        </p:spPr>
      </p:pic>
      <p:sp>
        <p:nvSpPr>
          <p:cNvPr id="2" name="TextBox 1">
            <a:extLst>
              <a:ext uri="{FF2B5EF4-FFF2-40B4-BE49-F238E27FC236}">
                <a16:creationId xmlns:a16="http://schemas.microsoft.com/office/drawing/2014/main" id="{D8106E12-8EEC-83B5-2A73-9D01141D60BB}"/>
              </a:ext>
            </a:extLst>
          </p:cNvPr>
          <p:cNvSpPr txBox="1"/>
          <p:nvPr/>
        </p:nvSpPr>
        <p:spPr>
          <a:xfrm>
            <a:off x="3546094" y="2943862"/>
            <a:ext cx="8717380" cy="1200329"/>
          </a:xfrm>
          <a:prstGeom prst="rect">
            <a:avLst/>
          </a:prstGeom>
          <a:noFill/>
        </p:spPr>
        <p:txBody>
          <a:bodyPr wrap="square" rtlCol="0">
            <a:spAutoFit/>
          </a:bodyPr>
          <a:lstStyle/>
          <a:p>
            <a:pPr algn="ctr"/>
            <a:r>
              <a:rPr lang="en-GB" sz="2400" b="1">
                <a:latin typeface="Montserrat" pitchFamily="2" charset="77"/>
              </a:rPr>
              <a:t>COLLECTION OF ALL THE DATA NEEDED TO MAKE INFORMED DECISIONS AND GUIDE THE RESPONSE ON TIME AT THE RIGHT PLACE</a:t>
            </a:r>
          </a:p>
        </p:txBody>
      </p:sp>
      <p:sp>
        <p:nvSpPr>
          <p:cNvPr id="14" name="TextBox 13">
            <a:extLst>
              <a:ext uri="{FF2B5EF4-FFF2-40B4-BE49-F238E27FC236}">
                <a16:creationId xmlns:a16="http://schemas.microsoft.com/office/drawing/2014/main" id="{7E8EBD5F-A786-C8D2-D6E2-57FA2E108D4F}"/>
              </a:ext>
            </a:extLst>
          </p:cNvPr>
          <p:cNvSpPr txBox="1"/>
          <p:nvPr/>
        </p:nvSpPr>
        <p:spPr>
          <a:xfrm>
            <a:off x="4264742" y="4503900"/>
            <a:ext cx="7162770" cy="1323439"/>
          </a:xfrm>
          <a:prstGeom prst="rect">
            <a:avLst/>
          </a:prstGeom>
          <a:solidFill>
            <a:schemeClr val="bg1"/>
          </a:solidFill>
          <a:ln w="79375">
            <a:solidFill>
              <a:srgbClr val="0887A1"/>
            </a:solidFill>
          </a:ln>
        </p:spPr>
        <p:txBody>
          <a:bodyPr wrap="square" rtlCol="0">
            <a:spAutoFit/>
          </a:bodyPr>
          <a:lstStyle/>
          <a:p>
            <a:pPr algn="ctr"/>
            <a:r>
              <a:rPr lang="en-GB" sz="2000" b="1">
                <a:latin typeface="Montserrat" pitchFamily="2" charset="77"/>
              </a:rPr>
              <a:t>An effective Epidemiological Intelligence system will favour a well-designed, agile and targeted response, and increase its chance of being effective in saving lives and interrupting transmission.</a:t>
            </a:r>
          </a:p>
        </p:txBody>
      </p:sp>
      <p:pic>
        <p:nvPicPr>
          <p:cNvPr id="31" name="Picture 30">
            <a:extLst>
              <a:ext uri="{FF2B5EF4-FFF2-40B4-BE49-F238E27FC236}">
                <a16:creationId xmlns:a16="http://schemas.microsoft.com/office/drawing/2014/main" id="{6D5D4F71-BD1F-BDD2-D7D6-763DCC019A6B}"/>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0700" b="93323" l="8667" r="86250">
                        <a14:foregroundMark x1="8667" y1="52782" x2="8667" y2="62162"/>
                      </a14:backgroundRemoval>
                    </a14:imgEffect>
                  </a14:imgLayer>
                </a14:imgProps>
              </a:ext>
            </a:extLst>
          </a:blip>
          <a:srcRect l="3937" t="34236" r="4563"/>
          <a:stretch/>
        </p:blipFill>
        <p:spPr>
          <a:xfrm>
            <a:off x="2767769" y="2561011"/>
            <a:ext cx="1496973" cy="563069"/>
          </a:xfrm>
          <a:prstGeom prst="rect">
            <a:avLst/>
          </a:prstGeom>
        </p:spPr>
      </p:pic>
      <p:sp>
        <p:nvSpPr>
          <p:cNvPr id="33" name="Slide Number Placeholder 32">
            <a:extLst>
              <a:ext uri="{FF2B5EF4-FFF2-40B4-BE49-F238E27FC236}">
                <a16:creationId xmlns:a16="http://schemas.microsoft.com/office/drawing/2014/main" id="{BDF11569-86B3-EB49-52FE-E961718E39D6}"/>
              </a:ext>
            </a:extLst>
          </p:cNvPr>
          <p:cNvSpPr>
            <a:spLocks noGrp="1"/>
          </p:cNvSpPr>
          <p:nvPr>
            <p:ph type="sldNum" sz="quarter" idx="12"/>
          </p:nvPr>
        </p:nvSpPr>
        <p:spPr/>
        <p:txBody>
          <a:bodyPr/>
          <a:lstStyle/>
          <a:p>
            <a:fld id="{8AB32140-C4FB-1A4C-AC00-5CB6CAE258BC}" type="slidenum">
              <a:rPr lang="en-GB" smtClean="0"/>
              <a:t>16</a:t>
            </a:fld>
            <a:endParaRPr lang="en-GB"/>
          </a:p>
        </p:txBody>
      </p:sp>
    </p:spTree>
    <p:extLst>
      <p:ext uri="{BB962C8B-B14F-4D97-AF65-F5344CB8AC3E}">
        <p14:creationId xmlns:p14="http://schemas.microsoft.com/office/powerpoint/2010/main" val="142633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cxnSp>
        <p:nvCxnSpPr>
          <p:cNvPr id="16" name="Straight Connector 15">
            <a:extLst>
              <a:ext uri="{FF2B5EF4-FFF2-40B4-BE49-F238E27FC236}">
                <a16:creationId xmlns:a16="http://schemas.microsoft.com/office/drawing/2014/main" id="{C0DECD84-A3B4-CBF9-F43B-107F1B05D729}"/>
              </a:ext>
            </a:extLst>
          </p:cNvPr>
          <p:cNvCxnSpPr>
            <a:cxnSpLocks/>
          </p:cNvCxnSpPr>
          <p:nvPr/>
        </p:nvCxnSpPr>
        <p:spPr>
          <a:xfrm>
            <a:off x="410639" y="1243293"/>
            <a:ext cx="11820615"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ABC8616-16E5-97B0-C0EA-4C4A47A1E474}"/>
              </a:ext>
            </a:extLst>
          </p:cNvPr>
          <p:cNvSpPr txBox="1"/>
          <p:nvPr/>
        </p:nvSpPr>
        <p:spPr>
          <a:xfrm>
            <a:off x="305212" y="814748"/>
            <a:ext cx="5312816" cy="523220"/>
          </a:xfrm>
          <a:prstGeom prst="rect">
            <a:avLst/>
          </a:prstGeom>
          <a:noFill/>
        </p:spPr>
        <p:txBody>
          <a:bodyPr wrap="square" rtlCol="0">
            <a:spAutoFit/>
          </a:bodyPr>
          <a:lstStyle/>
          <a:p>
            <a:r>
              <a:rPr lang="en-GB" sz="2800" b="1">
                <a:solidFill>
                  <a:srgbClr val="C00000"/>
                </a:solidFill>
                <a:latin typeface="Montserrat" pitchFamily="2" charset="77"/>
              </a:rPr>
              <a:t>Save lives in communities</a:t>
            </a:r>
          </a:p>
        </p:txBody>
      </p:sp>
      <p:sp>
        <p:nvSpPr>
          <p:cNvPr id="21" name="TextBox 20">
            <a:extLst>
              <a:ext uri="{FF2B5EF4-FFF2-40B4-BE49-F238E27FC236}">
                <a16:creationId xmlns:a16="http://schemas.microsoft.com/office/drawing/2014/main" id="{14BF3180-319D-A813-334D-C304C67908F2}"/>
              </a:ext>
            </a:extLst>
          </p:cNvPr>
          <p:cNvSpPr txBox="1"/>
          <p:nvPr/>
        </p:nvSpPr>
        <p:spPr>
          <a:xfrm>
            <a:off x="1123040" y="1913384"/>
            <a:ext cx="10379524" cy="400110"/>
          </a:xfrm>
          <a:prstGeom prst="rect">
            <a:avLst/>
          </a:prstGeom>
          <a:noFill/>
        </p:spPr>
        <p:txBody>
          <a:bodyPr wrap="square" rtlCol="0">
            <a:spAutoFit/>
          </a:bodyPr>
          <a:lstStyle/>
          <a:p>
            <a:r>
              <a:rPr lang="en-GB" sz="2000" b="1">
                <a:latin typeface="Montserrat" pitchFamily="2" charset="77"/>
              </a:rPr>
              <a:t>STOP PEOPLE FROM DYING IS THE FIRST PRIORITY DURING AN OUTBREAK</a:t>
            </a:r>
          </a:p>
        </p:txBody>
      </p:sp>
      <p:sp>
        <p:nvSpPr>
          <p:cNvPr id="24" name="TextBox 23">
            <a:extLst>
              <a:ext uri="{FF2B5EF4-FFF2-40B4-BE49-F238E27FC236}">
                <a16:creationId xmlns:a16="http://schemas.microsoft.com/office/drawing/2014/main" id="{72FF1692-B859-029B-B0D2-1E98F96A971A}"/>
              </a:ext>
            </a:extLst>
          </p:cNvPr>
          <p:cNvSpPr txBox="1"/>
          <p:nvPr/>
        </p:nvSpPr>
        <p:spPr>
          <a:xfrm>
            <a:off x="538899" y="3040608"/>
            <a:ext cx="11198787" cy="400110"/>
          </a:xfrm>
          <a:prstGeom prst="rect">
            <a:avLst/>
          </a:prstGeom>
          <a:noFill/>
        </p:spPr>
        <p:txBody>
          <a:bodyPr wrap="square" rtlCol="0">
            <a:spAutoFit/>
          </a:bodyPr>
          <a:lstStyle/>
          <a:p>
            <a:pPr algn="ctr"/>
            <a:r>
              <a:rPr lang="en-GB" sz="2000" b="1">
                <a:solidFill>
                  <a:schemeClr val="bg1">
                    <a:lumMod val="50000"/>
                  </a:schemeClr>
                </a:solidFill>
                <a:latin typeface="Montserrat" pitchFamily="2" charset="77"/>
              </a:rPr>
              <a:t>STRENGTHEN THE SYSTEM OF CARE AT ALL LEVELS AND FOR EVERYONE</a:t>
            </a:r>
          </a:p>
        </p:txBody>
      </p:sp>
      <p:grpSp>
        <p:nvGrpSpPr>
          <p:cNvPr id="141" name="Group 140">
            <a:extLst>
              <a:ext uri="{FF2B5EF4-FFF2-40B4-BE49-F238E27FC236}">
                <a16:creationId xmlns:a16="http://schemas.microsoft.com/office/drawing/2014/main" id="{F272397D-5698-B8EC-3357-011DB431FB94}"/>
              </a:ext>
            </a:extLst>
          </p:cNvPr>
          <p:cNvGrpSpPr/>
          <p:nvPr/>
        </p:nvGrpSpPr>
        <p:grpSpPr>
          <a:xfrm>
            <a:off x="2025576" y="3702812"/>
            <a:ext cx="7569123" cy="2906364"/>
            <a:chOff x="1701111" y="3702812"/>
            <a:chExt cx="7569123" cy="2906364"/>
          </a:xfrm>
        </p:grpSpPr>
        <p:pic>
          <p:nvPicPr>
            <p:cNvPr id="32" name="Graphic 31" descr="Hospital">
              <a:extLst>
                <a:ext uri="{FF2B5EF4-FFF2-40B4-BE49-F238E27FC236}">
                  <a16:creationId xmlns:a16="http://schemas.microsoft.com/office/drawing/2014/main" id="{B4CDD450-E6C9-2940-13E8-B518B58115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45128" y="3710632"/>
              <a:ext cx="914400" cy="914400"/>
            </a:xfrm>
            <a:prstGeom prst="rect">
              <a:avLst/>
            </a:prstGeom>
          </p:spPr>
        </p:pic>
        <p:grpSp>
          <p:nvGrpSpPr>
            <p:cNvPr id="140" name="Group 139">
              <a:extLst>
                <a:ext uri="{FF2B5EF4-FFF2-40B4-BE49-F238E27FC236}">
                  <a16:creationId xmlns:a16="http://schemas.microsoft.com/office/drawing/2014/main" id="{31CE5439-2DB6-71B8-2316-4E0DA59EC663}"/>
                </a:ext>
              </a:extLst>
            </p:cNvPr>
            <p:cNvGrpSpPr/>
            <p:nvPr/>
          </p:nvGrpSpPr>
          <p:grpSpPr>
            <a:xfrm>
              <a:off x="1701111" y="3702812"/>
              <a:ext cx="7569123" cy="2906364"/>
              <a:chOff x="3507729" y="3807953"/>
              <a:chExt cx="7569123" cy="2906364"/>
            </a:xfrm>
          </p:grpSpPr>
          <p:pic>
            <p:nvPicPr>
              <p:cNvPr id="30" name="Graphic 29" descr="Tent">
                <a:extLst>
                  <a:ext uri="{FF2B5EF4-FFF2-40B4-BE49-F238E27FC236}">
                    <a16:creationId xmlns:a16="http://schemas.microsoft.com/office/drawing/2014/main" id="{7202B68E-3982-0A72-9CBC-512C0C79A6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96088" y="4800349"/>
                <a:ext cx="506790" cy="506790"/>
              </a:xfrm>
              <a:prstGeom prst="rect">
                <a:avLst/>
              </a:prstGeom>
            </p:spPr>
          </p:pic>
          <p:pic>
            <p:nvPicPr>
              <p:cNvPr id="34" name="Graphic 33" descr="Medical">
                <a:extLst>
                  <a:ext uri="{FF2B5EF4-FFF2-40B4-BE49-F238E27FC236}">
                    <a16:creationId xmlns:a16="http://schemas.microsoft.com/office/drawing/2014/main" id="{A7425F28-98BA-3DED-8090-CAA7A9A1BC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79600" y="4812180"/>
                <a:ext cx="609841" cy="609841"/>
              </a:xfrm>
              <a:prstGeom prst="rect">
                <a:avLst/>
              </a:prstGeom>
            </p:spPr>
          </p:pic>
          <p:grpSp>
            <p:nvGrpSpPr>
              <p:cNvPr id="43" name="Group 42">
                <a:extLst>
                  <a:ext uri="{FF2B5EF4-FFF2-40B4-BE49-F238E27FC236}">
                    <a16:creationId xmlns:a16="http://schemas.microsoft.com/office/drawing/2014/main" id="{5ADEF20C-2343-59B7-E69A-3A11CECB294C}"/>
                  </a:ext>
                </a:extLst>
              </p:cNvPr>
              <p:cNvGrpSpPr/>
              <p:nvPr/>
            </p:nvGrpSpPr>
            <p:grpSpPr>
              <a:xfrm>
                <a:off x="10313271" y="5359592"/>
                <a:ext cx="506790" cy="576257"/>
                <a:chOff x="9454244" y="5113036"/>
                <a:chExt cx="914400" cy="914400"/>
              </a:xfrm>
            </p:grpSpPr>
            <p:pic>
              <p:nvPicPr>
                <p:cNvPr id="36" name="Graphic 35" descr="User">
                  <a:extLst>
                    <a:ext uri="{FF2B5EF4-FFF2-40B4-BE49-F238E27FC236}">
                      <a16:creationId xmlns:a16="http://schemas.microsoft.com/office/drawing/2014/main" id="{2E29677A-FCAE-F2DC-3A9A-36CF5F95CED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54244" y="5113036"/>
                  <a:ext cx="914400" cy="914400"/>
                </a:xfrm>
                <a:prstGeom prst="rect">
                  <a:avLst/>
                </a:prstGeom>
              </p:spPr>
            </p:pic>
            <p:grpSp>
              <p:nvGrpSpPr>
                <p:cNvPr id="42" name="Group 41">
                  <a:extLst>
                    <a:ext uri="{FF2B5EF4-FFF2-40B4-BE49-F238E27FC236}">
                      <a16:creationId xmlns:a16="http://schemas.microsoft.com/office/drawing/2014/main" id="{F5D1E77C-0AC0-ECB0-A585-B5BEAFC927E2}"/>
                    </a:ext>
                  </a:extLst>
                </p:cNvPr>
                <p:cNvGrpSpPr/>
                <p:nvPr/>
              </p:nvGrpSpPr>
              <p:grpSpPr>
                <a:xfrm>
                  <a:off x="9911445" y="5672918"/>
                  <a:ext cx="169702" cy="156031"/>
                  <a:chOff x="9775514" y="5751199"/>
                  <a:chExt cx="282886" cy="293611"/>
                </a:xfrm>
              </p:grpSpPr>
              <p:sp>
                <p:nvSpPr>
                  <p:cNvPr id="41" name="Oval 40">
                    <a:extLst>
                      <a:ext uri="{FF2B5EF4-FFF2-40B4-BE49-F238E27FC236}">
                        <a16:creationId xmlns:a16="http://schemas.microsoft.com/office/drawing/2014/main" id="{FF040215-97E9-FFE3-2BEF-519F41576EE3}"/>
                      </a:ext>
                    </a:extLst>
                  </p:cNvPr>
                  <p:cNvSpPr/>
                  <p:nvPr/>
                </p:nvSpPr>
                <p:spPr>
                  <a:xfrm>
                    <a:off x="9775514" y="5751199"/>
                    <a:ext cx="282886" cy="293611"/>
                  </a:xfrm>
                  <a:prstGeom prst="ellipse">
                    <a:avLst/>
                  </a:prstGeom>
                  <a:solidFill>
                    <a:schemeClr val="bg1"/>
                  </a:solid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Freeform 39">
                    <a:extLst>
                      <a:ext uri="{FF2B5EF4-FFF2-40B4-BE49-F238E27FC236}">
                        <a16:creationId xmlns:a16="http://schemas.microsoft.com/office/drawing/2014/main" id="{313FB1DF-B0A2-CDF4-6BA4-E7C5A7165835}"/>
                      </a:ext>
                    </a:extLst>
                  </p:cNvPr>
                  <p:cNvSpPr/>
                  <p:nvPr/>
                </p:nvSpPr>
                <p:spPr>
                  <a:xfrm>
                    <a:off x="9835367" y="5818495"/>
                    <a:ext cx="152154" cy="162074"/>
                  </a:xfrm>
                  <a:custGeom>
                    <a:avLst/>
                    <a:gdLst>
                      <a:gd name="connsiteX0" fmla="*/ 419100 w 457200"/>
                      <a:gd name="connsiteY0" fmla="*/ 152400 h 457200"/>
                      <a:gd name="connsiteX1" fmla="*/ 304800 w 457200"/>
                      <a:gd name="connsiteY1" fmla="*/ 152400 h 457200"/>
                      <a:gd name="connsiteX2" fmla="*/ 304800 w 457200"/>
                      <a:gd name="connsiteY2" fmla="*/ 38100 h 457200"/>
                      <a:gd name="connsiteX3" fmla="*/ 266700 w 457200"/>
                      <a:gd name="connsiteY3" fmla="*/ 0 h 457200"/>
                      <a:gd name="connsiteX4" fmla="*/ 190500 w 457200"/>
                      <a:gd name="connsiteY4" fmla="*/ 0 h 457200"/>
                      <a:gd name="connsiteX5" fmla="*/ 152400 w 457200"/>
                      <a:gd name="connsiteY5" fmla="*/ 38100 h 457200"/>
                      <a:gd name="connsiteX6" fmla="*/ 152400 w 457200"/>
                      <a:gd name="connsiteY6" fmla="*/ 152400 h 457200"/>
                      <a:gd name="connsiteX7" fmla="*/ 38100 w 457200"/>
                      <a:gd name="connsiteY7" fmla="*/ 152400 h 457200"/>
                      <a:gd name="connsiteX8" fmla="*/ 0 w 457200"/>
                      <a:gd name="connsiteY8" fmla="*/ 190500 h 457200"/>
                      <a:gd name="connsiteX9" fmla="*/ 0 w 457200"/>
                      <a:gd name="connsiteY9" fmla="*/ 266700 h 457200"/>
                      <a:gd name="connsiteX10" fmla="*/ 38100 w 457200"/>
                      <a:gd name="connsiteY10" fmla="*/ 304800 h 457200"/>
                      <a:gd name="connsiteX11" fmla="*/ 152400 w 457200"/>
                      <a:gd name="connsiteY11" fmla="*/ 304800 h 457200"/>
                      <a:gd name="connsiteX12" fmla="*/ 152400 w 457200"/>
                      <a:gd name="connsiteY12" fmla="*/ 419100 h 457200"/>
                      <a:gd name="connsiteX13" fmla="*/ 190500 w 457200"/>
                      <a:gd name="connsiteY13" fmla="*/ 457200 h 457200"/>
                      <a:gd name="connsiteX14" fmla="*/ 266700 w 457200"/>
                      <a:gd name="connsiteY14" fmla="*/ 457200 h 457200"/>
                      <a:gd name="connsiteX15" fmla="*/ 304800 w 457200"/>
                      <a:gd name="connsiteY15" fmla="*/ 419100 h 457200"/>
                      <a:gd name="connsiteX16" fmla="*/ 304800 w 457200"/>
                      <a:gd name="connsiteY16" fmla="*/ 304800 h 457200"/>
                      <a:gd name="connsiteX17" fmla="*/ 419100 w 457200"/>
                      <a:gd name="connsiteY17" fmla="*/ 304800 h 457200"/>
                      <a:gd name="connsiteX18" fmla="*/ 457200 w 457200"/>
                      <a:gd name="connsiteY18" fmla="*/ 266700 h 457200"/>
                      <a:gd name="connsiteX19" fmla="*/ 457200 w 457200"/>
                      <a:gd name="connsiteY19" fmla="*/ 190500 h 457200"/>
                      <a:gd name="connsiteX20" fmla="*/ 419100 w 457200"/>
                      <a:gd name="connsiteY20" fmla="*/ 1524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200" h="457200">
                        <a:moveTo>
                          <a:pt x="419100" y="152400"/>
                        </a:moveTo>
                        <a:lnTo>
                          <a:pt x="304800" y="152400"/>
                        </a:lnTo>
                        <a:lnTo>
                          <a:pt x="304800" y="38100"/>
                        </a:lnTo>
                        <a:cubicBezTo>
                          <a:pt x="304800" y="17145"/>
                          <a:pt x="287655" y="0"/>
                          <a:pt x="266700" y="0"/>
                        </a:cubicBezTo>
                        <a:lnTo>
                          <a:pt x="190500" y="0"/>
                        </a:lnTo>
                        <a:cubicBezTo>
                          <a:pt x="169545" y="0"/>
                          <a:pt x="152400" y="17145"/>
                          <a:pt x="152400" y="38100"/>
                        </a:cubicBezTo>
                        <a:lnTo>
                          <a:pt x="152400" y="152400"/>
                        </a:lnTo>
                        <a:lnTo>
                          <a:pt x="38100" y="152400"/>
                        </a:lnTo>
                        <a:cubicBezTo>
                          <a:pt x="17145" y="152400"/>
                          <a:pt x="0" y="169545"/>
                          <a:pt x="0" y="190500"/>
                        </a:cubicBezTo>
                        <a:lnTo>
                          <a:pt x="0" y="266700"/>
                        </a:lnTo>
                        <a:cubicBezTo>
                          <a:pt x="0" y="287655"/>
                          <a:pt x="17145" y="304800"/>
                          <a:pt x="38100" y="304800"/>
                        </a:cubicBezTo>
                        <a:lnTo>
                          <a:pt x="152400" y="304800"/>
                        </a:lnTo>
                        <a:lnTo>
                          <a:pt x="152400" y="419100"/>
                        </a:lnTo>
                        <a:cubicBezTo>
                          <a:pt x="152400" y="440055"/>
                          <a:pt x="169545" y="457200"/>
                          <a:pt x="190500" y="457200"/>
                        </a:cubicBezTo>
                        <a:lnTo>
                          <a:pt x="266700" y="457200"/>
                        </a:lnTo>
                        <a:cubicBezTo>
                          <a:pt x="287655" y="457200"/>
                          <a:pt x="304800" y="440055"/>
                          <a:pt x="304800" y="419100"/>
                        </a:cubicBezTo>
                        <a:lnTo>
                          <a:pt x="304800" y="304800"/>
                        </a:lnTo>
                        <a:lnTo>
                          <a:pt x="419100" y="304800"/>
                        </a:lnTo>
                        <a:cubicBezTo>
                          <a:pt x="440055" y="304800"/>
                          <a:pt x="457200" y="287655"/>
                          <a:pt x="457200" y="266700"/>
                        </a:cubicBezTo>
                        <a:lnTo>
                          <a:pt x="457200" y="190500"/>
                        </a:lnTo>
                        <a:cubicBezTo>
                          <a:pt x="457200" y="169545"/>
                          <a:pt x="440055" y="152400"/>
                          <a:pt x="419100" y="152400"/>
                        </a:cubicBezTo>
                        <a:close/>
                      </a:path>
                    </a:pathLst>
                  </a:custGeom>
                  <a:solidFill>
                    <a:srgbClr val="FF0000"/>
                  </a:solidFill>
                  <a:ln w="9525" cap="flat">
                    <a:noFill/>
                    <a:prstDash val="solid"/>
                    <a:miter/>
                  </a:ln>
                </p:spPr>
                <p:txBody>
                  <a:bodyPr rtlCol="0" anchor="ctr"/>
                  <a:lstStyle/>
                  <a:p>
                    <a:endParaRPr lang="en-GB"/>
                  </a:p>
                </p:txBody>
              </p:sp>
            </p:grpSp>
          </p:grpSp>
          <p:pic>
            <p:nvPicPr>
              <p:cNvPr id="44" name="Graphic 43" descr="Home">
                <a:extLst>
                  <a:ext uri="{FF2B5EF4-FFF2-40B4-BE49-F238E27FC236}">
                    <a16:creationId xmlns:a16="http://schemas.microsoft.com/office/drawing/2014/main" id="{6DE406B1-7A34-6B3B-4269-83F2B89429F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58797" y="4866165"/>
                <a:ext cx="631371" cy="631371"/>
              </a:xfrm>
              <a:prstGeom prst="rect">
                <a:avLst/>
              </a:prstGeom>
            </p:spPr>
          </p:pic>
          <p:pic>
            <p:nvPicPr>
              <p:cNvPr id="45" name="Graphic 44" descr="Home">
                <a:extLst>
                  <a:ext uri="{FF2B5EF4-FFF2-40B4-BE49-F238E27FC236}">
                    <a16:creationId xmlns:a16="http://schemas.microsoft.com/office/drawing/2014/main" id="{D270E878-CD37-8F80-FB89-845066F3CBE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90302" y="4468098"/>
                <a:ext cx="631371" cy="631371"/>
              </a:xfrm>
              <a:prstGeom prst="rect">
                <a:avLst/>
              </a:prstGeom>
            </p:spPr>
          </p:pic>
          <p:pic>
            <p:nvPicPr>
              <p:cNvPr id="46" name="Graphic 45" descr="Home">
                <a:extLst>
                  <a:ext uri="{FF2B5EF4-FFF2-40B4-BE49-F238E27FC236}">
                    <a16:creationId xmlns:a16="http://schemas.microsoft.com/office/drawing/2014/main" id="{236F390B-3DC9-2F23-9FF3-99CF56D2C4D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338720" y="4296121"/>
                <a:ext cx="631371" cy="631371"/>
              </a:xfrm>
              <a:prstGeom prst="rect">
                <a:avLst/>
              </a:prstGeom>
            </p:spPr>
          </p:pic>
          <p:pic>
            <p:nvPicPr>
              <p:cNvPr id="47" name="Graphic 46" descr="Home">
                <a:extLst>
                  <a:ext uri="{FF2B5EF4-FFF2-40B4-BE49-F238E27FC236}">
                    <a16:creationId xmlns:a16="http://schemas.microsoft.com/office/drawing/2014/main" id="{852B6222-5AA4-6DE3-9519-EF75FD88251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487415" y="4318847"/>
                <a:ext cx="631371" cy="631371"/>
              </a:xfrm>
              <a:prstGeom prst="rect">
                <a:avLst/>
              </a:prstGeom>
            </p:spPr>
          </p:pic>
          <p:pic>
            <p:nvPicPr>
              <p:cNvPr id="48" name="Graphic 47" descr="Home">
                <a:extLst>
                  <a:ext uri="{FF2B5EF4-FFF2-40B4-BE49-F238E27FC236}">
                    <a16:creationId xmlns:a16="http://schemas.microsoft.com/office/drawing/2014/main" id="{FCB7ADB4-0987-75A8-7898-2E4845F3BF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076137" y="4060936"/>
                <a:ext cx="631371" cy="631371"/>
              </a:xfrm>
              <a:prstGeom prst="rect">
                <a:avLst/>
              </a:prstGeom>
            </p:spPr>
          </p:pic>
          <p:pic>
            <p:nvPicPr>
              <p:cNvPr id="49" name="Graphic 48" descr="Home">
                <a:extLst>
                  <a:ext uri="{FF2B5EF4-FFF2-40B4-BE49-F238E27FC236}">
                    <a16:creationId xmlns:a16="http://schemas.microsoft.com/office/drawing/2014/main" id="{9524C489-8898-74DA-6613-941E86CF828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399882" y="3888959"/>
                <a:ext cx="631371" cy="631371"/>
              </a:xfrm>
              <a:prstGeom prst="rect">
                <a:avLst/>
              </a:prstGeom>
            </p:spPr>
          </p:pic>
          <p:pic>
            <p:nvPicPr>
              <p:cNvPr id="50" name="Graphic 49" descr="Home">
                <a:extLst>
                  <a:ext uri="{FF2B5EF4-FFF2-40B4-BE49-F238E27FC236}">
                    <a16:creationId xmlns:a16="http://schemas.microsoft.com/office/drawing/2014/main" id="{D5D091AB-98AC-0150-00BD-453882B9E51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738522" y="3807953"/>
                <a:ext cx="631371" cy="631371"/>
              </a:xfrm>
              <a:prstGeom prst="rect">
                <a:avLst/>
              </a:prstGeom>
            </p:spPr>
          </p:pic>
          <p:pic>
            <p:nvPicPr>
              <p:cNvPr id="52" name="Graphic 51" descr="Home">
                <a:extLst>
                  <a:ext uri="{FF2B5EF4-FFF2-40B4-BE49-F238E27FC236}">
                    <a16:creationId xmlns:a16="http://schemas.microsoft.com/office/drawing/2014/main" id="{0C26D6E8-920A-435C-BA6C-343ADC43D054}"/>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832960" y="4540318"/>
                <a:ext cx="631371" cy="631371"/>
              </a:xfrm>
              <a:prstGeom prst="rect">
                <a:avLst/>
              </a:prstGeom>
            </p:spPr>
          </p:pic>
          <p:pic>
            <p:nvPicPr>
              <p:cNvPr id="53" name="Graphic 52" descr="Home">
                <a:extLst>
                  <a:ext uri="{FF2B5EF4-FFF2-40B4-BE49-F238E27FC236}">
                    <a16:creationId xmlns:a16="http://schemas.microsoft.com/office/drawing/2014/main" id="{BF2CF985-A93E-5267-08BE-2EF03514F76C}"/>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0226057" y="4824395"/>
                <a:ext cx="631371" cy="631371"/>
              </a:xfrm>
              <a:prstGeom prst="rect">
                <a:avLst/>
              </a:prstGeom>
            </p:spPr>
          </p:pic>
          <p:grpSp>
            <p:nvGrpSpPr>
              <p:cNvPr id="54" name="Group 53">
                <a:extLst>
                  <a:ext uri="{FF2B5EF4-FFF2-40B4-BE49-F238E27FC236}">
                    <a16:creationId xmlns:a16="http://schemas.microsoft.com/office/drawing/2014/main" id="{D65548C3-FE80-8369-453D-7AAABC168000}"/>
                  </a:ext>
                </a:extLst>
              </p:cNvPr>
              <p:cNvGrpSpPr/>
              <p:nvPr/>
            </p:nvGrpSpPr>
            <p:grpSpPr>
              <a:xfrm>
                <a:off x="7204599" y="4216656"/>
                <a:ext cx="506790" cy="576257"/>
                <a:chOff x="9454244" y="5113036"/>
                <a:chExt cx="914400" cy="914400"/>
              </a:xfrm>
            </p:grpSpPr>
            <p:pic>
              <p:nvPicPr>
                <p:cNvPr id="55" name="Graphic 54" descr="User">
                  <a:extLst>
                    <a:ext uri="{FF2B5EF4-FFF2-40B4-BE49-F238E27FC236}">
                      <a16:creationId xmlns:a16="http://schemas.microsoft.com/office/drawing/2014/main" id="{C5297877-C205-9996-BE43-EC09796AC6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54244" y="5113036"/>
                  <a:ext cx="914400" cy="914400"/>
                </a:xfrm>
                <a:prstGeom prst="rect">
                  <a:avLst/>
                </a:prstGeom>
              </p:spPr>
            </p:pic>
            <p:grpSp>
              <p:nvGrpSpPr>
                <p:cNvPr id="56" name="Group 55">
                  <a:extLst>
                    <a:ext uri="{FF2B5EF4-FFF2-40B4-BE49-F238E27FC236}">
                      <a16:creationId xmlns:a16="http://schemas.microsoft.com/office/drawing/2014/main" id="{68AA82E2-37E4-9BD7-7B82-33AF95FEB1EA}"/>
                    </a:ext>
                  </a:extLst>
                </p:cNvPr>
                <p:cNvGrpSpPr/>
                <p:nvPr/>
              </p:nvGrpSpPr>
              <p:grpSpPr>
                <a:xfrm>
                  <a:off x="9911445" y="5672918"/>
                  <a:ext cx="169702" cy="156031"/>
                  <a:chOff x="9775514" y="5751199"/>
                  <a:chExt cx="282886" cy="293611"/>
                </a:xfrm>
              </p:grpSpPr>
              <p:sp>
                <p:nvSpPr>
                  <p:cNvPr id="57" name="Oval 56">
                    <a:extLst>
                      <a:ext uri="{FF2B5EF4-FFF2-40B4-BE49-F238E27FC236}">
                        <a16:creationId xmlns:a16="http://schemas.microsoft.com/office/drawing/2014/main" id="{3A5F1AA1-47BE-DA15-9BA8-0E7AFE3B1D62}"/>
                      </a:ext>
                    </a:extLst>
                  </p:cNvPr>
                  <p:cNvSpPr/>
                  <p:nvPr/>
                </p:nvSpPr>
                <p:spPr>
                  <a:xfrm>
                    <a:off x="9775514" y="5751199"/>
                    <a:ext cx="282886" cy="293611"/>
                  </a:xfrm>
                  <a:prstGeom prst="ellipse">
                    <a:avLst/>
                  </a:prstGeom>
                  <a:solidFill>
                    <a:schemeClr val="bg1"/>
                  </a:solid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Freeform 57">
                    <a:extLst>
                      <a:ext uri="{FF2B5EF4-FFF2-40B4-BE49-F238E27FC236}">
                        <a16:creationId xmlns:a16="http://schemas.microsoft.com/office/drawing/2014/main" id="{B8936252-9D3C-D91F-07C3-C7580B5009EB}"/>
                      </a:ext>
                    </a:extLst>
                  </p:cNvPr>
                  <p:cNvSpPr/>
                  <p:nvPr/>
                </p:nvSpPr>
                <p:spPr>
                  <a:xfrm>
                    <a:off x="9835367" y="5818495"/>
                    <a:ext cx="152154" cy="162074"/>
                  </a:xfrm>
                  <a:custGeom>
                    <a:avLst/>
                    <a:gdLst>
                      <a:gd name="connsiteX0" fmla="*/ 419100 w 457200"/>
                      <a:gd name="connsiteY0" fmla="*/ 152400 h 457200"/>
                      <a:gd name="connsiteX1" fmla="*/ 304800 w 457200"/>
                      <a:gd name="connsiteY1" fmla="*/ 152400 h 457200"/>
                      <a:gd name="connsiteX2" fmla="*/ 304800 w 457200"/>
                      <a:gd name="connsiteY2" fmla="*/ 38100 h 457200"/>
                      <a:gd name="connsiteX3" fmla="*/ 266700 w 457200"/>
                      <a:gd name="connsiteY3" fmla="*/ 0 h 457200"/>
                      <a:gd name="connsiteX4" fmla="*/ 190500 w 457200"/>
                      <a:gd name="connsiteY4" fmla="*/ 0 h 457200"/>
                      <a:gd name="connsiteX5" fmla="*/ 152400 w 457200"/>
                      <a:gd name="connsiteY5" fmla="*/ 38100 h 457200"/>
                      <a:gd name="connsiteX6" fmla="*/ 152400 w 457200"/>
                      <a:gd name="connsiteY6" fmla="*/ 152400 h 457200"/>
                      <a:gd name="connsiteX7" fmla="*/ 38100 w 457200"/>
                      <a:gd name="connsiteY7" fmla="*/ 152400 h 457200"/>
                      <a:gd name="connsiteX8" fmla="*/ 0 w 457200"/>
                      <a:gd name="connsiteY8" fmla="*/ 190500 h 457200"/>
                      <a:gd name="connsiteX9" fmla="*/ 0 w 457200"/>
                      <a:gd name="connsiteY9" fmla="*/ 266700 h 457200"/>
                      <a:gd name="connsiteX10" fmla="*/ 38100 w 457200"/>
                      <a:gd name="connsiteY10" fmla="*/ 304800 h 457200"/>
                      <a:gd name="connsiteX11" fmla="*/ 152400 w 457200"/>
                      <a:gd name="connsiteY11" fmla="*/ 304800 h 457200"/>
                      <a:gd name="connsiteX12" fmla="*/ 152400 w 457200"/>
                      <a:gd name="connsiteY12" fmla="*/ 419100 h 457200"/>
                      <a:gd name="connsiteX13" fmla="*/ 190500 w 457200"/>
                      <a:gd name="connsiteY13" fmla="*/ 457200 h 457200"/>
                      <a:gd name="connsiteX14" fmla="*/ 266700 w 457200"/>
                      <a:gd name="connsiteY14" fmla="*/ 457200 h 457200"/>
                      <a:gd name="connsiteX15" fmla="*/ 304800 w 457200"/>
                      <a:gd name="connsiteY15" fmla="*/ 419100 h 457200"/>
                      <a:gd name="connsiteX16" fmla="*/ 304800 w 457200"/>
                      <a:gd name="connsiteY16" fmla="*/ 304800 h 457200"/>
                      <a:gd name="connsiteX17" fmla="*/ 419100 w 457200"/>
                      <a:gd name="connsiteY17" fmla="*/ 304800 h 457200"/>
                      <a:gd name="connsiteX18" fmla="*/ 457200 w 457200"/>
                      <a:gd name="connsiteY18" fmla="*/ 266700 h 457200"/>
                      <a:gd name="connsiteX19" fmla="*/ 457200 w 457200"/>
                      <a:gd name="connsiteY19" fmla="*/ 190500 h 457200"/>
                      <a:gd name="connsiteX20" fmla="*/ 419100 w 457200"/>
                      <a:gd name="connsiteY20" fmla="*/ 1524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200" h="457200">
                        <a:moveTo>
                          <a:pt x="419100" y="152400"/>
                        </a:moveTo>
                        <a:lnTo>
                          <a:pt x="304800" y="152400"/>
                        </a:lnTo>
                        <a:lnTo>
                          <a:pt x="304800" y="38100"/>
                        </a:lnTo>
                        <a:cubicBezTo>
                          <a:pt x="304800" y="17145"/>
                          <a:pt x="287655" y="0"/>
                          <a:pt x="266700" y="0"/>
                        </a:cubicBezTo>
                        <a:lnTo>
                          <a:pt x="190500" y="0"/>
                        </a:lnTo>
                        <a:cubicBezTo>
                          <a:pt x="169545" y="0"/>
                          <a:pt x="152400" y="17145"/>
                          <a:pt x="152400" y="38100"/>
                        </a:cubicBezTo>
                        <a:lnTo>
                          <a:pt x="152400" y="152400"/>
                        </a:lnTo>
                        <a:lnTo>
                          <a:pt x="38100" y="152400"/>
                        </a:lnTo>
                        <a:cubicBezTo>
                          <a:pt x="17145" y="152400"/>
                          <a:pt x="0" y="169545"/>
                          <a:pt x="0" y="190500"/>
                        </a:cubicBezTo>
                        <a:lnTo>
                          <a:pt x="0" y="266700"/>
                        </a:lnTo>
                        <a:cubicBezTo>
                          <a:pt x="0" y="287655"/>
                          <a:pt x="17145" y="304800"/>
                          <a:pt x="38100" y="304800"/>
                        </a:cubicBezTo>
                        <a:lnTo>
                          <a:pt x="152400" y="304800"/>
                        </a:lnTo>
                        <a:lnTo>
                          <a:pt x="152400" y="419100"/>
                        </a:lnTo>
                        <a:cubicBezTo>
                          <a:pt x="152400" y="440055"/>
                          <a:pt x="169545" y="457200"/>
                          <a:pt x="190500" y="457200"/>
                        </a:cubicBezTo>
                        <a:lnTo>
                          <a:pt x="266700" y="457200"/>
                        </a:lnTo>
                        <a:cubicBezTo>
                          <a:pt x="287655" y="457200"/>
                          <a:pt x="304800" y="440055"/>
                          <a:pt x="304800" y="419100"/>
                        </a:cubicBezTo>
                        <a:lnTo>
                          <a:pt x="304800" y="304800"/>
                        </a:lnTo>
                        <a:lnTo>
                          <a:pt x="419100" y="304800"/>
                        </a:lnTo>
                        <a:cubicBezTo>
                          <a:pt x="440055" y="304800"/>
                          <a:pt x="457200" y="287655"/>
                          <a:pt x="457200" y="266700"/>
                        </a:cubicBezTo>
                        <a:lnTo>
                          <a:pt x="457200" y="190500"/>
                        </a:lnTo>
                        <a:cubicBezTo>
                          <a:pt x="457200" y="169545"/>
                          <a:pt x="440055" y="152400"/>
                          <a:pt x="419100" y="152400"/>
                        </a:cubicBezTo>
                        <a:close/>
                      </a:path>
                    </a:pathLst>
                  </a:custGeom>
                  <a:solidFill>
                    <a:srgbClr val="FF0000"/>
                  </a:solidFill>
                  <a:ln w="9525" cap="flat">
                    <a:noFill/>
                    <a:prstDash val="solid"/>
                    <a:miter/>
                  </a:ln>
                </p:spPr>
                <p:txBody>
                  <a:bodyPr rtlCol="0" anchor="ctr"/>
                  <a:lstStyle/>
                  <a:p>
                    <a:endParaRPr lang="en-GB"/>
                  </a:p>
                </p:txBody>
              </p:sp>
            </p:grpSp>
          </p:grpSp>
          <p:grpSp>
            <p:nvGrpSpPr>
              <p:cNvPr id="59" name="Group 58">
                <a:extLst>
                  <a:ext uri="{FF2B5EF4-FFF2-40B4-BE49-F238E27FC236}">
                    <a16:creationId xmlns:a16="http://schemas.microsoft.com/office/drawing/2014/main" id="{7F7F4032-F6E8-CF29-51EF-C027D3721070}"/>
                  </a:ext>
                </a:extLst>
              </p:cNvPr>
              <p:cNvGrpSpPr/>
              <p:nvPr/>
            </p:nvGrpSpPr>
            <p:grpSpPr>
              <a:xfrm>
                <a:off x="4966890" y="4585606"/>
                <a:ext cx="506790" cy="576257"/>
                <a:chOff x="9454244" y="5113036"/>
                <a:chExt cx="914400" cy="914400"/>
              </a:xfrm>
            </p:grpSpPr>
            <p:pic>
              <p:nvPicPr>
                <p:cNvPr id="60" name="Graphic 59" descr="User">
                  <a:extLst>
                    <a:ext uri="{FF2B5EF4-FFF2-40B4-BE49-F238E27FC236}">
                      <a16:creationId xmlns:a16="http://schemas.microsoft.com/office/drawing/2014/main" id="{3DEBC6AD-E1EA-4066-100C-01ABA4AAC17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54244" y="5113036"/>
                  <a:ext cx="914400" cy="914400"/>
                </a:xfrm>
                <a:prstGeom prst="rect">
                  <a:avLst/>
                </a:prstGeom>
              </p:spPr>
            </p:pic>
            <p:grpSp>
              <p:nvGrpSpPr>
                <p:cNvPr id="61" name="Group 60">
                  <a:extLst>
                    <a:ext uri="{FF2B5EF4-FFF2-40B4-BE49-F238E27FC236}">
                      <a16:creationId xmlns:a16="http://schemas.microsoft.com/office/drawing/2014/main" id="{58925CA6-C21E-320B-F258-A476A258D385}"/>
                    </a:ext>
                  </a:extLst>
                </p:cNvPr>
                <p:cNvGrpSpPr/>
                <p:nvPr/>
              </p:nvGrpSpPr>
              <p:grpSpPr>
                <a:xfrm>
                  <a:off x="9911445" y="5672918"/>
                  <a:ext cx="169702" cy="156031"/>
                  <a:chOff x="9775514" y="5751199"/>
                  <a:chExt cx="282886" cy="293611"/>
                </a:xfrm>
              </p:grpSpPr>
              <p:sp>
                <p:nvSpPr>
                  <p:cNvPr id="62" name="Oval 61">
                    <a:extLst>
                      <a:ext uri="{FF2B5EF4-FFF2-40B4-BE49-F238E27FC236}">
                        <a16:creationId xmlns:a16="http://schemas.microsoft.com/office/drawing/2014/main" id="{BF2B9B58-6388-E2E1-DFF0-D54798B604D9}"/>
                      </a:ext>
                    </a:extLst>
                  </p:cNvPr>
                  <p:cNvSpPr/>
                  <p:nvPr/>
                </p:nvSpPr>
                <p:spPr>
                  <a:xfrm>
                    <a:off x="9775514" y="5751199"/>
                    <a:ext cx="282886" cy="293611"/>
                  </a:xfrm>
                  <a:prstGeom prst="ellipse">
                    <a:avLst/>
                  </a:prstGeom>
                  <a:solidFill>
                    <a:schemeClr val="bg1"/>
                  </a:solid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Freeform 62">
                    <a:extLst>
                      <a:ext uri="{FF2B5EF4-FFF2-40B4-BE49-F238E27FC236}">
                        <a16:creationId xmlns:a16="http://schemas.microsoft.com/office/drawing/2014/main" id="{47F25F29-AEEC-7865-CE72-8ADB160146A1}"/>
                      </a:ext>
                    </a:extLst>
                  </p:cNvPr>
                  <p:cNvSpPr/>
                  <p:nvPr/>
                </p:nvSpPr>
                <p:spPr>
                  <a:xfrm>
                    <a:off x="9835367" y="5818495"/>
                    <a:ext cx="152154" cy="162074"/>
                  </a:xfrm>
                  <a:custGeom>
                    <a:avLst/>
                    <a:gdLst>
                      <a:gd name="connsiteX0" fmla="*/ 419100 w 457200"/>
                      <a:gd name="connsiteY0" fmla="*/ 152400 h 457200"/>
                      <a:gd name="connsiteX1" fmla="*/ 304800 w 457200"/>
                      <a:gd name="connsiteY1" fmla="*/ 152400 h 457200"/>
                      <a:gd name="connsiteX2" fmla="*/ 304800 w 457200"/>
                      <a:gd name="connsiteY2" fmla="*/ 38100 h 457200"/>
                      <a:gd name="connsiteX3" fmla="*/ 266700 w 457200"/>
                      <a:gd name="connsiteY3" fmla="*/ 0 h 457200"/>
                      <a:gd name="connsiteX4" fmla="*/ 190500 w 457200"/>
                      <a:gd name="connsiteY4" fmla="*/ 0 h 457200"/>
                      <a:gd name="connsiteX5" fmla="*/ 152400 w 457200"/>
                      <a:gd name="connsiteY5" fmla="*/ 38100 h 457200"/>
                      <a:gd name="connsiteX6" fmla="*/ 152400 w 457200"/>
                      <a:gd name="connsiteY6" fmla="*/ 152400 h 457200"/>
                      <a:gd name="connsiteX7" fmla="*/ 38100 w 457200"/>
                      <a:gd name="connsiteY7" fmla="*/ 152400 h 457200"/>
                      <a:gd name="connsiteX8" fmla="*/ 0 w 457200"/>
                      <a:gd name="connsiteY8" fmla="*/ 190500 h 457200"/>
                      <a:gd name="connsiteX9" fmla="*/ 0 w 457200"/>
                      <a:gd name="connsiteY9" fmla="*/ 266700 h 457200"/>
                      <a:gd name="connsiteX10" fmla="*/ 38100 w 457200"/>
                      <a:gd name="connsiteY10" fmla="*/ 304800 h 457200"/>
                      <a:gd name="connsiteX11" fmla="*/ 152400 w 457200"/>
                      <a:gd name="connsiteY11" fmla="*/ 304800 h 457200"/>
                      <a:gd name="connsiteX12" fmla="*/ 152400 w 457200"/>
                      <a:gd name="connsiteY12" fmla="*/ 419100 h 457200"/>
                      <a:gd name="connsiteX13" fmla="*/ 190500 w 457200"/>
                      <a:gd name="connsiteY13" fmla="*/ 457200 h 457200"/>
                      <a:gd name="connsiteX14" fmla="*/ 266700 w 457200"/>
                      <a:gd name="connsiteY14" fmla="*/ 457200 h 457200"/>
                      <a:gd name="connsiteX15" fmla="*/ 304800 w 457200"/>
                      <a:gd name="connsiteY15" fmla="*/ 419100 h 457200"/>
                      <a:gd name="connsiteX16" fmla="*/ 304800 w 457200"/>
                      <a:gd name="connsiteY16" fmla="*/ 304800 h 457200"/>
                      <a:gd name="connsiteX17" fmla="*/ 419100 w 457200"/>
                      <a:gd name="connsiteY17" fmla="*/ 304800 h 457200"/>
                      <a:gd name="connsiteX18" fmla="*/ 457200 w 457200"/>
                      <a:gd name="connsiteY18" fmla="*/ 266700 h 457200"/>
                      <a:gd name="connsiteX19" fmla="*/ 457200 w 457200"/>
                      <a:gd name="connsiteY19" fmla="*/ 190500 h 457200"/>
                      <a:gd name="connsiteX20" fmla="*/ 419100 w 457200"/>
                      <a:gd name="connsiteY20" fmla="*/ 1524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200" h="457200">
                        <a:moveTo>
                          <a:pt x="419100" y="152400"/>
                        </a:moveTo>
                        <a:lnTo>
                          <a:pt x="304800" y="152400"/>
                        </a:lnTo>
                        <a:lnTo>
                          <a:pt x="304800" y="38100"/>
                        </a:lnTo>
                        <a:cubicBezTo>
                          <a:pt x="304800" y="17145"/>
                          <a:pt x="287655" y="0"/>
                          <a:pt x="266700" y="0"/>
                        </a:cubicBezTo>
                        <a:lnTo>
                          <a:pt x="190500" y="0"/>
                        </a:lnTo>
                        <a:cubicBezTo>
                          <a:pt x="169545" y="0"/>
                          <a:pt x="152400" y="17145"/>
                          <a:pt x="152400" y="38100"/>
                        </a:cubicBezTo>
                        <a:lnTo>
                          <a:pt x="152400" y="152400"/>
                        </a:lnTo>
                        <a:lnTo>
                          <a:pt x="38100" y="152400"/>
                        </a:lnTo>
                        <a:cubicBezTo>
                          <a:pt x="17145" y="152400"/>
                          <a:pt x="0" y="169545"/>
                          <a:pt x="0" y="190500"/>
                        </a:cubicBezTo>
                        <a:lnTo>
                          <a:pt x="0" y="266700"/>
                        </a:lnTo>
                        <a:cubicBezTo>
                          <a:pt x="0" y="287655"/>
                          <a:pt x="17145" y="304800"/>
                          <a:pt x="38100" y="304800"/>
                        </a:cubicBezTo>
                        <a:lnTo>
                          <a:pt x="152400" y="304800"/>
                        </a:lnTo>
                        <a:lnTo>
                          <a:pt x="152400" y="419100"/>
                        </a:lnTo>
                        <a:cubicBezTo>
                          <a:pt x="152400" y="440055"/>
                          <a:pt x="169545" y="457200"/>
                          <a:pt x="190500" y="457200"/>
                        </a:cubicBezTo>
                        <a:lnTo>
                          <a:pt x="266700" y="457200"/>
                        </a:lnTo>
                        <a:cubicBezTo>
                          <a:pt x="287655" y="457200"/>
                          <a:pt x="304800" y="440055"/>
                          <a:pt x="304800" y="419100"/>
                        </a:cubicBezTo>
                        <a:lnTo>
                          <a:pt x="304800" y="304800"/>
                        </a:lnTo>
                        <a:lnTo>
                          <a:pt x="419100" y="304800"/>
                        </a:lnTo>
                        <a:cubicBezTo>
                          <a:pt x="440055" y="304800"/>
                          <a:pt x="457200" y="287655"/>
                          <a:pt x="457200" y="266700"/>
                        </a:cubicBezTo>
                        <a:lnTo>
                          <a:pt x="457200" y="190500"/>
                        </a:lnTo>
                        <a:cubicBezTo>
                          <a:pt x="457200" y="169545"/>
                          <a:pt x="440055" y="152400"/>
                          <a:pt x="419100" y="152400"/>
                        </a:cubicBezTo>
                        <a:close/>
                      </a:path>
                    </a:pathLst>
                  </a:custGeom>
                  <a:solidFill>
                    <a:srgbClr val="FF0000"/>
                  </a:solidFill>
                  <a:ln w="9525" cap="flat">
                    <a:noFill/>
                    <a:prstDash val="solid"/>
                    <a:miter/>
                  </a:ln>
                </p:spPr>
                <p:txBody>
                  <a:bodyPr rtlCol="0" anchor="ctr"/>
                  <a:lstStyle/>
                  <a:p>
                    <a:endParaRPr lang="en-GB"/>
                  </a:p>
                </p:txBody>
              </p:sp>
            </p:grpSp>
          </p:grpSp>
          <p:grpSp>
            <p:nvGrpSpPr>
              <p:cNvPr id="64" name="Group 63">
                <a:extLst>
                  <a:ext uri="{FF2B5EF4-FFF2-40B4-BE49-F238E27FC236}">
                    <a16:creationId xmlns:a16="http://schemas.microsoft.com/office/drawing/2014/main" id="{690B195B-4AF4-ACDD-EB43-0760FF6B7AA7}"/>
                  </a:ext>
                </a:extLst>
              </p:cNvPr>
              <p:cNvGrpSpPr/>
              <p:nvPr/>
            </p:nvGrpSpPr>
            <p:grpSpPr>
              <a:xfrm>
                <a:off x="7171160" y="6082946"/>
                <a:ext cx="506790" cy="576257"/>
                <a:chOff x="9454244" y="5113036"/>
                <a:chExt cx="914400" cy="914400"/>
              </a:xfrm>
            </p:grpSpPr>
            <p:pic>
              <p:nvPicPr>
                <p:cNvPr id="65" name="Graphic 64" descr="User">
                  <a:extLst>
                    <a:ext uri="{FF2B5EF4-FFF2-40B4-BE49-F238E27FC236}">
                      <a16:creationId xmlns:a16="http://schemas.microsoft.com/office/drawing/2014/main" id="{0FC89B94-F5C6-5789-3211-F9C74C631F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54244" y="5113036"/>
                  <a:ext cx="914400" cy="914400"/>
                </a:xfrm>
                <a:prstGeom prst="rect">
                  <a:avLst/>
                </a:prstGeom>
              </p:spPr>
            </p:pic>
            <p:grpSp>
              <p:nvGrpSpPr>
                <p:cNvPr id="66" name="Group 65">
                  <a:extLst>
                    <a:ext uri="{FF2B5EF4-FFF2-40B4-BE49-F238E27FC236}">
                      <a16:creationId xmlns:a16="http://schemas.microsoft.com/office/drawing/2014/main" id="{E2323DA8-B287-5C96-8D97-93BD1B4B1760}"/>
                    </a:ext>
                  </a:extLst>
                </p:cNvPr>
                <p:cNvGrpSpPr/>
                <p:nvPr/>
              </p:nvGrpSpPr>
              <p:grpSpPr>
                <a:xfrm>
                  <a:off x="9911445" y="5672918"/>
                  <a:ext cx="169702" cy="156031"/>
                  <a:chOff x="9775514" y="5751199"/>
                  <a:chExt cx="282886" cy="293611"/>
                </a:xfrm>
              </p:grpSpPr>
              <p:sp>
                <p:nvSpPr>
                  <p:cNvPr id="67" name="Oval 66">
                    <a:extLst>
                      <a:ext uri="{FF2B5EF4-FFF2-40B4-BE49-F238E27FC236}">
                        <a16:creationId xmlns:a16="http://schemas.microsoft.com/office/drawing/2014/main" id="{474358DA-131E-2632-E39B-9B38AF346992}"/>
                      </a:ext>
                    </a:extLst>
                  </p:cNvPr>
                  <p:cNvSpPr/>
                  <p:nvPr/>
                </p:nvSpPr>
                <p:spPr>
                  <a:xfrm>
                    <a:off x="9775514" y="5751199"/>
                    <a:ext cx="282886" cy="293611"/>
                  </a:xfrm>
                  <a:prstGeom prst="ellipse">
                    <a:avLst/>
                  </a:prstGeom>
                  <a:solidFill>
                    <a:schemeClr val="bg1"/>
                  </a:solid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Freeform 67">
                    <a:extLst>
                      <a:ext uri="{FF2B5EF4-FFF2-40B4-BE49-F238E27FC236}">
                        <a16:creationId xmlns:a16="http://schemas.microsoft.com/office/drawing/2014/main" id="{735BDBC0-F164-F6B3-FABE-B94A83175CE9}"/>
                      </a:ext>
                    </a:extLst>
                  </p:cNvPr>
                  <p:cNvSpPr/>
                  <p:nvPr/>
                </p:nvSpPr>
                <p:spPr>
                  <a:xfrm>
                    <a:off x="9835367" y="5818495"/>
                    <a:ext cx="152154" cy="162074"/>
                  </a:xfrm>
                  <a:custGeom>
                    <a:avLst/>
                    <a:gdLst>
                      <a:gd name="connsiteX0" fmla="*/ 419100 w 457200"/>
                      <a:gd name="connsiteY0" fmla="*/ 152400 h 457200"/>
                      <a:gd name="connsiteX1" fmla="*/ 304800 w 457200"/>
                      <a:gd name="connsiteY1" fmla="*/ 152400 h 457200"/>
                      <a:gd name="connsiteX2" fmla="*/ 304800 w 457200"/>
                      <a:gd name="connsiteY2" fmla="*/ 38100 h 457200"/>
                      <a:gd name="connsiteX3" fmla="*/ 266700 w 457200"/>
                      <a:gd name="connsiteY3" fmla="*/ 0 h 457200"/>
                      <a:gd name="connsiteX4" fmla="*/ 190500 w 457200"/>
                      <a:gd name="connsiteY4" fmla="*/ 0 h 457200"/>
                      <a:gd name="connsiteX5" fmla="*/ 152400 w 457200"/>
                      <a:gd name="connsiteY5" fmla="*/ 38100 h 457200"/>
                      <a:gd name="connsiteX6" fmla="*/ 152400 w 457200"/>
                      <a:gd name="connsiteY6" fmla="*/ 152400 h 457200"/>
                      <a:gd name="connsiteX7" fmla="*/ 38100 w 457200"/>
                      <a:gd name="connsiteY7" fmla="*/ 152400 h 457200"/>
                      <a:gd name="connsiteX8" fmla="*/ 0 w 457200"/>
                      <a:gd name="connsiteY8" fmla="*/ 190500 h 457200"/>
                      <a:gd name="connsiteX9" fmla="*/ 0 w 457200"/>
                      <a:gd name="connsiteY9" fmla="*/ 266700 h 457200"/>
                      <a:gd name="connsiteX10" fmla="*/ 38100 w 457200"/>
                      <a:gd name="connsiteY10" fmla="*/ 304800 h 457200"/>
                      <a:gd name="connsiteX11" fmla="*/ 152400 w 457200"/>
                      <a:gd name="connsiteY11" fmla="*/ 304800 h 457200"/>
                      <a:gd name="connsiteX12" fmla="*/ 152400 w 457200"/>
                      <a:gd name="connsiteY12" fmla="*/ 419100 h 457200"/>
                      <a:gd name="connsiteX13" fmla="*/ 190500 w 457200"/>
                      <a:gd name="connsiteY13" fmla="*/ 457200 h 457200"/>
                      <a:gd name="connsiteX14" fmla="*/ 266700 w 457200"/>
                      <a:gd name="connsiteY14" fmla="*/ 457200 h 457200"/>
                      <a:gd name="connsiteX15" fmla="*/ 304800 w 457200"/>
                      <a:gd name="connsiteY15" fmla="*/ 419100 h 457200"/>
                      <a:gd name="connsiteX16" fmla="*/ 304800 w 457200"/>
                      <a:gd name="connsiteY16" fmla="*/ 304800 h 457200"/>
                      <a:gd name="connsiteX17" fmla="*/ 419100 w 457200"/>
                      <a:gd name="connsiteY17" fmla="*/ 304800 h 457200"/>
                      <a:gd name="connsiteX18" fmla="*/ 457200 w 457200"/>
                      <a:gd name="connsiteY18" fmla="*/ 266700 h 457200"/>
                      <a:gd name="connsiteX19" fmla="*/ 457200 w 457200"/>
                      <a:gd name="connsiteY19" fmla="*/ 190500 h 457200"/>
                      <a:gd name="connsiteX20" fmla="*/ 419100 w 457200"/>
                      <a:gd name="connsiteY20" fmla="*/ 1524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200" h="457200">
                        <a:moveTo>
                          <a:pt x="419100" y="152400"/>
                        </a:moveTo>
                        <a:lnTo>
                          <a:pt x="304800" y="152400"/>
                        </a:lnTo>
                        <a:lnTo>
                          <a:pt x="304800" y="38100"/>
                        </a:lnTo>
                        <a:cubicBezTo>
                          <a:pt x="304800" y="17145"/>
                          <a:pt x="287655" y="0"/>
                          <a:pt x="266700" y="0"/>
                        </a:cubicBezTo>
                        <a:lnTo>
                          <a:pt x="190500" y="0"/>
                        </a:lnTo>
                        <a:cubicBezTo>
                          <a:pt x="169545" y="0"/>
                          <a:pt x="152400" y="17145"/>
                          <a:pt x="152400" y="38100"/>
                        </a:cubicBezTo>
                        <a:lnTo>
                          <a:pt x="152400" y="152400"/>
                        </a:lnTo>
                        <a:lnTo>
                          <a:pt x="38100" y="152400"/>
                        </a:lnTo>
                        <a:cubicBezTo>
                          <a:pt x="17145" y="152400"/>
                          <a:pt x="0" y="169545"/>
                          <a:pt x="0" y="190500"/>
                        </a:cubicBezTo>
                        <a:lnTo>
                          <a:pt x="0" y="266700"/>
                        </a:lnTo>
                        <a:cubicBezTo>
                          <a:pt x="0" y="287655"/>
                          <a:pt x="17145" y="304800"/>
                          <a:pt x="38100" y="304800"/>
                        </a:cubicBezTo>
                        <a:lnTo>
                          <a:pt x="152400" y="304800"/>
                        </a:lnTo>
                        <a:lnTo>
                          <a:pt x="152400" y="419100"/>
                        </a:lnTo>
                        <a:cubicBezTo>
                          <a:pt x="152400" y="440055"/>
                          <a:pt x="169545" y="457200"/>
                          <a:pt x="190500" y="457200"/>
                        </a:cubicBezTo>
                        <a:lnTo>
                          <a:pt x="266700" y="457200"/>
                        </a:lnTo>
                        <a:cubicBezTo>
                          <a:pt x="287655" y="457200"/>
                          <a:pt x="304800" y="440055"/>
                          <a:pt x="304800" y="419100"/>
                        </a:cubicBezTo>
                        <a:lnTo>
                          <a:pt x="304800" y="304800"/>
                        </a:lnTo>
                        <a:lnTo>
                          <a:pt x="419100" y="304800"/>
                        </a:lnTo>
                        <a:cubicBezTo>
                          <a:pt x="440055" y="304800"/>
                          <a:pt x="457200" y="287655"/>
                          <a:pt x="457200" y="266700"/>
                        </a:cubicBezTo>
                        <a:lnTo>
                          <a:pt x="457200" y="190500"/>
                        </a:lnTo>
                        <a:cubicBezTo>
                          <a:pt x="457200" y="169545"/>
                          <a:pt x="440055" y="152400"/>
                          <a:pt x="419100" y="152400"/>
                        </a:cubicBezTo>
                        <a:close/>
                      </a:path>
                    </a:pathLst>
                  </a:custGeom>
                  <a:solidFill>
                    <a:srgbClr val="FF0000"/>
                  </a:solidFill>
                  <a:ln w="9525" cap="flat">
                    <a:noFill/>
                    <a:prstDash val="solid"/>
                    <a:miter/>
                  </a:ln>
                </p:spPr>
                <p:txBody>
                  <a:bodyPr rtlCol="0" anchor="ctr"/>
                  <a:lstStyle/>
                  <a:p>
                    <a:endParaRPr lang="en-GB"/>
                  </a:p>
                </p:txBody>
              </p:sp>
            </p:grpSp>
          </p:grpSp>
          <p:grpSp>
            <p:nvGrpSpPr>
              <p:cNvPr id="69" name="Group 68">
                <a:extLst>
                  <a:ext uri="{FF2B5EF4-FFF2-40B4-BE49-F238E27FC236}">
                    <a16:creationId xmlns:a16="http://schemas.microsoft.com/office/drawing/2014/main" id="{8FD4249D-5D68-5DA0-A6A7-AA016F84E4F1}"/>
                  </a:ext>
                </a:extLst>
              </p:cNvPr>
              <p:cNvGrpSpPr/>
              <p:nvPr/>
            </p:nvGrpSpPr>
            <p:grpSpPr>
              <a:xfrm>
                <a:off x="3794822" y="4286305"/>
                <a:ext cx="506790" cy="576257"/>
                <a:chOff x="9454244" y="5113036"/>
                <a:chExt cx="914400" cy="914400"/>
              </a:xfrm>
            </p:grpSpPr>
            <p:pic>
              <p:nvPicPr>
                <p:cNvPr id="70" name="Graphic 69" descr="User">
                  <a:extLst>
                    <a:ext uri="{FF2B5EF4-FFF2-40B4-BE49-F238E27FC236}">
                      <a16:creationId xmlns:a16="http://schemas.microsoft.com/office/drawing/2014/main" id="{A7E64CB3-3B02-DEBC-3F91-E5ADCCFAA0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54244" y="5113036"/>
                  <a:ext cx="914400" cy="914400"/>
                </a:xfrm>
                <a:prstGeom prst="rect">
                  <a:avLst/>
                </a:prstGeom>
              </p:spPr>
            </p:pic>
            <p:grpSp>
              <p:nvGrpSpPr>
                <p:cNvPr id="71" name="Group 70">
                  <a:extLst>
                    <a:ext uri="{FF2B5EF4-FFF2-40B4-BE49-F238E27FC236}">
                      <a16:creationId xmlns:a16="http://schemas.microsoft.com/office/drawing/2014/main" id="{AA9B137E-E610-BA5B-ABA3-D86D9BC1BAF5}"/>
                    </a:ext>
                  </a:extLst>
                </p:cNvPr>
                <p:cNvGrpSpPr/>
                <p:nvPr/>
              </p:nvGrpSpPr>
              <p:grpSpPr>
                <a:xfrm>
                  <a:off x="9911445" y="5672918"/>
                  <a:ext cx="169702" cy="156031"/>
                  <a:chOff x="9775514" y="5751199"/>
                  <a:chExt cx="282886" cy="293611"/>
                </a:xfrm>
              </p:grpSpPr>
              <p:sp>
                <p:nvSpPr>
                  <p:cNvPr id="72" name="Oval 71">
                    <a:extLst>
                      <a:ext uri="{FF2B5EF4-FFF2-40B4-BE49-F238E27FC236}">
                        <a16:creationId xmlns:a16="http://schemas.microsoft.com/office/drawing/2014/main" id="{317F6D9A-7658-E010-84F5-C52798D60518}"/>
                      </a:ext>
                    </a:extLst>
                  </p:cNvPr>
                  <p:cNvSpPr/>
                  <p:nvPr/>
                </p:nvSpPr>
                <p:spPr>
                  <a:xfrm>
                    <a:off x="9775514" y="5751199"/>
                    <a:ext cx="282886" cy="293611"/>
                  </a:xfrm>
                  <a:prstGeom prst="ellipse">
                    <a:avLst/>
                  </a:prstGeom>
                  <a:solidFill>
                    <a:schemeClr val="bg1"/>
                  </a:solid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Freeform 72">
                    <a:extLst>
                      <a:ext uri="{FF2B5EF4-FFF2-40B4-BE49-F238E27FC236}">
                        <a16:creationId xmlns:a16="http://schemas.microsoft.com/office/drawing/2014/main" id="{50FA5A63-41ED-B8B2-3AA2-D1C5ABF1026C}"/>
                      </a:ext>
                    </a:extLst>
                  </p:cNvPr>
                  <p:cNvSpPr/>
                  <p:nvPr/>
                </p:nvSpPr>
                <p:spPr>
                  <a:xfrm>
                    <a:off x="9835367" y="5818495"/>
                    <a:ext cx="152154" cy="162074"/>
                  </a:xfrm>
                  <a:custGeom>
                    <a:avLst/>
                    <a:gdLst>
                      <a:gd name="connsiteX0" fmla="*/ 419100 w 457200"/>
                      <a:gd name="connsiteY0" fmla="*/ 152400 h 457200"/>
                      <a:gd name="connsiteX1" fmla="*/ 304800 w 457200"/>
                      <a:gd name="connsiteY1" fmla="*/ 152400 h 457200"/>
                      <a:gd name="connsiteX2" fmla="*/ 304800 w 457200"/>
                      <a:gd name="connsiteY2" fmla="*/ 38100 h 457200"/>
                      <a:gd name="connsiteX3" fmla="*/ 266700 w 457200"/>
                      <a:gd name="connsiteY3" fmla="*/ 0 h 457200"/>
                      <a:gd name="connsiteX4" fmla="*/ 190500 w 457200"/>
                      <a:gd name="connsiteY4" fmla="*/ 0 h 457200"/>
                      <a:gd name="connsiteX5" fmla="*/ 152400 w 457200"/>
                      <a:gd name="connsiteY5" fmla="*/ 38100 h 457200"/>
                      <a:gd name="connsiteX6" fmla="*/ 152400 w 457200"/>
                      <a:gd name="connsiteY6" fmla="*/ 152400 h 457200"/>
                      <a:gd name="connsiteX7" fmla="*/ 38100 w 457200"/>
                      <a:gd name="connsiteY7" fmla="*/ 152400 h 457200"/>
                      <a:gd name="connsiteX8" fmla="*/ 0 w 457200"/>
                      <a:gd name="connsiteY8" fmla="*/ 190500 h 457200"/>
                      <a:gd name="connsiteX9" fmla="*/ 0 w 457200"/>
                      <a:gd name="connsiteY9" fmla="*/ 266700 h 457200"/>
                      <a:gd name="connsiteX10" fmla="*/ 38100 w 457200"/>
                      <a:gd name="connsiteY10" fmla="*/ 304800 h 457200"/>
                      <a:gd name="connsiteX11" fmla="*/ 152400 w 457200"/>
                      <a:gd name="connsiteY11" fmla="*/ 304800 h 457200"/>
                      <a:gd name="connsiteX12" fmla="*/ 152400 w 457200"/>
                      <a:gd name="connsiteY12" fmla="*/ 419100 h 457200"/>
                      <a:gd name="connsiteX13" fmla="*/ 190500 w 457200"/>
                      <a:gd name="connsiteY13" fmla="*/ 457200 h 457200"/>
                      <a:gd name="connsiteX14" fmla="*/ 266700 w 457200"/>
                      <a:gd name="connsiteY14" fmla="*/ 457200 h 457200"/>
                      <a:gd name="connsiteX15" fmla="*/ 304800 w 457200"/>
                      <a:gd name="connsiteY15" fmla="*/ 419100 h 457200"/>
                      <a:gd name="connsiteX16" fmla="*/ 304800 w 457200"/>
                      <a:gd name="connsiteY16" fmla="*/ 304800 h 457200"/>
                      <a:gd name="connsiteX17" fmla="*/ 419100 w 457200"/>
                      <a:gd name="connsiteY17" fmla="*/ 304800 h 457200"/>
                      <a:gd name="connsiteX18" fmla="*/ 457200 w 457200"/>
                      <a:gd name="connsiteY18" fmla="*/ 266700 h 457200"/>
                      <a:gd name="connsiteX19" fmla="*/ 457200 w 457200"/>
                      <a:gd name="connsiteY19" fmla="*/ 190500 h 457200"/>
                      <a:gd name="connsiteX20" fmla="*/ 419100 w 457200"/>
                      <a:gd name="connsiteY20" fmla="*/ 1524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200" h="457200">
                        <a:moveTo>
                          <a:pt x="419100" y="152400"/>
                        </a:moveTo>
                        <a:lnTo>
                          <a:pt x="304800" y="152400"/>
                        </a:lnTo>
                        <a:lnTo>
                          <a:pt x="304800" y="38100"/>
                        </a:lnTo>
                        <a:cubicBezTo>
                          <a:pt x="304800" y="17145"/>
                          <a:pt x="287655" y="0"/>
                          <a:pt x="266700" y="0"/>
                        </a:cubicBezTo>
                        <a:lnTo>
                          <a:pt x="190500" y="0"/>
                        </a:lnTo>
                        <a:cubicBezTo>
                          <a:pt x="169545" y="0"/>
                          <a:pt x="152400" y="17145"/>
                          <a:pt x="152400" y="38100"/>
                        </a:cubicBezTo>
                        <a:lnTo>
                          <a:pt x="152400" y="152400"/>
                        </a:lnTo>
                        <a:lnTo>
                          <a:pt x="38100" y="152400"/>
                        </a:lnTo>
                        <a:cubicBezTo>
                          <a:pt x="17145" y="152400"/>
                          <a:pt x="0" y="169545"/>
                          <a:pt x="0" y="190500"/>
                        </a:cubicBezTo>
                        <a:lnTo>
                          <a:pt x="0" y="266700"/>
                        </a:lnTo>
                        <a:cubicBezTo>
                          <a:pt x="0" y="287655"/>
                          <a:pt x="17145" y="304800"/>
                          <a:pt x="38100" y="304800"/>
                        </a:cubicBezTo>
                        <a:lnTo>
                          <a:pt x="152400" y="304800"/>
                        </a:lnTo>
                        <a:lnTo>
                          <a:pt x="152400" y="419100"/>
                        </a:lnTo>
                        <a:cubicBezTo>
                          <a:pt x="152400" y="440055"/>
                          <a:pt x="169545" y="457200"/>
                          <a:pt x="190500" y="457200"/>
                        </a:cubicBezTo>
                        <a:lnTo>
                          <a:pt x="266700" y="457200"/>
                        </a:lnTo>
                        <a:cubicBezTo>
                          <a:pt x="287655" y="457200"/>
                          <a:pt x="304800" y="440055"/>
                          <a:pt x="304800" y="419100"/>
                        </a:cubicBezTo>
                        <a:lnTo>
                          <a:pt x="304800" y="304800"/>
                        </a:lnTo>
                        <a:lnTo>
                          <a:pt x="419100" y="304800"/>
                        </a:lnTo>
                        <a:cubicBezTo>
                          <a:pt x="440055" y="304800"/>
                          <a:pt x="457200" y="287655"/>
                          <a:pt x="457200" y="266700"/>
                        </a:cubicBezTo>
                        <a:lnTo>
                          <a:pt x="457200" y="190500"/>
                        </a:lnTo>
                        <a:cubicBezTo>
                          <a:pt x="457200" y="169545"/>
                          <a:pt x="440055" y="152400"/>
                          <a:pt x="419100" y="152400"/>
                        </a:cubicBezTo>
                        <a:close/>
                      </a:path>
                    </a:pathLst>
                  </a:custGeom>
                  <a:solidFill>
                    <a:srgbClr val="FF0000"/>
                  </a:solidFill>
                  <a:ln w="9525" cap="flat">
                    <a:noFill/>
                    <a:prstDash val="solid"/>
                    <a:miter/>
                  </a:ln>
                </p:spPr>
                <p:txBody>
                  <a:bodyPr rtlCol="0" anchor="ctr"/>
                  <a:lstStyle/>
                  <a:p>
                    <a:endParaRPr lang="en-GB"/>
                  </a:p>
                </p:txBody>
              </p:sp>
            </p:grpSp>
          </p:grpSp>
          <p:pic>
            <p:nvPicPr>
              <p:cNvPr id="74" name="Graphic 73" descr="Home">
                <a:extLst>
                  <a:ext uri="{FF2B5EF4-FFF2-40B4-BE49-F238E27FC236}">
                    <a16:creationId xmlns:a16="http://schemas.microsoft.com/office/drawing/2014/main" id="{AAC7B0DA-A0DA-CAC9-B6CD-DA008D652289}"/>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651224" y="6082946"/>
                <a:ext cx="631371" cy="631371"/>
              </a:xfrm>
              <a:prstGeom prst="rect">
                <a:avLst/>
              </a:prstGeom>
            </p:spPr>
          </p:pic>
          <p:pic>
            <p:nvPicPr>
              <p:cNvPr id="75" name="Graphic 74" descr="Home">
                <a:extLst>
                  <a:ext uri="{FF2B5EF4-FFF2-40B4-BE49-F238E27FC236}">
                    <a16:creationId xmlns:a16="http://schemas.microsoft.com/office/drawing/2014/main" id="{D56BCD87-F2D1-ADAA-C242-81A0ACAEBEA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542304" y="6064304"/>
                <a:ext cx="631371" cy="631371"/>
              </a:xfrm>
              <a:prstGeom prst="rect">
                <a:avLst/>
              </a:prstGeom>
            </p:spPr>
          </p:pic>
          <p:pic>
            <p:nvPicPr>
              <p:cNvPr id="76" name="Graphic 75" descr="Home">
                <a:extLst>
                  <a:ext uri="{FF2B5EF4-FFF2-40B4-BE49-F238E27FC236}">
                    <a16:creationId xmlns:a16="http://schemas.microsoft.com/office/drawing/2014/main" id="{6EE58493-E8E5-9C53-799A-DCAAA4D2EFA3}"/>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507729" y="4558048"/>
                <a:ext cx="631371" cy="631371"/>
              </a:xfrm>
              <a:prstGeom prst="rect">
                <a:avLst/>
              </a:prstGeom>
            </p:spPr>
          </p:pic>
          <p:pic>
            <p:nvPicPr>
              <p:cNvPr id="77" name="Graphic 76" descr="Home">
                <a:extLst>
                  <a:ext uri="{FF2B5EF4-FFF2-40B4-BE49-F238E27FC236}">
                    <a16:creationId xmlns:a16="http://schemas.microsoft.com/office/drawing/2014/main" id="{C1CA7670-5CE2-0789-A934-6779EFB2D4F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892389" y="5007435"/>
                <a:ext cx="631371" cy="631371"/>
              </a:xfrm>
              <a:prstGeom prst="rect">
                <a:avLst/>
              </a:prstGeom>
            </p:spPr>
          </p:pic>
          <p:pic>
            <p:nvPicPr>
              <p:cNvPr id="78" name="Graphic 77" descr="Tent">
                <a:extLst>
                  <a:ext uri="{FF2B5EF4-FFF2-40B4-BE49-F238E27FC236}">
                    <a16:creationId xmlns:a16="http://schemas.microsoft.com/office/drawing/2014/main" id="{957F54F1-AA0A-9031-36D4-44405426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26209" y="5343182"/>
                <a:ext cx="506790" cy="506790"/>
              </a:xfrm>
              <a:prstGeom prst="rect">
                <a:avLst/>
              </a:prstGeom>
            </p:spPr>
          </p:pic>
          <p:cxnSp>
            <p:nvCxnSpPr>
              <p:cNvPr id="83" name="Straight Arrow Connector 82">
                <a:extLst>
                  <a:ext uri="{FF2B5EF4-FFF2-40B4-BE49-F238E27FC236}">
                    <a16:creationId xmlns:a16="http://schemas.microsoft.com/office/drawing/2014/main" id="{366F5C3A-2AC2-7466-D91F-DA63748A919A}"/>
                  </a:ext>
                </a:extLst>
              </p:cNvPr>
              <p:cNvCxnSpPr>
                <a:cxnSpLocks/>
              </p:cNvCxnSpPr>
              <p:nvPr/>
            </p:nvCxnSpPr>
            <p:spPr>
              <a:xfrm>
                <a:off x="4210605" y="4862562"/>
                <a:ext cx="168999" cy="49703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386B7889-609B-7FB5-C6F7-E36B2FD9E7CA}"/>
                  </a:ext>
                </a:extLst>
              </p:cNvPr>
              <p:cNvCxnSpPr>
                <a:cxnSpLocks/>
              </p:cNvCxnSpPr>
              <p:nvPr/>
            </p:nvCxnSpPr>
            <p:spPr>
              <a:xfrm>
                <a:off x="4295104" y="4841048"/>
                <a:ext cx="1101570" cy="41832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677714E6-FBCB-A862-8080-EDDD7963F155}"/>
                  </a:ext>
                </a:extLst>
              </p:cNvPr>
              <p:cNvCxnSpPr>
                <a:cxnSpLocks/>
              </p:cNvCxnSpPr>
              <p:nvPr/>
            </p:nvCxnSpPr>
            <p:spPr>
              <a:xfrm flipV="1">
                <a:off x="4676890" y="5323120"/>
                <a:ext cx="767633" cy="364422"/>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9AF91E30-0E58-9A4E-3FA9-1E8FE33D5848}"/>
                  </a:ext>
                </a:extLst>
              </p:cNvPr>
              <p:cNvCxnSpPr>
                <a:cxnSpLocks/>
              </p:cNvCxnSpPr>
              <p:nvPr/>
            </p:nvCxnSpPr>
            <p:spPr>
              <a:xfrm flipV="1">
                <a:off x="4702309" y="4457966"/>
                <a:ext cx="4033707" cy="125077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F2009CBF-C651-3AAC-C7F5-95D747EBFD5F}"/>
                  </a:ext>
                </a:extLst>
              </p:cNvPr>
              <p:cNvCxnSpPr>
                <a:cxnSpLocks/>
              </p:cNvCxnSpPr>
              <p:nvPr/>
            </p:nvCxnSpPr>
            <p:spPr>
              <a:xfrm flipV="1">
                <a:off x="5899664" y="4399649"/>
                <a:ext cx="2817125" cy="60391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7D26A00C-A101-13F3-72D7-118CB421EF1C}"/>
                  </a:ext>
                </a:extLst>
              </p:cNvPr>
              <p:cNvCxnSpPr>
                <a:cxnSpLocks/>
              </p:cNvCxnSpPr>
              <p:nvPr/>
            </p:nvCxnSpPr>
            <p:spPr>
              <a:xfrm flipV="1">
                <a:off x="7637876" y="4335766"/>
                <a:ext cx="939255" cy="23640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6" name="Graphic 95" descr="Tent">
                <a:extLst>
                  <a:ext uri="{FF2B5EF4-FFF2-40B4-BE49-F238E27FC236}">
                    <a16:creationId xmlns:a16="http://schemas.microsoft.com/office/drawing/2014/main" id="{AAA0DAC1-1EA5-7809-53EC-89862DD97A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00181" y="5612059"/>
                <a:ext cx="506790" cy="506790"/>
              </a:xfrm>
              <a:prstGeom prst="rect">
                <a:avLst/>
              </a:prstGeom>
            </p:spPr>
          </p:pic>
          <p:cxnSp>
            <p:nvCxnSpPr>
              <p:cNvPr id="97" name="Straight Arrow Connector 96">
                <a:extLst>
                  <a:ext uri="{FF2B5EF4-FFF2-40B4-BE49-F238E27FC236}">
                    <a16:creationId xmlns:a16="http://schemas.microsoft.com/office/drawing/2014/main" id="{5B305BE8-C6E2-2060-D737-A5316151C44A}"/>
                  </a:ext>
                </a:extLst>
              </p:cNvPr>
              <p:cNvCxnSpPr>
                <a:cxnSpLocks/>
              </p:cNvCxnSpPr>
              <p:nvPr/>
            </p:nvCxnSpPr>
            <p:spPr>
              <a:xfrm flipH="1">
                <a:off x="7353576" y="4676473"/>
                <a:ext cx="70979" cy="93558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C058D214-7A3A-2146-5822-BEFD60F59ECE}"/>
                  </a:ext>
                </a:extLst>
              </p:cNvPr>
              <p:cNvCxnSpPr>
                <a:cxnSpLocks/>
              </p:cNvCxnSpPr>
              <p:nvPr/>
            </p:nvCxnSpPr>
            <p:spPr>
              <a:xfrm flipV="1">
                <a:off x="7497133" y="4505207"/>
                <a:ext cx="1165391" cy="133008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35397C8A-7442-1E3F-BAF1-FDB249C4FB67}"/>
                  </a:ext>
                </a:extLst>
              </p:cNvPr>
              <p:cNvCxnSpPr>
                <a:cxnSpLocks/>
              </p:cNvCxnSpPr>
              <p:nvPr/>
            </p:nvCxnSpPr>
            <p:spPr>
              <a:xfrm flipV="1">
                <a:off x="7181010" y="6032570"/>
                <a:ext cx="19403" cy="480032"/>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99800C4F-19FC-17C7-2A9A-8DF694186217}"/>
                  </a:ext>
                </a:extLst>
              </p:cNvPr>
              <p:cNvCxnSpPr>
                <a:cxnSpLocks/>
              </p:cNvCxnSpPr>
              <p:nvPr/>
            </p:nvCxnSpPr>
            <p:spPr>
              <a:xfrm flipV="1">
                <a:off x="7728788" y="4451309"/>
                <a:ext cx="1079806" cy="20784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49B3FCBA-43FA-3875-7E1F-CE9BD2CF1FE8}"/>
                  </a:ext>
                </a:extLst>
              </p:cNvPr>
              <p:cNvCxnSpPr>
                <a:cxnSpLocks/>
              </p:cNvCxnSpPr>
              <p:nvPr/>
            </p:nvCxnSpPr>
            <p:spPr>
              <a:xfrm flipH="1" flipV="1">
                <a:off x="9035613" y="4468098"/>
                <a:ext cx="608315" cy="552252"/>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7909695C-3610-D54B-45AA-EB9ECE63DD9A}"/>
                  </a:ext>
                </a:extLst>
              </p:cNvPr>
              <p:cNvCxnSpPr>
                <a:cxnSpLocks/>
                <a:stCxn id="36" idx="1"/>
              </p:cNvCxnSpPr>
              <p:nvPr/>
            </p:nvCxnSpPr>
            <p:spPr>
              <a:xfrm flipH="1" flipV="1">
                <a:off x="9946871" y="5235076"/>
                <a:ext cx="366400" cy="41264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987C7A55-3FF7-CE0B-F155-E0FD0EB57294}"/>
                  </a:ext>
                </a:extLst>
              </p:cNvPr>
              <p:cNvCxnSpPr>
                <a:cxnSpLocks/>
              </p:cNvCxnSpPr>
              <p:nvPr/>
            </p:nvCxnSpPr>
            <p:spPr>
              <a:xfrm flipH="1" flipV="1">
                <a:off x="9222999" y="4437178"/>
                <a:ext cx="1254680" cy="94526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567AF87B-DB56-7972-5624-707CB0AE0FBA}"/>
                  </a:ext>
                </a:extLst>
              </p:cNvPr>
              <p:cNvCxnSpPr>
                <a:cxnSpLocks/>
              </p:cNvCxnSpPr>
              <p:nvPr/>
            </p:nvCxnSpPr>
            <p:spPr>
              <a:xfrm flipH="1">
                <a:off x="4532004" y="5280888"/>
                <a:ext cx="851060" cy="23110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B52FE19E-6D47-5E45-9186-4565905FB6B6}"/>
                  </a:ext>
                </a:extLst>
              </p:cNvPr>
              <p:cNvCxnSpPr>
                <a:cxnSpLocks/>
              </p:cNvCxnSpPr>
              <p:nvPr/>
            </p:nvCxnSpPr>
            <p:spPr>
              <a:xfrm>
                <a:off x="8970184" y="4516675"/>
                <a:ext cx="598451" cy="594402"/>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a:extLst>
                  <a:ext uri="{FF2B5EF4-FFF2-40B4-BE49-F238E27FC236}">
                    <a16:creationId xmlns:a16="http://schemas.microsoft.com/office/drawing/2014/main" id="{83FBD817-1117-B46A-B71D-B09E789C35F9}"/>
                  </a:ext>
                </a:extLst>
              </p:cNvPr>
              <p:cNvCxnSpPr>
                <a:cxnSpLocks/>
              </p:cNvCxnSpPr>
              <p:nvPr/>
            </p:nvCxnSpPr>
            <p:spPr>
              <a:xfrm flipH="1">
                <a:off x="7534622" y="4497641"/>
                <a:ext cx="1200480" cy="152979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02A86075-8B3A-9432-4A90-3EBA340322DA}"/>
                  </a:ext>
                </a:extLst>
              </p:cNvPr>
              <p:cNvCxnSpPr>
                <a:cxnSpLocks/>
              </p:cNvCxnSpPr>
              <p:nvPr/>
            </p:nvCxnSpPr>
            <p:spPr>
              <a:xfrm>
                <a:off x="5899664" y="5312812"/>
                <a:ext cx="1312673" cy="51022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CD2275F8-693B-E110-723F-8EFC356629DB}"/>
                  </a:ext>
                </a:extLst>
              </p:cNvPr>
              <p:cNvCxnSpPr>
                <a:cxnSpLocks/>
              </p:cNvCxnSpPr>
              <p:nvPr/>
            </p:nvCxnSpPr>
            <p:spPr>
              <a:xfrm flipH="1" flipV="1">
                <a:off x="5955715" y="5216605"/>
                <a:ext cx="1225295" cy="46375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A0507E32-04B3-BB9E-59AA-F7768139D1DE}"/>
                  </a:ext>
                </a:extLst>
              </p:cNvPr>
              <p:cNvSpPr txBox="1"/>
              <p:nvPr/>
            </p:nvSpPr>
            <p:spPr>
              <a:xfrm>
                <a:off x="3978221" y="5727586"/>
                <a:ext cx="775376" cy="400110"/>
              </a:xfrm>
              <a:prstGeom prst="rect">
                <a:avLst/>
              </a:prstGeom>
              <a:noFill/>
            </p:spPr>
            <p:txBody>
              <a:bodyPr wrap="square" rtlCol="0">
                <a:spAutoFit/>
              </a:bodyPr>
              <a:lstStyle/>
              <a:p>
                <a:r>
                  <a:rPr lang="en-GB" sz="2000" b="1">
                    <a:latin typeface="Montserrat" pitchFamily="2" charset="77"/>
                  </a:rPr>
                  <a:t>ORP</a:t>
                </a:r>
              </a:p>
            </p:txBody>
          </p:sp>
          <p:sp>
            <p:nvSpPr>
              <p:cNvPr id="131" name="TextBox 130">
                <a:extLst>
                  <a:ext uri="{FF2B5EF4-FFF2-40B4-BE49-F238E27FC236}">
                    <a16:creationId xmlns:a16="http://schemas.microsoft.com/office/drawing/2014/main" id="{527D71C9-BB60-32B1-0FD3-5F7354EEFB69}"/>
                  </a:ext>
                </a:extLst>
              </p:cNvPr>
              <p:cNvSpPr txBox="1"/>
              <p:nvPr/>
            </p:nvSpPr>
            <p:spPr>
              <a:xfrm>
                <a:off x="5346219" y="4481690"/>
                <a:ext cx="941465" cy="400110"/>
              </a:xfrm>
              <a:prstGeom prst="rect">
                <a:avLst/>
              </a:prstGeom>
              <a:noFill/>
            </p:spPr>
            <p:txBody>
              <a:bodyPr wrap="square" rtlCol="0">
                <a:spAutoFit/>
              </a:bodyPr>
              <a:lstStyle/>
              <a:p>
                <a:r>
                  <a:rPr lang="en-GB" sz="2000" b="1">
                    <a:latin typeface="Montserrat" pitchFamily="2" charset="77"/>
                  </a:rPr>
                  <a:t>Clinic</a:t>
                </a:r>
              </a:p>
            </p:txBody>
          </p:sp>
          <p:sp>
            <p:nvSpPr>
              <p:cNvPr id="132" name="TextBox 131">
                <a:extLst>
                  <a:ext uri="{FF2B5EF4-FFF2-40B4-BE49-F238E27FC236}">
                    <a16:creationId xmlns:a16="http://schemas.microsoft.com/office/drawing/2014/main" id="{45856845-D543-E30E-6C2A-CD4C139E2778}"/>
                  </a:ext>
                </a:extLst>
              </p:cNvPr>
              <p:cNvSpPr txBox="1"/>
              <p:nvPr/>
            </p:nvSpPr>
            <p:spPr>
              <a:xfrm>
                <a:off x="10135387" y="5903511"/>
                <a:ext cx="941465" cy="400110"/>
              </a:xfrm>
              <a:prstGeom prst="rect">
                <a:avLst/>
              </a:prstGeom>
              <a:noFill/>
            </p:spPr>
            <p:txBody>
              <a:bodyPr wrap="square" rtlCol="0">
                <a:spAutoFit/>
              </a:bodyPr>
              <a:lstStyle/>
              <a:p>
                <a:r>
                  <a:rPr lang="en-GB" sz="2000" b="1">
                    <a:latin typeface="Montserrat" pitchFamily="2" charset="77"/>
                  </a:rPr>
                  <a:t>CHW</a:t>
                </a:r>
              </a:p>
            </p:txBody>
          </p:sp>
          <p:sp>
            <p:nvSpPr>
              <p:cNvPr id="133" name="TextBox 132">
                <a:extLst>
                  <a:ext uri="{FF2B5EF4-FFF2-40B4-BE49-F238E27FC236}">
                    <a16:creationId xmlns:a16="http://schemas.microsoft.com/office/drawing/2014/main" id="{04A3C92F-E253-6B76-8A2A-A30A36CCED3E}"/>
                  </a:ext>
                </a:extLst>
              </p:cNvPr>
              <p:cNvSpPr txBox="1"/>
              <p:nvPr/>
            </p:nvSpPr>
            <p:spPr>
              <a:xfrm>
                <a:off x="9222999" y="3980764"/>
                <a:ext cx="1300761" cy="400110"/>
              </a:xfrm>
              <a:prstGeom prst="rect">
                <a:avLst/>
              </a:prstGeom>
              <a:noFill/>
            </p:spPr>
            <p:txBody>
              <a:bodyPr wrap="square" rtlCol="0">
                <a:spAutoFit/>
              </a:bodyPr>
              <a:lstStyle/>
              <a:p>
                <a:r>
                  <a:rPr lang="en-GB" sz="2000" b="1">
                    <a:latin typeface="Montserrat" pitchFamily="2" charset="77"/>
                  </a:rPr>
                  <a:t>Hospital</a:t>
                </a:r>
              </a:p>
            </p:txBody>
          </p:sp>
        </p:grpSp>
      </p:grpSp>
      <p:grpSp>
        <p:nvGrpSpPr>
          <p:cNvPr id="137" name="Group 136">
            <a:extLst>
              <a:ext uri="{FF2B5EF4-FFF2-40B4-BE49-F238E27FC236}">
                <a16:creationId xmlns:a16="http://schemas.microsoft.com/office/drawing/2014/main" id="{B8C8F9C8-D1A3-D120-0296-6DF5CCF44B17}"/>
              </a:ext>
            </a:extLst>
          </p:cNvPr>
          <p:cNvGrpSpPr/>
          <p:nvPr/>
        </p:nvGrpSpPr>
        <p:grpSpPr>
          <a:xfrm>
            <a:off x="499806" y="1858802"/>
            <a:ext cx="584141" cy="548226"/>
            <a:chOff x="3534565" y="2306154"/>
            <a:chExt cx="787375" cy="720847"/>
          </a:xfrm>
        </p:grpSpPr>
        <p:sp>
          <p:nvSpPr>
            <p:cNvPr id="136" name="Oval 135">
              <a:extLst>
                <a:ext uri="{FF2B5EF4-FFF2-40B4-BE49-F238E27FC236}">
                  <a16:creationId xmlns:a16="http://schemas.microsoft.com/office/drawing/2014/main" id="{5C80BF1E-F4DF-D580-3152-D3B97FB43B5B}"/>
                </a:ext>
              </a:extLst>
            </p:cNvPr>
            <p:cNvSpPr/>
            <p:nvPr/>
          </p:nvSpPr>
          <p:spPr>
            <a:xfrm>
              <a:off x="3534565" y="2306154"/>
              <a:ext cx="787375" cy="707884"/>
            </a:xfrm>
            <a:prstGeom prst="ellipse">
              <a:avLst/>
            </a:prstGeom>
            <a:solidFill>
              <a:srgbClr val="C00000"/>
            </a:solid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Exclamation mark">
              <a:extLst>
                <a:ext uri="{FF2B5EF4-FFF2-40B4-BE49-F238E27FC236}">
                  <a16:creationId xmlns:a16="http://schemas.microsoft.com/office/drawing/2014/main" id="{12E1C15E-73F6-1375-D63E-9F0CBDA59B0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3587259" y="2319117"/>
              <a:ext cx="707884" cy="707884"/>
            </a:xfrm>
            <a:prstGeom prst="rect">
              <a:avLst/>
            </a:prstGeom>
          </p:spPr>
        </p:pic>
      </p:grpSp>
      <p:pic>
        <p:nvPicPr>
          <p:cNvPr id="138" name="Picture 137">
            <a:extLst>
              <a:ext uri="{FF2B5EF4-FFF2-40B4-BE49-F238E27FC236}">
                <a16:creationId xmlns:a16="http://schemas.microsoft.com/office/drawing/2014/main" id="{3EAAAC51-5F53-B5CF-626C-CE080FF1FC30}"/>
              </a:ext>
            </a:extLst>
          </p:cNvPr>
          <p:cNvPicPr>
            <a:picLocks noChangeAspect="1"/>
          </p:cNvPicPr>
          <p:nvPr/>
        </p:nvPicPr>
        <p:blipFill rotWithShape="1">
          <a:blip r:embed="rId38">
            <a:extLst>
              <a:ext uri="{BEBA8EAE-BF5A-486C-A8C5-ECC9F3942E4B}">
                <a14:imgProps xmlns:a14="http://schemas.microsoft.com/office/drawing/2010/main">
                  <a14:imgLayer r:embed="rId39">
                    <a14:imgEffect>
                      <a14:backgroundRemoval t="40700" b="93323" l="8667" r="86250">
                        <a14:foregroundMark x1="8667" y1="52782" x2="8667" y2="62162"/>
                      </a14:backgroundRemoval>
                    </a14:imgEffect>
                  </a14:imgLayer>
                </a14:imgProps>
              </a:ext>
            </a:extLst>
          </a:blip>
          <a:srcRect l="3937" t="34236" r="4563"/>
          <a:stretch/>
        </p:blipFill>
        <p:spPr>
          <a:xfrm>
            <a:off x="11250526" y="1569846"/>
            <a:ext cx="1496973" cy="563069"/>
          </a:xfrm>
          <a:prstGeom prst="rect">
            <a:avLst/>
          </a:prstGeom>
        </p:spPr>
      </p:pic>
      <p:sp>
        <p:nvSpPr>
          <p:cNvPr id="139" name="Title 1">
            <a:extLst>
              <a:ext uri="{FF2B5EF4-FFF2-40B4-BE49-F238E27FC236}">
                <a16:creationId xmlns:a16="http://schemas.microsoft.com/office/drawing/2014/main" id="{CB8AD6E8-93C6-AB39-F6E0-62DE2ADAD059}"/>
              </a:ext>
            </a:extLst>
          </p:cNvPr>
          <p:cNvSpPr txBox="1">
            <a:spLocks/>
          </p:cNvSpPr>
          <p:nvPr/>
        </p:nvSpPr>
        <p:spPr>
          <a:xfrm>
            <a:off x="0" y="32009"/>
            <a:ext cx="11356258" cy="7523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2. Core elements of a cholera response</a:t>
            </a:r>
          </a:p>
        </p:txBody>
      </p:sp>
      <p:sp>
        <p:nvSpPr>
          <p:cNvPr id="142" name="Slide Number Placeholder 141">
            <a:extLst>
              <a:ext uri="{FF2B5EF4-FFF2-40B4-BE49-F238E27FC236}">
                <a16:creationId xmlns:a16="http://schemas.microsoft.com/office/drawing/2014/main" id="{15D50369-C4EA-250A-62F7-4A738C8AC8C2}"/>
              </a:ext>
            </a:extLst>
          </p:cNvPr>
          <p:cNvSpPr>
            <a:spLocks noGrp="1"/>
          </p:cNvSpPr>
          <p:nvPr>
            <p:ph type="sldNum" sz="quarter" idx="12"/>
          </p:nvPr>
        </p:nvSpPr>
        <p:spPr/>
        <p:txBody>
          <a:bodyPr/>
          <a:lstStyle/>
          <a:p>
            <a:fld id="{8AB32140-C4FB-1A4C-AC00-5CB6CAE258BC}" type="slidenum">
              <a:rPr lang="en-GB" smtClean="0"/>
              <a:t>17</a:t>
            </a:fld>
            <a:endParaRPr lang="en-GB"/>
          </a:p>
        </p:txBody>
      </p:sp>
    </p:spTree>
    <p:extLst>
      <p:ext uri="{BB962C8B-B14F-4D97-AF65-F5344CB8AC3E}">
        <p14:creationId xmlns:p14="http://schemas.microsoft.com/office/powerpoint/2010/main" val="3215781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F7CD33D-9FC0-74C2-60B5-B4F09F762510}"/>
              </a:ext>
            </a:extLst>
          </p:cNvPr>
          <p:cNvPicPr>
            <a:picLocks noChangeAspect="1"/>
          </p:cNvPicPr>
          <p:nvPr/>
        </p:nvPicPr>
        <p:blipFill rotWithShape="1">
          <a:blip r:embed="rId3"/>
          <a:srcRect l="7398" t="1477"/>
          <a:stretch/>
        </p:blipFill>
        <p:spPr>
          <a:xfrm>
            <a:off x="0" y="2210137"/>
            <a:ext cx="4654734" cy="3819116"/>
          </a:xfrm>
          <a:prstGeom prst="ellipse">
            <a:avLst/>
          </a:prstGeom>
        </p:spPr>
      </p:pic>
      <p:cxnSp>
        <p:nvCxnSpPr>
          <p:cNvPr id="19" name="Straight Connector 18">
            <a:extLst>
              <a:ext uri="{FF2B5EF4-FFF2-40B4-BE49-F238E27FC236}">
                <a16:creationId xmlns:a16="http://schemas.microsoft.com/office/drawing/2014/main" id="{FA8C90F6-CF9A-C8D9-DE55-6601460296D9}"/>
              </a:ext>
            </a:extLst>
          </p:cNvPr>
          <p:cNvCxnSpPr>
            <a:cxnSpLocks/>
          </p:cNvCxnSpPr>
          <p:nvPr/>
        </p:nvCxnSpPr>
        <p:spPr>
          <a:xfrm>
            <a:off x="431691" y="1167176"/>
            <a:ext cx="11688874" cy="953"/>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4"/>
          <a:srcRect t="6915" b="22020"/>
          <a:stretch/>
        </p:blipFill>
        <p:spPr>
          <a:xfrm>
            <a:off x="10309052" y="63660"/>
            <a:ext cx="1882948" cy="752355"/>
          </a:xfrm>
          <a:prstGeom prst="rect">
            <a:avLst/>
          </a:prstGeom>
        </p:spPr>
      </p:pic>
      <p:sp>
        <p:nvSpPr>
          <p:cNvPr id="18" name="TextBox 17">
            <a:extLst>
              <a:ext uri="{FF2B5EF4-FFF2-40B4-BE49-F238E27FC236}">
                <a16:creationId xmlns:a16="http://schemas.microsoft.com/office/drawing/2014/main" id="{733317AD-A1E3-BD8D-799B-D2562F530FC7}"/>
              </a:ext>
            </a:extLst>
          </p:cNvPr>
          <p:cNvSpPr txBox="1"/>
          <p:nvPr/>
        </p:nvSpPr>
        <p:spPr>
          <a:xfrm>
            <a:off x="352344" y="758114"/>
            <a:ext cx="5735867" cy="523220"/>
          </a:xfrm>
          <a:prstGeom prst="rect">
            <a:avLst/>
          </a:prstGeom>
          <a:noFill/>
        </p:spPr>
        <p:txBody>
          <a:bodyPr wrap="square" rtlCol="0">
            <a:spAutoFit/>
          </a:bodyPr>
          <a:lstStyle/>
          <a:p>
            <a:r>
              <a:rPr lang="en-GB" sz="2800" b="1">
                <a:solidFill>
                  <a:srgbClr val="C00000"/>
                </a:solidFill>
                <a:latin typeface="Montserrat" pitchFamily="2" charset="77"/>
              </a:rPr>
              <a:t>Interrupting transmission</a:t>
            </a:r>
          </a:p>
        </p:txBody>
      </p:sp>
      <p:sp>
        <p:nvSpPr>
          <p:cNvPr id="20" name="TextBox 19">
            <a:extLst>
              <a:ext uri="{FF2B5EF4-FFF2-40B4-BE49-F238E27FC236}">
                <a16:creationId xmlns:a16="http://schemas.microsoft.com/office/drawing/2014/main" id="{3FBDE898-CD35-6988-8ED4-D8CC26522D95}"/>
              </a:ext>
            </a:extLst>
          </p:cNvPr>
          <p:cNvSpPr txBox="1"/>
          <p:nvPr/>
        </p:nvSpPr>
        <p:spPr>
          <a:xfrm>
            <a:off x="2071945" y="1543647"/>
            <a:ext cx="8674150" cy="1015663"/>
          </a:xfrm>
          <a:prstGeom prst="rect">
            <a:avLst/>
          </a:prstGeom>
          <a:noFill/>
        </p:spPr>
        <p:txBody>
          <a:bodyPr wrap="square" rtlCol="0">
            <a:spAutoFit/>
          </a:bodyPr>
          <a:lstStyle/>
          <a:p>
            <a:pPr algn="ctr"/>
            <a:r>
              <a:rPr lang="en-GB" sz="2000" b="1">
                <a:latin typeface="Montserrat" pitchFamily="2" charset="77"/>
              </a:rPr>
              <a:t>Quick interventions AROUND potential source of infection can help limit the scale of the outbreak and slow down transmission.</a:t>
            </a:r>
          </a:p>
        </p:txBody>
      </p:sp>
      <p:sp>
        <p:nvSpPr>
          <p:cNvPr id="22" name="TextBox 21">
            <a:extLst>
              <a:ext uri="{FF2B5EF4-FFF2-40B4-BE49-F238E27FC236}">
                <a16:creationId xmlns:a16="http://schemas.microsoft.com/office/drawing/2014/main" id="{C795F938-21DC-6F30-0FA1-0F5394625B22}"/>
              </a:ext>
            </a:extLst>
          </p:cNvPr>
          <p:cNvSpPr txBox="1"/>
          <p:nvPr/>
        </p:nvSpPr>
        <p:spPr>
          <a:xfrm>
            <a:off x="4947559" y="2821623"/>
            <a:ext cx="3511873" cy="400110"/>
          </a:xfrm>
          <a:prstGeom prst="rect">
            <a:avLst/>
          </a:prstGeom>
          <a:noFill/>
        </p:spPr>
        <p:txBody>
          <a:bodyPr wrap="square" rtlCol="0">
            <a:spAutoFit/>
          </a:bodyPr>
          <a:lstStyle/>
          <a:p>
            <a:r>
              <a:rPr lang="en-GB" sz="2000" b="1">
                <a:solidFill>
                  <a:schemeClr val="bg1">
                    <a:lumMod val="50000"/>
                  </a:schemeClr>
                </a:solidFill>
                <a:latin typeface="Montserrat" pitchFamily="2" charset="77"/>
              </a:rPr>
              <a:t>Water safety and access</a:t>
            </a:r>
          </a:p>
        </p:txBody>
      </p:sp>
      <p:sp>
        <p:nvSpPr>
          <p:cNvPr id="23" name="TextBox 22">
            <a:extLst>
              <a:ext uri="{FF2B5EF4-FFF2-40B4-BE49-F238E27FC236}">
                <a16:creationId xmlns:a16="http://schemas.microsoft.com/office/drawing/2014/main" id="{129A2CFA-77C2-2E12-8228-0E0CAEA2A312}"/>
              </a:ext>
            </a:extLst>
          </p:cNvPr>
          <p:cNvSpPr txBox="1"/>
          <p:nvPr/>
        </p:nvSpPr>
        <p:spPr>
          <a:xfrm>
            <a:off x="4947559" y="3292301"/>
            <a:ext cx="4361908" cy="707886"/>
          </a:xfrm>
          <a:prstGeom prst="rect">
            <a:avLst/>
          </a:prstGeom>
          <a:noFill/>
        </p:spPr>
        <p:txBody>
          <a:bodyPr wrap="square" rtlCol="0">
            <a:spAutoFit/>
          </a:bodyPr>
          <a:lstStyle/>
          <a:p>
            <a:r>
              <a:rPr lang="en-GB" sz="2000" b="1">
                <a:solidFill>
                  <a:schemeClr val="bg1">
                    <a:lumMod val="50000"/>
                  </a:schemeClr>
                </a:solidFill>
                <a:latin typeface="Montserrat" pitchFamily="2" charset="77"/>
              </a:rPr>
              <a:t>Access to clean, safe and dignified toilets</a:t>
            </a:r>
          </a:p>
        </p:txBody>
      </p:sp>
      <p:sp>
        <p:nvSpPr>
          <p:cNvPr id="24" name="TextBox 23">
            <a:extLst>
              <a:ext uri="{FF2B5EF4-FFF2-40B4-BE49-F238E27FC236}">
                <a16:creationId xmlns:a16="http://schemas.microsoft.com/office/drawing/2014/main" id="{54B33B2D-430A-44C3-CF56-CEB76D929E1F}"/>
              </a:ext>
            </a:extLst>
          </p:cNvPr>
          <p:cNvSpPr txBox="1"/>
          <p:nvPr/>
        </p:nvSpPr>
        <p:spPr>
          <a:xfrm>
            <a:off x="4947559" y="4036274"/>
            <a:ext cx="4361908" cy="400110"/>
          </a:xfrm>
          <a:prstGeom prst="rect">
            <a:avLst/>
          </a:prstGeom>
          <a:noFill/>
        </p:spPr>
        <p:txBody>
          <a:bodyPr wrap="square" rtlCol="0">
            <a:spAutoFit/>
          </a:bodyPr>
          <a:lstStyle/>
          <a:p>
            <a:r>
              <a:rPr lang="en-GB" sz="2000" b="1">
                <a:solidFill>
                  <a:schemeClr val="bg1">
                    <a:lumMod val="50000"/>
                  </a:schemeClr>
                </a:solidFill>
                <a:latin typeface="Montserrat" pitchFamily="2" charset="77"/>
              </a:rPr>
              <a:t>Clean environment</a:t>
            </a:r>
          </a:p>
        </p:txBody>
      </p:sp>
      <p:sp>
        <p:nvSpPr>
          <p:cNvPr id="25" name="TextBox 24">
            <a:extLst>
              <a:ext uri="{FF2B5EF4-FFF2-40B4-BE49-F238E27FC236}">
                <a16:creationId xmlns:a16="http://schemas.microsoft.com/office/drawing/2014/main" id="{576C7DB9-7006-0123-B9DD-FDCF7395FD4D}"/>
              </a:ext>
            </a:extLst>
          </p:cNvPr>
          <p:cNvSpPr txBox="1"/>
          <p:nvPr/>
        </p:nvSpPr>
        <p:spPr>
          <a:xfrm>
            <a:off x="4947559" y="5707116"/>
            <a:ext cx="4540433" cy="707886"/>
          </a:xfrm>
          <a:prstGeom prst="rect">
            <a:avLst/>
          </a:prstGeom>
          <a:noFill/>
        </p:spPr>
        <p:txBody>
          <a:bodyPr wrap="square" rtlCol="0">
            <a:spAutoFit/>
          </a:bodyPr>
          <a:lstStyle/>
          <a:p>
            <a:r>
              <a:rPr lang="en-GB" sz="2000" b="1">
                <a:solidFill>
                  <a:schemeClr val="bg1">
                    <a:lumMod val="50000"/>
                  </a:schemeClr>
                </a:solidFill>
                <a:latin typeface="Montserrat" pitchFamily="2" charset="77"/>
              </a:rPr>
              <a:t>Infection, prevention and control in healthcare structures</a:t>
            </a:r>
          </a:p>
        </p:txBody>
      </p:sp>
      <p:sp>
        <p:nvSpPr>
          <p:cNvPr id="26" name="TextBox 25">
            <a:extLst>
              <a:ext uri="{FF2B5EF4-FFF2-40B4-BE49-F238E27FC236}">
                <a16:creationId xmlns:a16="http://schemas.microsoft.com/office/drawing/2014/main" id="{6F5021DC-8A2F-E5B0-D879-2C5707209510}"/>
              </a:ext>
            </a:extLst>
          </p:cNvPr>
          <p:cNvSpPr txBox="1"/>
          <p:nvPr/>
        </p:nvSpPr>
        <p:spPr>
          <a:xfrm>
            <a:off x="4947558" y="4499709"/>
            <a:ext cx="4540433" cy="707886"/>
          </a:xfrm>
          <a:prstGeom prst="rect">
            <a:avLst/>
          </a:prstGeom>
          <a:noFill/>
        </p:spPr>
        <p:txBody>
          <a:bodyPr wrap="square" rtlCol="0">
            <a:spAutoFit/>
          </a:bodyPr>
          <a:lstStyle/>
          <a:p>
            <a:r>
              <a:rPr lang="en-GB" sz="2000" b="1">
                <a:solidFill>
                  <a:schemeClr val="bg1">
                    <a:lumMod val="50000"/>
                  </a:schemeClr>
                </a:solidFill>
                <a:latin typeface="Montserrat" pitchFamily="2" charset="77"/>
              </a:rPr>
              <a:t>Access to hygiene products and safe hygiene practices</a:t>
            </a:r>
          </a:p>
        </p:txBody>
      </p:sp>
      <p:sp>
        <p:nvSpPr>
          <p:cNvPr id="27" name="TextBox 26">
            <a:extLst>
              <a:ext uri="{FF2B5EF4-FFF2-40B4-BE49-F238E27FC236}">
                <a16:creationId xmlns:a16="http://schemas.microsoft.com/office/drawing/2014/main" id="{9306AF94-41E4-5696-D0C4-B21AEF3E0445}"/>
              </a:ext>
            </a:extLst>
          </p:cNvPr>
          <p:cNvSpPr txBox="1"/>
          <p:nvPr/>
        </p:nvSpPr>
        <p:spPr>
          <a:xfrm>
            <a:off x="4947558" y="5259146"/>
            <a:ext cx="4361908" cy="400110"/>
          </a:xfrm>
          <a:prstGeom prst="rect">
            <a:avLst/>
          </a:prstGeom>
          <a:noFill/>
        </p:spPr>
        <p:txBody>
          <a:bodyPr wrap="square" rtlCol="0">
            <a:spAutoFit/>
          </a:bodyPr>
          <a:lstStyle/>
          <a:p>
            <a:r>
              <a:rPr lang="en-GB" sz="2000" b="1">
                <a:solidFill>
                  <a:schemeClr val="bg1">
                    <a:lumMod val="50000"/>
                  </a:schemeClr>
                </a:solidFill>
                <a:latin typeface="Montserrat" pitchFamily="2" charset="77"/>
              </a:rPr>
              <a:t>Vector control</a:t>
            </a:r>
          </a:p>
        </p:txBody>
      </p:sp>
      <p:sp>
        <p:nvSpPr>
          <p:cNvPr id="28" name="Left Bracket 27">
            <a:extLst>
              <a:ext uri="{FF2B5EF4-FFF2-40B4-BE49-F238E27FC236}">
                <a16:creationId xmlns:a16="http://schemas.microsoft.com/office/drawing/2014/main" id="{D7A11B10-2AD6-0862-7898-BBDD1455CA84}"/>
              </a:ext>
            </a:extLst>
          </p:cNvPr>
          <p:cNvSpPr/>
          <p:nvPr/>
        </p:nvSpPr>
        <p:spPr>
          <a:xfrm>
            <a:off x="4654734" y="2821623"/>
            <a:ext cx="45719" cy="3593379"/>
          </a:xfrm>
          <a:prstGeom prst="leftBracket">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Title 1">
            <a:extLst>
              <a:ext uri="{FF2B5EF4-FFF2-40B4-BE49-F238E27FC236}">
                <a16:creationId xmlns:a16="http://schemas.microsoft.com/office/drawing/2014/main" id="{40A85B58-8CB2-B81F-998E-E3040C0D7C08}"/>
              </a:ext>
            </a:extLst>
          </p:cNvPr>
          <p:cNvSpPr txBox="1">
            <a:spLocks/>
          </p:cNvSpPr>
          <p:nvPr/>
        </p:nvSpPr>
        <p:spPr>
          <a:xfrm>
            <a:off x="0" y="32009"/>
            <a:ext cx="11356258" cy="7523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2. Core elements of a cholera response</a:t>
            </a:r>
          </a:p>
        </p:txBody>
      </p:sp>
      <p:sp>
        <p:nvSpPr>
          <p:cNvPr id="32" name="Slide Number Placeholder 31">
            <a:extLst>
              <a:ext uri="{FF2B5EF4-FFF2-40B4-BE49-F238E27FC236}">
                <a16:creationId xmlns:a16="http://schemas.microsoft.com/office/drawing/2014/main" id="{D0E3C2D1-80B1-4C0D-7217-DE9B3EC1CA80}"/>
              </a:ext>
            </a:extLst>
          </p:cNvPr>
          <p:cNvSpPr>
            <a:spLocks noGrp="1"/>
          </p:cNvSpPr>
          <p:nvPr>
            <p:ph type="sldNum" sz="quarter" idx="12"/>
          </p:nvPr>
        </p:nvSpPr>
        <p:spPr/>
        <p:txBody>
          <a:bodyPr/>
          <a:lstStyle/>
          <a:p>
            <a:fld id="{8AB32140-C4FB-1A4C-AC00-5CB6CAE258BC}" type="slidenum">
              <a:rPr lang="en-GB" smtClean="0"/>
              <a:t>18</a:t>
            </a:fld>
            <a:endParaRPr lang="en-GB"/>
          </a:p>
        </p:txBody>
      </p:sp>
    </p:spTree>
    <p:extLst>
      <p:ext uri="{BB962C8B-B14F-4D97-AF65-F5344CB8AC3E}">
        <p14:creationId xmlns:p14="http://schemas.microsoft.com/office/powerpoint/2010/main" val="1630107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18" name="TextBox 17">
            <a:extLst>
              <a:ext uri="{FF2B5EF4-FFF2-40B4-BE49-F238E27FC236}">
                <a16:creationId xmlns:a16="http://schemas.microsoft.com/office/drawing/2014/main" id="{FEC29AC3-03DD-DBBC-9927-0F1B6860AC8D}"/>
              </a:ext>
            </a:extLst>
          </p:cNvPr>
          <p:cNvSpPr txBox="1"/>
          <p:nvPr/>
        </p:nvSpPr>
        <p:spPr>
          <a:xfrm>
            <a:off x="303282" y="802364"/>
            <a:ext cx="8974297" cy="523220"/>
          </a:xfrm>
          <a:prstGeom prst="rect">
            <a:avLst/>
          </a:prstGeom>
          <a:noFill/>
        </p:spPr>
        <p:txBody>
          <a:bodyPr wrap="square" rtlCol="0">
            <a:spAutoFit/>
          </a:bodyPr>
          <a:lstStyle/>
          <a:p>
            <a:r>
              <a:rPr lang="en-GB" sz="2800" b="1">
                <a:solidFill>
                  <a:srgbClr val="C00000"/>
                </a:solidFill>
                <a:latin typeface="Montserrat" pitchFamily="2" charset="77"/>
              </a:rPr>
              <a:t>Increase awareness and risk perception</a:t>
            </a:r>
          </a:p>
        </p:txBody>
      </p:sp>
      <p:cxnSp>
        <p:nvCxnSpPr>
          <p:cNvPr id="19" name="Straight Connector 18">
            <a:extLst>
              <a:ext uri="{FF2B5EF4-FFF2-40B4-BE49-F238E27FC236}">
                <a16:creationId xmlns:a16="http://schemas.microsoft.com/office/drawing/2014/main" id="{19F6A687-6F23-E892-8261-64F0838617CF}"/>
              </a:ext>
            </a:extLst>
          </p:cNvPr>
          <p:cNvCxnSpPr>
            <a:cxnSpLocks/>
          </p:cNvCxnSpPr>
          <p:nvPr/>
        </p:nvCxnSpPr>
        <p:spPr>
          <a:xfrm>
            <a:off x="401397" y="1222348"/>
            <a:ext cx="11705394"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D82797-5C3C-DD1E-01EC-DF04BBA42526}"/>
              </a:ext>
            </a:extLst>
          </p:cNvPr>
          <p:cNvSpPr txBox="1"/>
          <p:nvPr/>
        </p:nvSpPr>
        <p:spPr>
          <a:xfrm>
            <a:off x="303282" y="1345060"/>
            <a:ext cx="11705394" cy="830997"/>
          </a:xfrm>
          <a:prstGeom prst="rect">
            <a:avLst/>
          </a:prstGeom>
          <a:noFill/>
        </p:spPr>
        <p:txBody>
          <a:bodyPr wrap="square" rtlCol="0">
            <a:spAutoFit/>
          </a:bodyPr>
          <a:lstStyle/>
          <a:p>
            <a:r>
              <a:rPr lang="en-GB" sz="2400" b="1">
                <a:latin typeface="Montserrat" pitchFamily="2" charset="77"/>
              </a:rPr>
              <a:t>Increasing awareness and risk perception may lead to the adoption of protective </a:t>
            </a:r>
            <a:r>
              <a:rPr lang="en-GB" sz="2400" b="1" err="1">
                <a:latin typeface="Montserrat" pitchFamily="2" charset="77"/>
              </a:rPr>
              <a:t>behaviors</a:t>
            </a:r>
            <a:endParaRPr lang="en-GB" sz="2400" b="1">
              <a:latin typeface="Montserrat" pitchFamily="2" charset="77"/>
            </a:endParaRPr>
          </a:p>
        </p:txBody>
      </p:sp>
      <p:sp>
        <p:nvSpPr>
          <p:cNvPr id="22" name="Oval 21">
            <a:extLst>
              <a:ext uri="{FF2B5EF4-FFF2-40B4-BE49-F238E27FC236}">
                <a16:creationId xmlns:a16="http://schemas.microsoft.com/office/drawing/2014/main" id="{1809C7EA-350C-C02E-72C4-8976FAB3F483}"/>
              </a:ext>
            </a:extLst>
          </p:cNvPr>
          <p:cNvSpPr/>
          <p:nvPr/>
        </p:nvSpPr>
        <p:spPr>
          <a:xfrm>
            <a:off x="2234228" y="2231970"/>
            <a:ext cx="2422313" cy="83099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a:solidFill>
                  <a:schemeClr val="bg1">
                    <a:lumMod val="50000"/>
                  </a:schemeClr>
                </a:solidFill>
                <a:latin typeface="Montserrat" pitchFamily="2" charset="77"/>
              </a:rPr>
              <a:t>Awareness</a:t>
            </a:r>
          </a:p>
        </p:txBody>
      </p:sp>
      <p:sp>
        <p:nvSpPr>
          <p:cNvPr id="23" name="Oval 22">
            <a:extLst>
              <a:ext uri="{FF2B5EF4-FFF2-40B4-BE49-F238E27FC236}">
                <a16:creationId xmlns:a16="http://schemas.microsoft.com/office/drawing/2014/main" id="{8C45E88F-740B-44D6-839F-C07D43B12704}"/>
              </a:ext>
            </a:extLst>
          </p:cNvPr>
          <p:cNvSpPr/>
          <p:nvPr/>
        </p:nvSpPr>
        <p:spPr>
          <a:xfrm>
            <a:off x="1288864" y="3135155"/>
            <a:ext cx="3363402" cy="86679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a:solidFill>
                  <a:schemeClr val="bg1">
                    <a:lumMod val="50000"/>
                  </a:schemeClr>
                </a:solidFill>
                <a:latin typeface="Montserrat" pitchFamily="2" charset="77"/>
              </a:rPr>
              <a:t>Risk Perception</a:t>
            </a:r>
          </a:p>
        </p:txBody>
      </p:sp>
      <p:sp>
        <p:nvSpPr>
          <p:cNvPr id="24" name="Oval 23">
            <a:extLst>
              <a:ext uri="{FF2B5EF4-FFF2-40B4-BE49-F238E27FC236}">
                <a16:creationId xmlns:a16="http://schemas.microsoft.com/office/drawing/2014/main" id="{268BBE0B-17A1-460B-DEF9-CCFE913E390E}"/>
              </a:ext>
            </a:extLst>
          </p:cNvPr>
          <p:cNvSpPr/>
          <p:nvPr/>
        </p:nvSpPr>
        <p:spPr>
          <a:xfrm>
            <a:off x="6318424" y="3012573"/>
            <a:ext cx="2185987" cy="177718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a:latin typeface="Montserrat" pitchFamily="2" charset="77"/>
              </a:rPr>
              <a:t>Behavioral</a:t>
            </a:r>
            <a:br>
              <a:rPr lang="en-FR" b="1">
                <a:latin typeface="Montserrat" pitchFamily="2" charset="77"/>
              </a:rPr>
            </a:br>
            <a:r>
              <a:rPr lang="en-FR" b="1">
                <a:latin typeface="Montserrat" pitchFamily="2" charset="77"/>
              </a:rPr>
              <a:t>Intention</a:t>
            </a:r>
          </a:p>
        </p:txBody>
      </p:sp>
      <p:sp>
        <p:nvSpPr>
          <p:cNvPr id="25" name="Oval 24">
            <a:extLst>
              <a:ext uri="{FF2B5EF4-FFF2-40B4-BE49-F238E27FC236}">
                <a16:creationId xmlns:a16="http://schemas.microsoft.com/office/drawing/2014/main" id="{19A65666-64DD-0BC6-DDE4-8F567E2B016B}"/>
              </a:ext>
            </a:extLst>
          </p:cNvPr>
          <p:cNvSpPr/>
          <p:nvPr/>
        </p:nvSpPr>
        <p:spPr>
          <a:xfrm>
            <a:off x="9114433" y="2674221"/>
            <a:ext cx="2862705" cy="233723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sz="2500" b="1" u="sng">
                <a:latin typeface="Montserrat" pitchFamily="2" charset="77"/>
              </a:rPr>
              <a:t>B</a:t>
            </a:r>
            <a:r>
              <a:rPr lang="es-ES" sz="2500" b="1" u="sng">
                <a:latin typeface="Montserrat" pitchFamily="2" charset="77"/>
              </a:rPr>
              <a:t>EHAVIOR</a:t>
            </a:r>
            <a:endParaRPr lang="en-FR" sz="2500" b="1" u="sng">
              <a:latin typeface="Montserrat" pitchFamily="2" charset="77"/>
            </a:endParaRPr>
          </a:p>
        </p:txBody>
      </p:sp>
      <p:sp>
        <p:nvSpPr>
          <p:cNvPr id="26" name="Oval 25">
            <a:extLst>
              <a:ext uri="{FF2B5EF4-FFF2-40B4-BE49-F238E27FC236}">
                <a16:creationId xmlns:a16="http://schemas.microsoft.com/office/drawing/2014/main" id="{D94FE399-F7F3-E4C9-687D-F5CF919C2771}"/>
              </a:ext>
            </a:extLst>
          </p:cNvPr>
          <p:cNvSpPr/>
          <p:nvPr/>
        </p:nvSpPr>
        <p:spPr>
          <a:xfrm>
            <a:off x="303282" y="4071971"/>
            <a:ext cx="4490081" cy="86679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a:solidFill>
                  <a:schemeClr val="bg1">
                    <a:lumMod val="50000"/>
                  </a:schemeClr>
                </a:solidFill>
                <a:latin typeface="Montserrat" pitchFamily="2" charset="77"/>
              </a:rPr>
              <a:t>Norms / Social Factors</a:t>
            </a:r>
          </a:p>
        </p:txBody>
      </p:sp>
      <p:sp>
        <p:nvSpPr>
          <p:cNvPr id="27" name="Oval 26">
            <a:extLst>
              <a:ext uri="{FF2B5EF4-FFF2-40B4-BE49-F238E27FC236}">
                <a16:creationId xmlns:a16="http://schemas.microsoft.com/office/drawing/2014/main" id="{C167BF93-4BFD-FA87-E4FD-224B1BE29CD6}"/>
              </a:ext>
            </a:extLst>
          </p:cNvPr>
          <p:cNvSpPr/>
          <p:nvPr/>
        </p:nvSpPr>
        <p:spPr>
          <a:xfrm>
            <a:off x="2368118" y="5947769"/>
            <a:ext cx="2422312" cy="86679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a:solidFill>
                  <a:schemeClr val="bg1">
                    <a:lumMod val="50000"/>
                  </a:schemeClr>
                </a:solidFill>
                <a:latin typeface="Montserrat" pitchFamily="2" charset="77"/>
              </a:rPr>
              <a:t>Means</a:t>
            </a:r>
          </a:p>
        </p:txBody>
      </p:sp>
      <p:sp>
        <p:nvSpPr>
          <p:cNvPr id="31" name="Oval 30">
            <a:extLst>
              <a:ext uri="{FF2B5EF4-FFF2-40B4-BE49-F238E27FC236}">
                <a16:creationId xmlns:a16="http://schemas.microsoft.com/office/drawing/2014/main" id="{9D52AA91-BFAC-E63A-9626-A0013DAFA5E9}"/>
              </a:ext>
            </a:extLst>
          </p:cNvPr>
          <p:cNvSpPr/>
          <p:nvPr/>
        </p:nvSpPr>
        <p:spPr>
          <a:xfrm>
            <a:off x="1087814" y="5033685"/>
            <a:ext cx="3702616" cy="866795"/>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FR" b="1">
                <a:solidFill>
                  <a:schemeClr val="bg1">
                    <a:lumMod val="50000"/>
                  </a:schemeClr>
                </a:solidFill>
                <a:latin typeface="Montserrat" pitchFamily="2" charset="77"/>
              </a:rPr>
              <a:t>Perceived benefits</a:t>
            </a:r>
          </a:p>
        </p:txBody>
      </p:sp>
      <p:cxnSp>
        <p:nvCxnSpPr>
          <p:cNvPr id="38" name="Straight Arrow Connector 37">
            <a:extLst>
              <a:ext uri="{FF2B5EF4-FFF2-40B4-BE49-F238E27FC236}">
                <a16:creationId xmlns:a16="http://schemas.microsoft.com/office/drawing/2014/main" id="{8AED4153-6091-858F-CEC1-AEE0E2173438}"/>
              </a:ext>
            </a:extLst>
          </p:cNvPr>
          <p:cNvCxnSpPr>
            <a:cxnSpLocks/>
          </p:cNvCxnSpPr>
          <p:nvPr/>
        </p:nvCxnSpPr>
        <p:spPr>
          <a:xfrm>
            <a:off x="4652266" y="2674221"/>
            <a:ext cx="1601828" cy="8943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8998BD18-023F-739C-6310-72AA0A2DB0EB}"/>
              </a:ext>
            </a:extLst>
          </p:cNvPr>
          <p:cNvSpPr txBox="1">
            <a:spLocks/>
          </p:cNvSpPr>
          <p:nvPr/>
        </p:nvSpPr>
        <p:spPr>
          <a:xfrm>
            <a:off x="0" y="32009"/>
            <a:ext cx="11356258" cy="7523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2. Core elements of a cholera response</a:t>
            </a:r>
          </a:p>
        </p:txBody>
      </p:sp>
      <p:cxnSp>
        <p:nvCxnSpPr>
          <p:cNvPr id="44" name="Straight Arrow Connector 43">
            <a:extLst>
              <a:ext uri="{FF2B5EF4-FFF2-40B4-BE49-F238E27FC236}">
                <a16:creationId xmlns:a16="http://schemas.microsoft.com/office/drawing/2014/main" id="{8FA912DE-CCF2-90FB-0DC1-44D0C2CBF5FC}"/>
              </a:ext>
            </a:extLst>
          </p:cNvPr>
          <p:cNvCxnSpPr>
            <a:cxnSpLocks/>
            <a:stCxn id="23" idx="6"/>
          </p:cNvCxnSpPr>
          <p:nvPr/>
        </p:nvCxnSpPr>
        <p:spPr>
          <a:xfrm>
            <a:off x="4652266" y="3568553"/>
            <a:ext cx="1503713" cy="17550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2138860-4ED2-3BC9-81E3-105E2CC52EF1}"/>
              </a:ext>
            </a:extLst>
          </p:cNvPr>
          <p:cNvCxnSpPr>
            <a:cxnSpLocks/>
            <a:stCxn id="26" idx="6"/>
          </p:cNvCxnSpPr>
          <p:nvPr/>
        </p:nvCxnSpPr>
        <p:spPr>
          <a:xfrm flipV="1">
            <a:off x="4793363" y="3977052"/>
            <a:ext cx="1362616" cy="5283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4F9D8CB3-2AB4-6173-896F-DF3DE62B4FB2}"/>
              </a:ext>
            </a:extLst>
          </p:cNvPr>
          <p:cNvCxnSpPr>
            <a:cxnSpLocks/>
            <a:stCxn id="31" idx="6"/>
          </p:cNvCxnSpPr>
          <p:nvPr/>
        </p:nvCxnSpPr>
        <p:spPr>
          <a:xfrm flipV="1">
            <a:off x="4790430" y="4200915"/>
            <a:ext cx="1463664" cy="12661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DB7C8FF-6584-24B6-3105-1664FDBAE07B}"/>
              </a:ext>
            </a:extLst>
          </p:cNvPr>
          <p:cNvCxnSpPr>
            <a:cxnSpLocks/>
          </p:cNvCxnSpPr>
          <p:nvPr/>
        </p:nvCxnSpPr>
        <p:spPr>
          <a:xfrm flipV="1">
            <a:off x="4793867" y="4365523"/>
            <a:ext cx="1614240" cy="19914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A74F8EE-A237-65BD-4EFF-E9DE5713E509}"/>
              </a:ext>
            </a:extLst>
          </p:cNvPr>
          <p:cNvCxnSpPr>
            <a:cxnSpLocks/>
          </p:cNvCxnSpPr>
          <p:nvPr/>
        </p:nvCxnSpPr>
        <p:spPr>
          <a:xfrm>
            <a:off x="8470627" y="3901163"/>
            <a:ext cx="55538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9" name="Slide Number Placeholder 58">
            <a:extLst>
              <a:ext uri="{FF2B5EF4-FFF2-40B4-BE49-F238E27FC236}">
                <a16:creationId xmlns:a16="http://schemas.microsoft.com/office/drawing/2014/main" id="{070F317A-437F-FC00-F7CF-5CB34FBE8B20}"/>
              </a:ext>
            </a:extLst>
          </p:cNvPr>
          <p:cNvSpPr>
            <a:spLocks noGrp="1"/>
          </p:cNvSpPr>
          <p:nvPr>
            <p:ph type="sldNum" sz="quarter" idx="12"/>
          </p:nvPr>
        </p:nvSpPr>
        <p:spPr/>
        <p:txBody>
          <a:bodyPr/>
          <a:lstStyle/>
          <a:p>
            <a:fld id="{8AB32140-C4FB-1A4C-AC00-5CB6CAE258BC}" type="slidenum">
              <a:rPr lang="en-GB" smtClean="0"/>
              <a:t>19</a:t>
            </a:fld>
            <a:endParaRPr lang="en-GB"/>
          </a:p>
        </p:txBody>
      </p:sp>
    </p:spTree>
    <p:extLst>
      <p:ext uri="{BB962C8B-B14F-4D97-AF65-F5344CB8AC3E}">
        <p14:creationId xmlns:p14="http://schemas.microsoft.com/office/powerpoint/2010/main" val="2555667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1FA1D660-3DE1-D176-C12E-6648AE2E4B3D}"/>
              </a:ext>
            </a:extLst>
          </p:cNvPr>
          <p:cNvSpPr txBox="1">
            <a:spLocks/>
          </p:cNvSpPr>
          <p:nvPr/>
        </p:nvSpPr>
        <p:spPr>
          <a:xfrm>
            <a:off x="742456" y="32009"/>
            <a:ext cx="5733327"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latin typeface="Montserrat" pitchFamily="2" charset="77"/>
              </a:rPr>
              <a:t>Outline</a:t>
            </a:r>
          </a:p>
        </p:txBody>
      </p: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2"/>
          <a:srcRect t="6915" b="22020"/>
          <a:stretch/>
        </p:blipFill>
        <p:spPr>
          <a:xfrm>
            <a:off x="10309052" y="63660"/>
            <a:ext cx="1882948" cy="752355"/>
          </a:xfrm>
          <a:prstGeom prst="rect">
            <a:avLst/>
          </a:prstGeom>
        </p:spPr>
      </p:pic>
      <p:sp>
        <p:nvSpPr>
          <p:cNvPr id="9" name="Title 1">
            <a:extLst>
              <a:ext uri="{FF2B5EF4-FFF2-40B4-BE49-F238E27FC236}">
                <a16:creationId xmlns:a16="http://schemas.microsoft.com/office/drawing/2014/main" id="{98FDEB89-587F-5377-3088-7DADA55554D7}"/>
              </a:ext>
            </a:extLst>
          </p:cNvPr>
          <p:cNvSpPr txBox="1">
            <a:spLocks/>
          </p:cNvSpPr>
          <p:nvPr/>
        </p:nvSpPr>
        <p:spPr>
          <a:xfrm>
            <a:off x="2748237" y="307205"/>
            <a:ext cx="9903773" cy="6518786"/>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2400" b="1">
              <a:solidFill>
                <a:schemeClr val="bg1">
                  <a:lumMod val="50000"/>
                </a:schemeClr>
              </a:solidFill>
              <a:latin typeface="Montserrat" pitchFamily="2" charset="77"/>
            </a:endParaRPr>
          </a:p>
          <a:p>
            <a:pPr algn="l"/>
            <a:r>
              <a:rPr lang="en-GB" sz="2400" b="1">
                <a:solidFill>
                  <a:srgbClr val="0887A1"/>
                </a:solidFill>
                <a:latin typeface="Montserrat" pitchFamily="2" charset="77"/>
              </a:rPr>
              <a:t>Cholera Basics</a:t>
            </a:r>
          </a:p>
          <a:p>
            <a:pPr marL="514350" indent="-514350" algn="l">
              <a:buAutoNum type="arabicPeriod"/>
            </a:pPr>
            <a:r>
              <a:rPr lang="en-GB" sz="2400" b="1">
                <a:solidFill>
                  <a:schemeClr val="bg1">
                    <a:lumMod val="50000"/>
                  </a:schemeClr>
                </a:solidFill>
                <a:latin typeface="Montserrat" pitchFamily="2" charset="77"/>
              </a:rPr>
              <a:t>What is cholera?</a:t>
            </a:r>
          </a:p>
          <a:p>
            <a:pPr marL="514350" indent="-514350" algn="l">
              <a:buAutoNum type="arabicPeriod"/>
            </a:pPr>
            <a:r>
              <a:rPr lang="en-GB" sz="2400" b="1">
                <a:solidFill>
                  <a:schemeClr val="bg1">
                    <a:lumMod val="50000"/>
                  </a:schemeClr>
                </a:solidFill>
                <a:latin typeface="Montserrat" pitchFamily="2" charset="77"/>
              </a:rPr>
              <a:t>How do you get cholera? </a:t>
            </a:r>
          </a:p>
          <a:p>
            <a:pPr marL="514350" indent="-514350" algn="l">
              <a:buAutoNum type="arabicPeriod"/>
            </a:pPr>
            <a:r>
              <a:rPr lang="en-GB" sz="2400" b="1">
                <a:solidFill>
                  <a:schemeClr val="bg1">
                    <a:lumMod val="50000"/>
                  </a:schemeClr>
                </a:solidFill>
                <a:latin typeface="Montserrat" pitchFamily="2" charset="77"/>
              </a:rPr>
              <a:t>What are the symptoms? </a:t>
            </a:r>
          </a:p>
          <a:p>
            <a:pPr marL="514350" indent="-514350" algn="l">
              <a:buAutoNum type="arabicPeriod"/>
            </a:pPr>
            <a:r>
              <a:rPr lang="en-GB" sz="2400" b="1">
                <a:solidFill>
                  <a:schemeClr val="bg1">
                    <a:lumMod val="50000"/>
                  </a:schemeClr>
                </a:solidFill>
                <a:latin typeface="Montserrat" pitchFamily="2" charset="77"/>
              </a:rPr>
              <a:t>How is cholera transmitted?</a:t>
            </a:r>
          </a:p>
          <a:p>
            <a:pPr marL="514350" indent="-514350" algn="l">
              <a:buFontTx/>
              <a:buAutoNum type="arabicPeriod"/>
            </a:pPr>
            <a:r>
              <a:rPr lang="en-GB" sz="2400" b="1">
                <a:solidFill>
                  <a:schemeClr val="bg1">
                    <a:lumMod val="50000"/>
                  </a:schemeClr>
                </a:solidFill>
                <a:latin typeface="Montserrat" pitchFamily="2" charset="77"/>
              </a:rPr>
              <a:t>What is the course of the disease?</a:t>
            </a:r>
          </a:p>
          <a:p>
            <a:pPr marL="514350" indent="-514350" algn="l">
              <a:buFontTx/>
              <a:buAutoNum type="arabicPeriod"/>
            </a:pPr>
            <a:r>
              <a:rPr lang="en-GB" sz="2400" b="1">
                <a:solidFill>
                  <a:schemeClr val="bg1">
                    <a:lumMod val="50000"/>
                  </a:schemeClr>
                </a:solidFill>
                <a:latin typeface="Montserrat" pitchFamily="2" charset="77"/>
              </a:rPr>
              <a:t>Is cholera always symptomatic?  </a:t>
            </a:r>
          </a:p>
          <a:p>
            <a:pPr marL="514350" indent="-514350" algn="l">
              <a:buFontTx/>
              <a:buAutoNum type="arabicPeriod"/>
            </a:pPr>
            <a:r>
              <a:rPr lang="en-GB" sz="2400" b="1">
                <a:solidFill>
                  <a:schemeClr val="bg1">
                    <a:lumMod val="50000"/>
                  </a:schemeClr>
                </a:solidFill>
                <a:latin typeface="Montserrat" pitchFamily="2" charset="77"/>
              </a:rPr>
              <a:t>How is cholera treated?</a:t>
            </a:r>
          </a:p>
          <a:p>
            <a:pPr algn="l"/>
            <a:endParaRPr lang="en-GB" sz="2400" b="1">
              <a:solidFill>
                <a:schemeClr val="bg1">
                  <a:lumMod val="50000"/>
                </a:schemeClr>
              </a:solidFill>
              <a:latin typeface="Montserrat" pitchFamily="2" charset="77"/>
            </a:endParaRPr>
          </a:p>
          <a:p>
            <a:pPr algn="l"/>
            <a:r>
              <a:rPr lang="en-GB" sz="2400" b="1">
                <a:solidFill>
                  <a:srgbClr val="0887A1"/>
                </a:solidFill>
                <a:latin typeface="Montserrat" pitchFamily="2" charset="77"/>
              </a:rPr>
              <a:t>Response Strategy</a:t>
            </a:r>
          </a:p>
          <a:p>
            <a:pPr marL="514350" indent="-514350" algn="l">
              <a:buAutoNum type="arabicPeriod"/>
            </a:pPr>
            <a:r>
              <a:rPr lang="en-GB" sz="2400" b="1">
                <a:solidFill>
                  <a:schemeClr val="bg1">
                    <a:lumMod val="50000"/>
                  </a:schemeClr>
                </a:solidFill>
                <a:latin typeface="Montserrat" pitchFamily="2" charset="77"/>
              </a:rPr>
              <a:t>Pillars of the Global Strategy</a:t>
            </a:r>
          </a:p>
          <a:p>
            <a:pPr marL="514350" indent="-514350" algn="l">
              <a:buAutoNum type="arabicPeriod"/>
            </a:pPr>
            <a:r>
              <a:rPr lang="en-GB" sz="2400" b="1">
                <a:solidFill>
                  <a:schemeClr val="bg1">
                    <a:lumMod val="50000"/>
                  </a:schemeClr>
                </a:solidFill>
                <a:latin typeface="Montserrat" pitchFamily="2" charset="77"/>
              </a:rPr>
              <a:t>Core elements of a Cholera Response</a:t>
            </a:r>
          </a:p>
          <a:p>
            <a:pPr marL="514350" indent="-514350" algn="l">
              <a:buAutoNum type="arabicPeriod"/>
            </a:pPr>
            <a:r>
              <a:rPr lang="en-GB" sz="2400" b="1">
                <a:solidFill>
                  <a:schemeClr val="bg1">
                    <a:lumMod val="50000"/>
                  </a:schemeClr>
                </a:solidFill>
                <a:latin typeface="Montserrat" pitchFamily="2" charset="77"/>
              </a:rPr>
              <a:t>Sectors involvement</a:t>
            </a:r>
          </a:p>
          <a:p>
            <a:pPr marL="514350" indent="-514350" algn="l">
              <a:buAutoNum type="arabicPeriod"/>
            </a:pPr>
            <a:endParaRPr lang="en-GB" sz="2400" b="1">
              <a:solidFill>
                <a:schemeClr val="bg1">
                  <a:lumMod val="50000"/>
                </a:schemeClr>
              </a:solidFill>
              <a:latin typeface="Montserrat" pitchFamily="2" charset="77"/>
            </a:endParaRPr>
          </a:p>
          <a:p>
            <a:pPr algn="l"/>
            <a:r>
              <a:rPr lang="en-GB" sz="2400" b="1">
                <a:solidFill>
                  <a:srgbClr val="0887A1"/>
                </a:solidFill>
                <a:latin typeface="Montserrat" pitchFamily="2" charset="77"/>
              </a:rPr>
              <a:t>Community interventions</a:t>
            </a:r>
          </a:p>
          <a:p>
            <a:pPr marL="514350" indent="-514350" algn="l">
              <a:buAutoNum type="arabicPeriod"/>
            </a:pPr>
            <a:r>
              <a:rPr lang="en-GB" sz="2400" b="1">
                <a:solidFill>
                  <a:schemeClr val="bg1">
                    <a:lumMod val="50000"/>
                  </a:schemeClr>
                </a:solidFill>
                <a:latin typeface="Montserrat" pitchFamily="2" charset="77"/>
              </a:rPr>
              <a:t>Community Based Surveillance</a:t>
            </a:r>
          </a:p>
          <a:p>
            <a:pPr marL="514350" indent="-514350" algn="l">
              <a:buAutoNum type="arabicPeriod"/>
            </a:pPr>
            <a:r>
              <a:rPr lang="en-GB" sz="2400" b="1">
                <a:solidFill>
                  <a:schemeClr val="bg1">
                    <a:lumMod val="50000"/>
                  </a:schemeClr>
                </a:solidFill>
                <a:latin typeface="Montserrat" pitchFamily="2" charset="77"/>
              </a:rPr>
              <a:t>Community Case Management</a:t>
            </a:r>
          </a:p>
          <a:p>
            <a:pPr marL="514350" indent="-514350" algn="l">
              <a:buAutoNum type="arabicPeriod"/>
            </a:pPr>
            <a:r>
              <a:rPr lang="en-GB" sz="2400" b="1">
                <a:solidFill>
                  <a:schemeClr val="bg1">
                    <a:lumMod val="50000"/>
                  </a:schemeClr>
                </a:solidFill>
                <a:latin typeface="Montserrat" pitchFamily="2" charset="77"/>
              </a:rPr>
              <a:t>WASH and Targeted interventions</a:t>
            </a:r>
          </a:p>
          <a:p>
            <a:pPr marL="514350" indent="-514350" algn="l">
              <a:buAutoNum type="arabicPeriod"/>
            </a:pPr>
            <a:r>
              <a:rPr lang="en-GB" sz="2400" b="1">
                <a:solidFill>
                  <a:schemeClr val="bg1">
                    <a:lumMod val="50000"/>
                  </a:schemeClr>
                </a:solidFill>
                <a:latin typeface="Montserrat" pitchFamily="2" charset="77"/>
              </a:rPr>
              <a:t>Community engagement</a:t>
            </a:r>
          </a:p>
          <a:p>
            <a:pPr algn="l"/>
            <a:endParaRPr lang="en-GB" sz="2400" b="1">
              <a:solidFill>
                <a:schemeClr val="bg1">
                  <a:lumMod val="50000"/>
                </a:schemeClr>
              </a:solidFill>
              <a:latin typeface="Montserrat" pitchFamily="2" charset="77"/>
            </a:endParaRPr>
          </a:p>
          <a:p>
            <a:pPr algn="l"/>
            <a:r>
              <a:rPr lang="en-GB" sz="2400" b="1">
                <a:solidFill>
                  <a:srgbClr val="0887A1"/>
                </a:solidFill>
                <a:latin typeface="Montserrat" pitchFamily="2" charset="77"/>
              </a:rPr>
              <a:t>Discussion</a:t>
            </a:r>
          </a:p>
        </p:txBody>
      </p:sp>
      <p:sp>
        <p:nvSpPr>
          <p:cNvPr id="3" name="Slide Number Placeholder 2">
            <a:extLst>
              <a:ext uri="{FF2B5EF4-FFF2-40B4-BE49-F238E27FC236}">
                <a16:creationId xmlns:a16="http://schemas.microsoft.com/office/drawing/2014/main" id="{FE49B6B4-EB95-E35A-254F-62012DCB0C3E}"/>
              </a:ext>
            </a:extLst>
          </p:cNvPr>
          <p:cNvSpPr>
            <a:spLocks noGrp="1"/>
          </p:cNvSpPr>
          <p:nvPr>
            <p:ph type="sldNum" sz="quarter" idx="12"/>
          </p:nvPr>
        </p:nvSpPr>
        <p:spPr/>
        <p:txBody>
          <a:bodyPr/>
          <a:lstStyle/>
          <a:p>
            <a:fld id="{8AB32140-C4FB-1A4C-AC00-5CB6CAE258BC}" type="slidenum">
              <a:rPr lang="en-GB" smtClean="0"/>
              <a:t>2</a:t>
            </a:fld>
            <a:endParaRPr lang="en-GB"/>
          </a:p>
        </p:txBody>
      </p:sp>
    </p:spTree>
    <p:extLst>
      <p:ext uri="{BB962C8B-B14F-4D97-AF65-F5344CB8AC3E}">
        <p14:creationId xmlns:p14="http://schemas.microsoft.com/office/powerpoint/2010/main" val="3448537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B118D97C-D4AF-D578-F8B4-EFB8B9E89B81}"/>
              </a:ext>
            </a:extLst>
          </p:cNvPr>
          <p:cNvCxnSpPr>
            <a:cxnSpLocks/>
          </p:cNvCxnSpPr>
          <p:nvPr/>
        </p:nvCxnSpPr>
        <p:spPr>
          <a:xfrm>
            <a:off x="458946" y="1244747"/>
            <a:ext cx="11416151"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29" name="TextBox 28">
            <a:extLst>
              <a:ext uri="{FF2B5EF4-FFF2-40B4-BE49-F238E27FC236}">
                <a16:creationId xmlns:a16="http://schemas.microsoft.com/office/drawing/2014/main" id="{7A7B49ED-AE77-4120-56FE-0BAB2260054A}"/>
              </a:ext>
            </a:extLst>
          </p:cNvPr>
          <p:cNvSpPr txBox="1"/>
          <p:nvPr/>
        </p:nvSpPr>
        <p:spPr>
          <a:xfrm>
            <a:off x="306350" y="832068"/>
            <a:ext cx="5671429" cy="523220"/>
          </a:xfrm>
          <a:prstGeom prst="rect">
            <a:avLst/>
          </a:prstGeom>
          <a:noFill/>
        </p:spPr>
        <p:txBody>
          <a:bodyPr wrap="square" rtlCol="0">
            <a:spAutoFit/>
          </a:bodyPr>
          <a:lstStyle/>
          <a:p>
            <a:r>
              <a:rPr lang="en-GB" sz="2800" b="1">
                <a:solidFill>
                  <a:srgbClr val="C00000"/>
                </a:solidFill>
                <a:latin typeface="Montserrat" pitchFamily="2" charset="77"/>
              </a:rPr>
              <a:t>Tailored response measures</a:t>
            </a:r>
          </a:p>
        </p:txBody>
      </p:sp>
      <p:pic>
        <p:nvPicPr>
          <p:cNvPr id="55" name="Picture 54">
            <a:extLst>
              <a:ext uri="{FF2B5EF4-FFF2-40B4-BE49-F238E27FC236}">
                <a16:creationId xmlns:a16="http://schemas.microsoft.com/office/drawing/2014/main" id="{1DD814D5-6617-EDC0-09F7-D50F80EDEC8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0700" b="93323" l="8667" r="86250">
                        <a14:foregroundMark x1="8667" y1="52782" x2="8667" y2="62162"/>
                      </a14:backgroundRemoval>
                    </a14:imgEffect>
                  </a14:imgLayer>
                </a14:imgProps>
              </a:ext>
            </a:extLst>
          </a:blip>
          <a:srcRect l="3937" t="34236" r="4563"/>
          <a:stretch/>
        </p:blipFill>
        <p:spPr>
          <a:xfrm>
            <a:off x="5722606" y="872207"/>
            <a:ext cx="1496973" cy="563069"/>
          </a:xfrm>
          <a:prstGeom prst="rect">
            <a:avLst/>
          </a:prstGeom>
        </p:spPr>
      </p:pic>
      <p:sp>
        <p:nvSpPr>
          <p:cNvPr id="56" name="Title 1">
            <a:extLst>
              <a:ext uri="{FF2B5EF4-FFF2-40B4-BE49-F238E27FC236}">
                <a16:creationId xmlns:a16="http://schemas.microsoft.com/office/drawing/2014/main" id="{67E9EBFC-3F8C-47F8-C4A3-8FC6D8321232}"/>
              </a:ext>
            </a:extLst>
          </p:cNvPr>
          <p:cNvSpPr txBox="1">
            <a:spLocks/>
          </p:cNvSpPr>
          <p:nvPr/>
        </p:nvSpPr>
        <p:spPr>
          <a:xfrm>
            <a:off x="0" y="32009"/>
            <a:ext cx="11356258" cy="7523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2. Core elements of a cholera response</a:t>
            </a:r>
          </a:p>
        </p:txBody>
      </p:sp>
      <p:sp>
        <p:nvSpPr>
          <p:cNvPr id="72" name="Slide Number Placeholder 71">
            <a:extLst>
              <a:ext uri="{FF2B5EF4-FFF2-40B4-BE49-F238E27FC236}">
                <a16:creationId xmlns:a16="http://schemas.microsoft.com/office/drawing/2014/main" id="{99C66BC2-0DFB-7CE4-039C-6C0DF67D36FD}"/>
              </a:ext>
            </a:extLst>
          </p:cNvPr>
          <p:cNvSpPr>
            <a:spLocks noGrp="1"/>
          </p:cNvSpPr>
          <p:nvPr>
            <p:ph type="sldNum" sz="quarter" idx="12"/>
          </p:nvPr>
        </p:nvSpPr>
        <p:spPr/>
        <p:txBody>
          <a:bodyPr/>
          <a:lstStyle/>
          <a:p>
            <a:fld id="{8AB32140-C4FB-1A4C-AC00-5CB6CAE258BC}" type="slidenum">
              <a:rPr lang="en-GB" smtClean="0"/>
              <a:t>20</a:t>
            </a:fld>
            <a:endParaRPr lang="en-GB"/>
          </a:p>
        </p:txBody>
      </p:sp>
      <p:pic>
        <p:nvPicPr>
          <p:cNvPr id="2" name="Picture 4" descr="Dropbox document preview">
            <a:extLst>
              <a:ext uri="{FF2B5EF4-FFF2-40B4-BE49-F238E27FC236}">
                <a16:creationId xmlns:a16="http://schemas.microsoft.com/office/drawing/2014/main" id="{62B1755E-5FCB-4C19-576A-676FA80F79DD}"/>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717187" y="2061019"/>
            <a:ext cx="7830340" cy="44058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9A3600-3866-5E2F-134D-A6093DDA7C83}"/>
              </a:ext>
            </a:extLst>
          </p:cNvPr>
          <p:cNvSpPr txBox="1"/>
          <p:nvPr/>
        </p:nvSpPr>
        <p:spPr>
          <a:xfrm>
            <a:off x="4527447" y="1617288"/>
            <a:ext cx="2692132" cy="584775"/>
          </a:xfrm>
          <a:prstGeom prst="rect">
            <a:avLst/>
          </a:prstGeom>
          <a:noFill/>
        </p:spPr>
        <p:txBody>
          <a:bodyPr wrap="square">
            <a:spAutoFit/>
          </a:bodyPr>
          <a:lstStyle/>
          <a:p>
            <a:pPr>
              <a:buClr>
                <a:srgbClr val="C00000"/>
              </a:buClr>
            </a:pPr>
            <a:r>
              <a:rPr lang="en-US" sz="1600" b="1">
                <a:solidFill>
                  <a:schemeClr val="bg1">
                    <a:lumMod val="50000"/>
                  </a:schemeClr>
                </a:solidFill>
                <a:latin typeface="Comic Sans MS" panose="030F0702030302020204" pitchFamily="66" charset="0"/>
                <a:ea typeface="+mn-lt"/>
                <a:cs typeface="+mn-lt"/>
              </a:rPr>
              <a:t>Case households and nearby neighbors</a:t>
            </a:r>
          </a:p>
        </p:txBody>
      </p:sp>
      <p:sp>
        <p:nvSpPr>
          <p:cNvPr id="7" name="TextBox 6">
            <a:extLst>
              <a:ext uri="{FF2B5EF4-FFF2-40B4-BE49-F238E27FC236}">
                <a16:creationId xmlns:a16="http://schemas.microsoft.com/office/drawing/2014/main" id="{6C21D0F9-CD22-B021-744B-E7C704DA7C5B}"/>
              </a:ext>
            </a:extLst>
          </p:cNvPr>
          <p:cNvSpPr txBox="1"/>
          <p:nvPr/>
        </p:nvSpPr>
        <p:spPr>
          <a:xfrm>
            <a:off x="8896929" y="2423513"/>
            <a:ext cx="2170541" cy="584775"/>
          </a:xfrm>
          <a:prstGeom prst="rect">
            <a:avLst/>
          </a:prstGeom>
          <a:noFill/>
        </p:spPr>
        <p:txBody>
          <a:bodyPr wrap="square">
            <a:spAutoFit/>
          </a:bodyPr>
          <a:lstStyle/>
          <a:p>
            <a:pPr>
              <a:buClr>
                <a:srgbClr val="C00000"/>
              </a:buClr>
            </a:pPr>
            <a:r>
              <a:rPr lang="en-US" sz="1600" b="1">
                <a:solidFill>
                  <a:schemeClr val="bg1">
                    <a:lumMod val="50000"/>
                  </a:schemeClr>
                </a:solidFill>
                <a:latin typeface="Comic Sans MS" panose="030F0702030302020204" pitchFamily="66" charset="0"/>
                <a:ea typeface="+mn-lt"/>
                <a:cs typeface="+mn-lt"/>
              </a:rPr>
              <a:t>Public institutions and places</a:t>
            </a:r>
          </a:p>
        </p:txBody>
      </p:sp>
      <p:sp>
        <p:nvSpPr>
          <p:cNvPr id="10" name="TextBox 9">
            <a:extLst>
              <a:ext uri="{FF2B5EF4-FFF2-40B4-BE49-F238E27FC236}">
                <a16:creationId xmlns:a16="http://schemas.microsoft.com/office/drawing/2014/main" id="{5D656FF4-450C-A896-B910-00BA9AEE650D}"/>
              </a:ext>
            </a:extLst>
          </p:cNvPr>
          <p:cNvSpPr txBox="1"/>
          <p:nvPr/>
        </p:nvSpPr>
        <p:spPr>
          <a:xfrm>
            <a:off x="1005122" y="4542428"/>
            <a:ext cx="1911470" cy="584775"/>
          </a:xfrm>
          <a:prstGeom prst="rect">
            <a:avLst/>
          </a:prstGeom>
          <a:noFill/>
        </p:spPr>
        <p:txBody>
          <a:bodyPr wrap="square">
            <a:spAutoFit/>
          </a:bodyPr>
          <a:lstStyle/>
          <a:p>
            <a:pPr>
              <a:buClr>
                <a:srgbClr val="C00000"/>
              </a:buClr>
            </a:pPr>
            <a:r>
              <a:rPr lang="en-US" sz="1600" b="1">
                <a:solidFill>
                  <a:schemeClr val="bg1">
                    <a:lumMod val="50000"/>
                  </a:schemeClr>
                </a:solidFill>
                <a:latin typeface="Comic Sans MS" panose="030F0702030302020204" pitchFamily="66" charset="0"/>
                <a:ea typeface="+mn-lt"/>
                <a:cs typeface="+mn-lt"/>
              </a:rPr>
              <a:t>Population gatherings</a:t>
            </a:r>
          </a:p>
        </p:txBody>
      </p:sp>
      <p:sp>
        <p:nvSpPr>
          <p:cNvPr id="12" name="TextBox 11">
            <a:extLst>
              <a:ext uri="{FF2B5EF4-FFF2-40B4-BE49-F238E27FC236}">
                <a16:creationId xmlns:a16="http://schemas.microsoft.com/office/drawing/2014/main" id="{885A3A3E-5008-357A-3BF3-2437CC80CA30}"/>
              </a:ext>
            </a:extLst>
          </p:cNvPr>
          <p:cNvSpPr txBox="1"/>
          <p:nvPr/>
        </p:nvSpPr>
        <p:spPr>
          <a:xfrm>
            <a:off x="3400275" y="5918382"/>
            <a:ext cx="1798654" cy="830997"/>
          </a:xfrm>
          <a:prstGeom prst="rect">
            <a:avLst/>
          </a:prstGeom>
          <a:noFill/>
        </p:spPr>
        <p:txBody>
          <a:bodyPr wrap="square">
            <a:spAutoFit/>
          </a:bodyPr>
          <a:lstStyle/>
          <a:p>
            <a:pPr>
              <a:buClr>
                <a:srgbClr val="C00000"/>
              </a:buClr>
            </a:pPr>
            <a:r>
              <a:rPr lang="en-US" sz="1600" b="1">
                <a:solidFill>
                  <a:schemeClr val="bg1">
                    <a:lumMod val="50000"/>
                  </a:schemeClr>
                </a:solidFill>
                <a:latin typeface="Comic Sans MS" panose="030F0702030302020204" pitchFamily="66" charset="0"/>
                <a:ea typeface="+mn-lt"/>
                <a:cs typeface="+mn-lt"/>
              </a:rPr>
              <a:t>Burials and funerals of AWD cases</a:t>
            </a:r>
          </a:p>
        </p:txBody>
      </p:sp>
      <p:sp>
        <p:nvSpPr>
          <p:cNvPr id="14" name="TextBox 13">
            <a:extLst>
              <a:ext uri="{FF2B5EF4-FFF2-40B4-BE49-F238E27FC236}">
                <a16:creationId xmlns:a16="http://schemas.microsoft.com/office/drawing/2014/main" id="{0393D8EB-E108-7AFC-F7B9-FBDC94C10AA2}"/>
              </a:ext>
            </a:extLst>
          </p:cNvPr>
          <p:cNvSpPr txBox="1"/>
          <p:nvPr/>
        </p:nvSpPr>
        <p:spPr>
          <a:xfrm>
            <a:off x="746051" y="2572094"/>
            <a:ext cx="2170541" cy="584775"/>
          </a:xfrm>
          <a:prstGeom prst="rect">
            <a:avLst/>
          </a:prstGeom>
          <a:noFill/>
        </p:spPr>
        <p:txBody>
          <a:bodyPr wrap="square">
            <a:spAutoFit/>
          </a:bodyPr>
          <a:lstStyle/>
          <a:p>
            <a:pPr>
              <a:buClr>
                <a:srgbClr val="C00000"/>
              </a:buClr>
            </a:pPr>
            <a:r>
              <a:rPr lang="en-US" sz="1600" b="1">
                <a:solidFill>
                  <a:schemeClr val="bg1">
                    <a:lumMod val="50000"/>
                  </a:schemeClr>
                </a:solidFill>
                <a:latin typeface="Comic Sans MS" panose="030F0702030302020204" pitchFamily="66" charset="0"/>
                <a:ea typeface="+mn-lt"/>
                <a:cs typeface="+mn-lt"/>
              </a:rPr>
              <a:t>Environmental</a:t>
            </a:r>
            <a:r>
              <a:rPr lang="en-US" sz="1600" b="1">
                <a:solidFill>
                  <a:schemeClr val="bg1">
                    <a:lumMod val="50000"/>
                  </a:schemeClr>
                </a:solidFill>
                <a:latin typeface="+mj-lt"/>
                <a:ea typeface="+mn-lt"/>
                <a:cs typeface="+mn-lt"/>
              </a:rPr>
              <a:t> </a:t>
            </a:r>
            <a:r>
              <a:rPr lang="en-US" sz="1600" b="1">
                <a:solidFill>
                  <a:schemeClr val="bg1">
                    <a:lumMod val="50000"/>
                  </a:schemeClr>
                </a:solidFill>
                <a:latin typeface="Comic Sans MS" panose="030F0702030302020204" pitchFamily="66" charset="0"/>
                <a:ea typeface="+mn-lt"/>
                <a:cs typeface="+mn-lt"/>
              </a:rPr>
              <a:t>contamination</a:t>
            </a:r>
          </a:p>
        </p:txBody>
      </p:sp>
      <p:sp>
        <p:nvSpPr>
          <p:cNvPr id="16" name="TextBox 15">
            <a:extLst>
              <a:ext uri="{FF2B5EF4-FFF2-40B4-BE49-F238E27FC236}">
                <a16:creationId xmlns:a16="http://schemas.microsoft.com/office/drawing/2014/main" id="{6BDB7894-BF14-5CD7-84B3-86128775DE9E}"/>
              </a:ext>
            </a:extLst>
          </p:cNvPr>
          <p:cNvSpPr txBox="1"/>
          <p:nvPr/>
        </p:nvSpPr>
        <p:spPr>
          <a:xfrm>
            <a:off x="8813046" y="5281286"/>
            <a:ext cx="2254424" cy="584775"/>
          </a:xfrm>
          <a:prstGeom prst="rect">
            <a:avLst/>
          </a:prstGeom>
          <a:noFill/>
        </p:spPr>
        <p:txBody>
          <a:bodyPr wrap="square">
            <a:spAutoFit/>
          </a:bodyPr>
          <a:lstStyle>
            <a:defPPr>
              <a:defRPr lang="en-ES"/>
            </a:defPPr>
            <a:lvl1pPr>
              <a:buClr>
                <a:srgbClr val="C00000"/>
              </a:buClr>
              <a:defRPr b="1">
                <a:solidFill>
                  <a:schemeClr val="bg1">
                    <a:lumMod val="50000"/>
                  </a:schemeClr>
                </a:solidFill>
                <a:latin typeface="Comic Sans MS" panose="030F0702030302020204" pitchFamily="66" charset="0"/>
                <a:ea typeface="+mn-lt"/>
                <a:cs typeface="+mn-lt"/>
              </a:defRPr>
            </a:lvl1pPr>
          </a:lstStyle>
          <a:p>
            <a:r>
              <a:rPr lang="en-US" sz="1600"/>
              <a:t>AWD/hospital treatment facilities</a:t>
            </a:r>
          </a:p>
        </p:txBody>
      </p:sp>
      <p:sp>
        <p:nvSpPr>
          <p:cNvPr id="17" name="TextBox 16">
            <a:extLst>
              <a:ext uri="{FF2B5EF4-FFF2-40B4-BE49-F238E27FC236}">
                <a16:creationId xmlns:a16="http://schemas.microsoft.com/office/drawing/2014/main" id="{057C358B-5F00-5177-3CA4-0D3BA0C82EFF}"/>
              </a:ext>
            </a:extLst>
          </p:cNvPr>
          <p:cNvSpPr txBox="1"/>
          <p:nvPr/>
        </p:nvSpPr>
        <p:spPr>
          <a:xfrm>
            <a:off x="8723366" y="6431403"/>
            <a:ext cx="2743200" cy="276999"/>
          </a:xfrm>
          <a:prstGeom prst="rect">
            <a:avLst/>
          </a:prstGeom>
          <a:noFill/>
        </p:spPr>
        <p:txBody>
          <a:bodyPr wrap="square" rtlCol="0">
            <a:spAutoFit/>
          </a:bodyPr>
          <a:lstStyle/>
          <a:p>
            <a:r>
              <a:rPr lang="en-US" sz="1200" b="1" err="1">
                <a:effectLst/>
                <a:latin typeface="Calibri" panose="020F0502020204030204" pitchFamily="34" charset="0"/>
                <a:ea typeface="Times New Roman" panose="02020603050405020304" pitchFamily="18" charset="0"/>
              </a:rPr>
              <a:t>Drawnalism</a:t>
            </a:r>
            <a:r>
              <a:rPr lang="en-US" sz="1200" b="1">
                <a:effectLst/>
                <a:latin typeface="Calibri" panose="020F0502020204030204" pitchFamily="34" charset="0"/>
                <a:ea typeface="Times New Roman" panose="02020603050405020304" pitchFamily="18" charset="0"/>
              </a:rPr>
              <a:t>, UNICEF 2024</a:t>
            </a:r>
            <a:endParaRPr lang="en-US" sz="1200" b="1"/>
          </a:p>
        </p:txBody>
      </p:sp>
    </p:spTree>
    <p:extLst>
      <p:ext uri="{BB962C8B-B14F-4D97-AF65-F5344CB8AC3E}">
        <p14:creationId xmlns:p14="http://schemas.microsoft.com/office/powerpoint/2010/main" val="1269066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cxnSp>
        <p:nvCxnSpPr>
          <p:cNvPr id="18" name="Straight Connector 17">
            <a:extLst>
              <a:ext uri="{FF2B5EF4-FFF2-40B4-BE49-F238E27FC236}">
                <a16:creationId xmlns:a16="http://schemas.microsoft.com/office/drawing/2014/main" id="{DEDEBD59-6991-1882-81C7-13A722E46251}"/>
              </a:ext>
            </a:extLst>
          </p:cNvPr>
          <p:cNvCxnSpPr>
            <a:cxnSpLocks/>
          </p:cNvCxnSpPr>
          <p:nvPr/>
        </p:nvCxnSpPr>
        <p:spPr>
          <a:xfrm>
            <a:off x="444257" y="1281715"/>
            <a:ext cx="11747743"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0F0DC57-2A50-6121-CF57-FC614C2EEB9C}"/>
              </a:ext>
            </a:extLst>
          </p:cNvPr>
          <p:cNvSpPr txBox="1"/>
          <p:nvPr/>
        </p:nvSpPr>
        <p:spPr>
          <a:xfrm>
            <a:off x="310066" y="846984"/>
            <a:ext cx="5671429" cy="523220"/>
          </a:xfrm>
          <a:prstGeom prst="rect">
            <a:avLst/>
          </a:prstGeom>
          <a:noFill/>
        </p:spPr>
        <p:txBody>
          <a:bodyPr wrap="square" rtlCol="0">
            <a:spAutoFit/>
          </a:bodyPr>
          <a:lstStyle/>
          <a:p>
            <a:r>
              <a:rPr lang="en-GB" sz="2800" b="1">
                <a:solidFill>
                  <a:srgbClr val="C00000"/>
                </a:solidFill>
                <a:latin typeface="Montserrat" pitchFamily="2" charset="77"/>
              </a:rPr>
              <a:t>OCV campaigns</a:t>
            </a:r>
          </a:p>
        </p:txBody>
      </p:sp>
      <p:sp>
        <p:nvSpPr>
          <p:cNvPr id="20" name="TextBox 19">
            <a:extLst>
              <a:ext uri="{FF2B5EF4-FFF2-40B4-BE49-F238E27FC236}">
                <a16:creationId xmlns:a16="http://schemas.microsoft.com/office/drawing/2014/main" id="{7AF58349-1633-AA41-2F19-78320BC7D1FB}"/>
              </a:ext>
            </a:extLst>
          </p:cNvPr>
          <p:cNvSpPr txBox="1"/>
          <p:nvPr/>
        </p:nvSpPr>
        <p:spPr>
          <a:xfrm>
            <a:off x="3369659" y="3089067"/>
            <a:ext cx="8674150" cy="954107"/>
          </a:xfrm>
          <a:prstGeom prst="rect">
            <a:avLst/>
          </a:prstGeom>
          <a:noFill/>
        </p:spPr>
        <p:txBody>
          <a:bodyPr wrap="square" rtlCol="0">
            <a:spAutoFit/>
          </a:bodyPr>
          <a:lstStyle/>
          <a:p>
            <a:pPr algn="ctr"/>
            <a:r>
              <a:rPr lang="en-GB" sz="2800" b="1">
                <a:solidFill>
                  <a:srgbClr val="0887A1"/>
                </a:solidFill>
                <a:latin typeface="Montserrat" pitchFamily="2" charset="77"/>
              </a:rPr>
              <a:t>Support the access of the population to vaccination (increase vaccine coverage)</a:t>
            </a:r>
          </a:p>
        </p:txBody>
      </p:sp>
      <p:sp>
        <p:nvSpPr>
          <p:cNvPr id="61" name="TextBox 60">
            <a:extLst>
              <a:ext uri="{FF2B5EF4-FFF2-40B4-BE49-F238E27FC236}">
                <a16:creationId xmlns:a16="http://schemas.microsoft.com/office/drawing/2014/main" id="{B00564D2-C716-C6CA-CE65-76E5FCBF841A}"/>
              </a:ext>
            </a:extLst>
          </p:cNvPr>
          <p:cNvSpPr txBox="1"/>
          <p:nvPr/>
        </p:nvSpPr>
        <p:spPr>
          <a:xfrm>
            <a:off x="3988261" y="4151961"/>
            <a:ext cx="7901231" cy="1938992"/>
          </a:xfrm>
          <a:prstGeom prst="rect">
            <a:avLst/>
          </a:prstGeom>
          <a:noFill/>
        </p:spPr>
        <p:txBody>
          <a:bodyPr wrap="square" rtlCol="0">
            <a:spAutoFit/>
          </a:bodyPr>
          <a:lstStyle/>
          <a:p>
            <a:pPr marL="342900" indent="-342900">
              <a:buFont typeface="Arial" panose="020B0604020202020204" pitchFamily="34" charset="0"/>
              <a:buChar char="•"/>
            </a:pPr>
            <a:r>
              <a:rPr lang="en-GB" sz="2000" b="1">
                <a:solidFill>
                  <a:schemeClr val="bg1">
                    <a:lumMod val="50000"/>
                  </a:schemeClr>
                </a:solidFill>
                <a:latin typeface="Montserrat" pitchFamily="2" charset="77"/>
              </a:rPr>
              <a:t>Work on barriers</a:t>
            </a:r>
          </a:p>
          <a:p>
            <a:pPr marL="342900" indent="-342900">
              <a:buFont typeface="Arial" panose="020B0604020202020204" pitchFamily="34" charset="0"/>
              <a:buChar char="•"/>
            </a:pPr>
            <a:r>
              <a:rPr lang="en-GB" sz="2000" b="1">
                <a:solidFill>
                  <a:schemeClr val="bg1">
                    <a:lumMod val="50000"/>
                  </a:schemeClr>
                </a:solidFill>
                <a:latin typeface="Montserrat" pitchFamily="2" charset="77"/>
              </a:rPr>
              <a:t>Encourage people to vaccinate</a:t>
            </a:r>
          </a:p>
          <a:p>
            <a:pPr marL="342900" indent="-342900">
              <a:buFont typeface="Arial" panose="020B0604020202020204" pitchFamily="34" charset="0"/>
              <a:buChar char="•"/>
            </a:pPr>
            <a:r>
              <a:rPr lang="en-GB" sz="2000" b="1">
                <a:solidFill>
                  <a:schemeClr val="bg1">
                    <a:lumMod val="50000"/>
                  </a:schemeClr>
                </a:solidFill>
                <a:latin typeface="Montserrat" pitchFamily="2" charset="77"/>
              </a:rPr>
              <a:t>Understand acceptance</a:t>
            </a:r>
          </a:p>
          <a:p>
            <a:pPr marL="342900" indent="-342900">
              <a:buFont typeface="Arial" panose="020B0604020202020204" pitchFamily="34" charset="0"/>
              <a:buChar char="•"/>
            </a:pPr>
            <a:r>
              <a:rPr lang="en-GB" sz="2000" b="1">
                <a:solidFill>
                  <a:schemeClr val="bg1">
                    <a:lumMod val="50000"/>
                  </a:schemeClr>
                </a:solidFill>
                <a:latin typeface="Montserrat" pitchFamily="2" charset="77"/>
              </a:rPr>
              <a:t>OCV is just preventing Cholera, push for preventive measures to continue</a:t>
            </a:r>
          </a:p>
          <a:p>
            <a:pPr marL="342900" indent="-342900">
              <a:buFont typeface="Arial" panose="020B0604020202020204" pitchFamily="34" charset="0"/>
              <a:buChar char="•"/>
            </a:pPr>
            <a:r>
              <a:rPr lang="en-GB" sz="2000" b="1">
                <a:solidFill>
                  <a:schemeClr val="bg1">
                    <a:lumMod val="50000"/>
                  </a:schemeClr>
                </a:solidFill>
                <a:latin typeface="Montserrat" pitchFamily="2" charset="77"/>
              </a:rPr>
              <a:t>Opportunity for multisector interaction</a:t>
            </a:r>
          </a:p>
        </p:txBody>
      </p:sp>
      <p:grpSp>
        <p:nvGrpSpPr>
          <p:cNvPr id="80" name="Group 79">
            <a:extLst>
              <a:ext uri="{FF2B5EF4-FFF2-40B4-BE49-F238E27FC236}">
                <a16:creationId xmlns:a16="http://schemas.microsoft.com/office/drawing/2014/main" id="{FEA8AB01-AF07-FE0F-06E3-ADBC50531201}"/>
              </a:ext>
            </a:extLst>
          </p:cNvPr>
          <p:cNvGrpSpPr/>
          <p:nvPr/>
        </p:nvGrpSpPr>
        <p:grpSpPr>
          <a:xfrm>
            <a:off x="865158" y="2990190"/>
            <a:ext cx="2455404" cy="3020826"/>
            <a:chOff x="4065558" y="3518696"/>
            <a:chExt cx="2455404" cy="3020826"/>
          </a:xfrm>
        </p:grpSpPr>
        <p:pic>
          <p:nvPicPr>
            <p:cNvPr id="34" name="Graphic 33" descr="Home">
              <a:extLst>
                <a:ext uri="{FF2B5EF4-FFF2-40B4-BE49-F238E27FC236}">
                  <a16:creationId xmlns:a16="http://schemas.microsoft.com/office/drawing/2014/main" id="{3C424331-7AA5-C9E5-B4C5-CE8456C74C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90711" y="3518696"/>
              <a:ext cx="914400" cy="914400"/>
            </a:xfrm>
            <a:prstGeom prst="rect">
              <a:avLst/>
            </a:prstGeom>
          </p:spPr>
        </p:pic>
        <p:pic>
          <p:nvPicPr>
            <p:cNvPr id="35" name="Graphic 34" descr="Home">
              <a:extLst>
                <a:ext uri="{FF2B5EF4-FFF2-40B4-BE49-F238E27FC236}">
                  <a16:creationId xmlns:a16="http://schemas.microsoft.com/office/drawing/2014/main" id="{3C981CD7-6543-E818-2CE6-79A2F1DF6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65558" y="4356463"/>
              <a:ext cx="914400" cy="914400"/>
            </a:xfrm>
            <a:prstGeom prst="rect">
              <a:avLst/>
            </a:prstGeom>
          </p:spPr>
        </p:pic>
        <p:pic>
          <p:nvPicPr>
            <p:cNvPr id="36" name="Graphic 35" descr="Home">
              <a:extLst>
                <a:ext uri="{FF2B5EF4-FFF2-40B4-BE49-F238E27FC236}">
                  <a16:creationId xmlns:a16="http://schemas.microsoft.com/office/drawing/2014/main" id="{296FF15A-C972-10CB-0CB8-C9815D1B2A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97008" y="5496278"/>
              <a:ext cx="914400" cy="914400"/>
            </a:xfrm>
            <a:prstGeom prst="rect">
              <a:avLst/>
            </a:prstGeom>
          </p:spPr>
        </p:pic>
        <p:pic>
          <p:nvPicPr>
            <p:cNvPr id="40" name="Graphic 39" descr="Man">
              <a:extLst>
                <a:ext uri="{FF2B5EF4-FFF2-40B4-BE49-F238E27FC236}">
                  <a16:creationId xmlns:a16="http://schemas.microsoft.com/office/drawing/2014/main" id="{5E308FDE-884B-2AFE-3491-BDE06940CA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93005" y="4507208"/>
              <a:ext cx="803235" cy="803235"/>
            </a:xfrm>
            <a:prstGeom prst="rect">
              <a:avLst/>
            </a:prstGeom>
          </p:spPr>
        </p:pic>
        <p:pic>
          <p:nvPicPr>
            <p:cNvPr id="45" name="Graphic 44" descr="Man">
              <a:extLst>
                <a:ext uri="{FF2B5EF4-FFF2-40B4-BE49-F238E27FC236}">
                  <a16:creationId xmlns:a16="http://schemas.microsoft.com/office/drawing/2014/main" id="{10676A84-CA9B-FB38-FCA2-BF214BED11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27459" y="4679072"/>
              <a:ext cx="803235" cy="803235"/>
            </a:xfrm>
            <a:prstGeom prst="rect">
              <a:avLst/>
            </a:prstGeom>
          </p:spPr>
        </p:pic>
        <p:pic>
          <p:nvPicPr>
            <p:cNvPr id="48" name="Graphic 47" descr="New Wheelchair">
              <a:extLst>
                <a:ext uri="{FF2B5EF4-FFF2-40B4-BE49-F238E27FC236}">
                  <a16:creationId xmlns:a16="http://schemas.microsoft.com/office/drawing/2014/main" id="{145B73BD-139F-61BD-EBC7-365E6A80F0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221313" y="3824695"/>
              <a:ext cx="634782" cy="634782"/>
            </a:xfrm>
            <a:prstGeom prst="rect">
              <a:avLst/>
            </a:prstGeom>
          </p:spPr>
        </p:pic>
        <p:pic>
          <p:nvPicPr>
            <p:cNvPr id="50" name="Graphic 49" descr="Woman with cane">
              <a:extLst>
                <a:ext uri="{FF2B5EF4-FFF2-40B4-BE49-F238E27FC236}">
                  <a16:creationId xmlns:a16="http://schemas.microsoft.com/office/drawing/2014/main" id="{560F93BB-FD59-3942-86AD-C413BCFEA6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11176" y="5736287"/>
              <a:ext cx="803235" cy="803235"/>
            </a:xfrm>
            <a:prstGeom prst="rect">
              <a:avLst/>
            </a:prstGeom>
          </p:spPr>
        </p:pic>
        <p:pic>
          <p:nvPicPr>
            <p:cNvPr id="54" name="Graphic 53" descr="Woman">
              <a:extLst>
                <a:ext uri="{FF2B5EF4-FFF2-40B4-BE49-F238E27FC236}">
                  <a16:creationId xmlns:a16="http://schemas.microsoft.com/office/drawing/2014/main" id="{6AEF3962-027C-1AD8-CDF1-CC61FF4322D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88305" y="4523899"/>
              <a:ext cx="766754" cy="766754"/>
            </a:xfrm>
            <a:prstGeom prst="rect">
              <a:avLst/>
            </a:prstGeom>
          </p:spPr>
        </p:pic>
        <p:pic>
          <p:nvPicPr>
            <p:cNvPr id="56" name="Graphic 55" descr="Baby">
              <a:extLst>
                <a:ext uri="{FF2B5EF4-FFF2-40B4-BE49-F238E27FC236}">
                  <a16:creationId xmlns:a16="http://schemas.microsoft.com/office/drawing/2014/main" id="{DCB3C414-799A-C8EE-E1E0-BE14A0100A2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01871" y="4784462"/>
              <a:ext cx="516086" cy="516086"/>
            </a:xfrm>
            <a:prstGeom prst="rect">
              <a:avLst/>
            </a:prstGeom>
          </p:spPr>
        </p:pic>
        <p:pic>
          <p:nvPicPr>
            <p:cNvPr id="59" name="Graphic 58" descr="Woman">
              <a:extLst>
                <a:ext uri="{FF2B5EF4-FFF2-40B4-BE49-F238E27FC236}">
                  <a16:creationId xmlns:a16="http://schemas.microsoft.com/office/drawing/2014/main" id="{F266B619-AC6E-B37B-EAF0-E682209E4BE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754208" y="3956361"/>
              <a:ext cx="766754" cy="766754"/>
            </a:xfrm>
            <a:prstGeom prst="rect">
              <a:avLst/>
            </a:prstGeom>
          </p:spPr>
        </p:pic>
        <p:pic>
          <p:nvPicPr>
            <p:cNvPr id="60" name="Graphic 59" descr="Woman">
              <a:extLst>
                <a:ext uri="{FF2B5EF4-FFF2-40B4-BE49-F238E27FC236}">
                  <a16:creationId xmlns:a16="http://schemas.microsoft.com/office/drawing/2014/main" id="{332E59AA-EAEA-4CC0-1122-00BD7C61A06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254462" y="5708346"/>
              <a:ext cx="766754" cy="766754"/>
            </a:xfrm>
            <a:prstGeom prst="rect">
              <a:avLst/>
            </a:prstGeom>
          </p:spPr>
        </p:pic>
        <p:grpSp>
          <p:nvGrpSpPr>
            <p:cNvPr id="72" name="Group 71">
              <a:extLst>
                <a:ext uri="{FF2B5EF4-FFF2-40B4-BE49-F238E27FC236}">
                  <a16:creationId xmlns:a16="http://schemas.microsoft.com/office/drawing/2014/main" id="{141D8F39-CEA2-18B7-A4A9-B4D796D53EE4}"/>
                </a:ext>
              </a:extLst>
            </p:cNvPr>
            <p:cNvGrpSpPr/>
            <p:nvPr/>
          </p:nvGrpSpPr>
          <p:grpSpPr>
            <a:xfrm>
              <a:off x="5868757" y="4893057"/>
              <a:ext cx="131993" cy="129793"/>
              <a:chOff x="5846532" y="4893057"/>
              <a:chExt cx="172573" cy="165548"/>
            </a:xfrm>
          </p:grpSpPr>
          <p:sp>
            <p:nvSpPr>
              <p:cNvPr id="70" name="Oval 69">
                <a:extLst>
                  <a:ext uri="{FF2B5EF4-FFF2-40B4-BE49-F238E27FC236}">
                    <a16:creationId xmlns:a16="http://schemas.microsoft.com/office/drawing/2014/main" id="{9CD93E0A-6A0B-78C4-D78C-390B2B0DCDF5}"/>
                  </a:ext>
                </a:extLst>
              </p:cNvPr>
              <p:cNvSpPr/>
              <p:nvPr/>
            </p:nvSpPr>
            <p:spPr>
              <a:xfrm>
                <a:off x="5846532" y="4893057"/>
                <a:ext cx="172573" cy="165548"/>
              </a:xfrm>
              <a:prstGeom prst="ellipse">
                <a:avLst/>
              </a:prstGeom>
              <a:solidFill>
                <a:schemeClr val="bg1"/>
              </a:solid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Freeform 70">
                <a:extLst>
                  <a:ext uri="{FF2B5EF4-FFF2-40B4-BE49-F238E27FC236}">
                    <a16:creationId xmlns:a16="http://schemas.microsoft.com/office/drawing/2014/main" id="{B954C1A1-F42E-E8F6-8A1B-87CF244CE9DF}"/>
                  </a:ext>
                </a:extLst>
              </p:cNvPr>
              <p:cNvSpPr/>
              <p:nvPr/>
            </p:nvSpPr>
            <p:spPr>
              <a:xfrm>
                <a:off x="5874297" y="4921453"/>
                <a:ext cx="119634" cy="108756"/>
              </a:xfrm>
              <a:custGeom>
                <a:avLst/>
                <a:gdLst>
                  <a:gd name="connsiteX0" fmla="*/ 419100 w 457200"/>
                  <a:gd name="connsiteY0" fmla="*/ 152400 h 457200"/>
                  <a:gd name="connsiteX1" fmla="*/ 304800 w 457200"/>
                  <a:gd name="connsiteY1" fmla="*/ 152400 h 457200"/>
                  <a:gd name="connsiteX2" fmla="*/ 304800 w 457200"/>
                  <a:gd name="connsiteY2" fmla="*/ 38100 h 457200"/>
                  <a:gd name="connsiteX3" fmla="*/ 266700 w 457200"/>
                  <a:gd name="connsiteY3" fmla="*/ 0 h 457200"/>
                  <a:gd name="connsiteX4" fmla="*/ 190500 w 457200"/>
                  <a:gd name="connsiteY4" fmla="*/ 0 h 457200"/>
                  <a:gd name="connsiteX5" fmla="*/ 152400 w 457200"/>
                  <a:gd name="connsiteY5" fmla="*/ 38100 h 457200"/>
                  <a:gd name="connsiteX6" fmla="*/ 152400 w 457200"/>
                  <a:gd name="connsiteY6" fmla="*/ 152400 h 457200"/>
                  <a:gd name="connsiteX7" fmla="*/ 38100 w 457200"/>
                  <a:gd name="connsiteY7" fmla="*/ 152400 h 457200"/>
                  <a:gd name="connsiteX8" fmla="*/ 0 w 457200"/>
                  <a:gd name="connsiteY8" fmla="*/ 190500 h 457200"/>
                  <a:gd name="connsiteX9" fmla="*/ 0 w 457200"/>
                  <a:gd name="connsiteY9" fmla="*/ 266700 h 457200"/>
                  <a:gd name="connsiteX10" fmla="*/ 38100 w 457200"/>
                  <a:gd name="connsiteY10" fmla="*/ 304800 h 457200"/>
                  <a:gd name="connsiteX11" fmla="*/ 152400 w 457200"/>
                  <a:gd name="connsiteY11" fmla="*/ 304800 h 457200"/>
                  <a:gd name="connsiteX12" fmla="*/ 152400 w 457200"/>
                  <a:gd name="connsiteY12" fmla="*/ 419100 h 457200"/>
                  <a:gd name="connsiteX13" fmla="*/ 190500 w 457200"/>
                  <a:gd name="connsiteY13" fmla="*/ 457200 h 457200"/>
                  <a:gd name="connsiteX14" fmla="*/ 266700 w 457200"/>
                  <a:gd name="connsiteY14" fmla="*/ 457200 h 457200"/>
                  <a:gd name="connsiteX15" fmla="*/ 304800 w 457200"/>
                  <a:gd name="connsiteY15" fmla="*/ 419100 h 457200"/>
                  <a:gd name="connsiteX16" fmla="*/ 304800 w 457200"/>
                  <a:gd name="connsiteY16" fmla="*/ 304800 h 457200"/>
                  <a:gd name="connsiteX17" fmla="*/ 419100 w 457200"/>
                  <a:gd name="connsiteY17" fmla="*/ 304800 h 457200"/>
                  <a:gd name="connsiteX18" fmla="*/ 457200 w 457200"/>
                  <a:gd name="connsiteY18" fmla="*/ 266700 h 457200"/>
                  <a:gd name="connsiteX19" fmla="*/ 457200 w 457200"/>
                  <a:gd name="connsiteY19" fmla="*/ 190500 h 457200"/>
                  <a:gd name="connsiteX20" fmla="*/ 419100 w 457200"/>
                  <a:gd name="connsiteY20" fmla="*/ 1524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200" h="457200">
                    <a:moveTo>
                      <a:pt x="419100" y="152400"/>
                    </a:moveTo>
                    <a:lnTo>
                      <a:pt x="304800" y="152400"/>
                    </a:lnTo>
                    <a:lnTo>
                      <a:pt x="304800" y="38100"/>
                    </a:lnTo>
                    <a:cubicBezTo>
                      <a:pt x="304800" y="17145"/>
                      <a:pt x="287655" y="0"/>
                      <a:pt x="266700" y="0"/>
                    </a:cubicBezTo>
                    <a:lnTo>
                      <a:pt x="190500" y="0"/>
                    </a:lnTo>
                    <a:cubicBezTo>
                      <a:pt x="169545" y="0"/>
                      <a:pt x="152400" y="17145"/>
                      <a:pt x="152400" y="38100"/>
                    </a:cubicBezTo>
                    <a:lnTo>
                      <a:pt x="152400" y="152400"/>
                    </a:lnTo>
                    <a:lnTo>
                      <a:pt x="38100" y="152400"/>
                    </a:lnTo>
                    <a:cubicBezTo>
                      <a:pt x="17145" y="152400"/>
                      <a:pt x="0" y="169545"/>
                      <a:pt x="0" y="190500"/>
                    </a:cubicBezTo>
                    <a:lnTo>
                      <a:pt x="0" y="266700"/>
                    </a:lnTo>
                    <a:cubicBezTo>
                      <a:pt x="0" y="287655"/>
                      <a:pt x="17145" y="304800"/>
                      <a:pt x="38100" y="304800"/>
                    </a:cubicBezTo>
                    <a:lnTo>
                      <a:pt x="152400" y="304800"/>
                    </a:lnTo>
                    <a:lnTo>
                      <a:pt x="152400" y="419100"/>
                    </a:lnTo>
                    <a:cubicBezTo>
                      <a:pt x="152400" y="440055"/>
                      <a:pt x="169545" y="457200"/>
                      <a:pt x="190500" y="457200"/>
                    </a:cubicBezTo>
                    <a:lnTo>
                      <a:pt x="266700" y="457200"/>
                    </a:lnTo>
                    <a:cubicBezTo>
                      <a:pt x="287655" y="457200"/>
                      <a:pt x="304800" y="440055"/>
                      <a:pt x="304800" y="419100"/>
                    </a:cubicBezTo>
                    <a:lnTo>
                      <a:pt x="304800" y="304800"/>
                    </a:lnTo>
                    <a:lnTo>
                      <a:pt x="419100" y="304800"/>
                    </a:lnTo>
                    <a:cubicBezTo>
                      <a:pt x="440055" y="304800"/>
                      <a:pt x="457200" y="287655"/>
                      <a:pt x="457200" y="266700"/>
                    </a:cubicBezTo>
                    <a:lnTo>
                      <a:pt x="457200" y="190500"/>
                    </a:lnTo>
                    <a:cubicBezTo>
                      <a:pt x="457200" y="169545"/>
                      <a:pt x="440055" y="152400"/>
                      <a:pt x="419100" y="152400"/>
                    </a:cubicBezTo>
                    <a:close/>
                  </a:path>
                </a:pathLst>
              </a:custGeom>
              <a:solidFill>
                <a:srgbClr val="FF0000"/>
              </a:solidFill>
              <a:ln w="9525" cap="flat">
                <a:noFill/>
                <a:prstDash val="solid"/>
                <a:miter/>
              </a:ln>
            </p:spPr>
            <p:txBody>
              <a:bodyPr rtlCol="0" anchor="ctr"/>
              <a:lstStyle/>
              <a:p>
                <a:endParaRPr lang="en-GB"/>
              </a:p>
            </p:txBody>
          </p:sp>
        </p:grpSp>
        <p:grpSp>
          <p:nvGrpSpPr>
            <p:cNvPr id="73" name="Group 72">
              <a:extLst>
                <a:ext uri="{FF2B5EF4-FFF2-40B4-BE49-F238E27FC236}">
                  <a16:creationId xmlns:a16="http://schemas.microsoft.com/office/drawing/2014/main" id="{C45BEE07-034B-2094-A25D-BE4DDEEDAC58}"/>
                </a:ext>
              </a:extLst>
            </p:cNvPr>
            <p:cNvGrpSpPr/>
            <p:nvPr/>
          </p:nvGrpSpPr>
          <p:grpSpPr>
            <a:xfrm>
              <a:off x="6073256" y="4138625"/>
              <a:ext cx="131993" cy="129793"/>
              <a:chOff x="5846532" y="4893057"/>
              <a:chExt cx="172573" cy="165548"/>
            </a:xfrm>
          </p:grpSpPr>
          <p:sp>
            <p:nvSpPr>
              <p:cNvPr id="74" name="Oval 73">
                <a:extLst>
                  <a:ext uri="{FF2B5EF4-FFF2-40B4-BE49-F238E27FC236}">
                    <a16:creationId xmlns:a16="http://schemas.microsoft.com/office/drawing/2014/main" id="{8625D24D-6355-9306-96B9-8E30CDE1CEB0}"/>
                  </a:ext>
                </a:extLst>
              </p:cNvPr>
              <p:cNvSpPr/>
              <p:nvPr/>
            </p:nvSpPr>
            <p:spPr>
              <a:xfrm>
                <a:off x="5846532" y="4893057"/>
                <a:ext cx="172573" cy="165548"/>
              </a:xfrm>
              <a:prstGeom prst="ellipse">
                <a:avLst/>
              </a:prstGeom>
              <a:solidFill>
                <a:schemeClr val="bg1"/>
              </a:solid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Freeform 74">
                <a:extLst>
                  <a:ext uri="{FF2B5EF4-FFF2-40B4-BE49-F238E27FC236}">
                    <a16:creationId xmlns:a16="http://schemas.microsoft.com/office/drawing/2014/main" id="{20D26785-9E3A-003E-8638-42EFD0C65669}"/>
                  </a:ext>
                </a:extLst>
              </p:cNvPr>
              <p:cNvSpPr/>
              <p:nvPr/>
            </p:nvSpPr>
            <p:spPr>
              <a:xfrm>
                <a:off x="5874297" y="4921453"/>
                <a:ext cx="119634" cy="108756"/>
              </a:xfrm>
              <a:custGeom>
                <a:avLst/>
                <a:gdLst>
                  <a:gd name="connsiteX0" fmla="*/ 419100 w 457200"/>
                  <a:gd name="connsiteY0" fmla="*/ 152400 h 457200"/>
                  <a:gd name="connsiteX1" fmla="*/ 304800 w 457200"/>
                  <a:gd name="connsiteY1" fmla="*/ 152400 h 457200"/>
                  <a:gd name="connsiteX2" fmla="*/ 304800 w 457200"/>
                  <a:gd name="connsiteY2" fmla="*/ 38100 h 457200"/>
                  <a:gd name="connsiteX3" fmla="*/ 266700 w 457200"/>
                  <a:gd name="connsiteY3" fmla="*/ 0 h 457200"/>
                  <a:gd name="connsiteX4" fmla="*/ 190500 w 457200"/>
                  <a:gd name="connsiteY4" fmla="*/ 0 h 457200"/>
                  <a:gd name="connsiteX5" fmla="*/ 152400 w 457200"/>
                  <a:gd name="connsiteY5" fmla="*/ 38100 h 457200"/>
                  <a:gd name="connsiteX6" fmla="*/ 152400 w 457200"/>
                  <a:gd name="connsiteY6" fmla="*/ 152400 h 457200"/>
                  <a:gd name="connsiteX7" fmla="*/ 38100 w 457200"/>
                  <a:gd name="connsiteY7" fmla="*/ 152400 h 457200"/>
                  <a:gd name="connsiteX8" fmla="*/ 0 w 457200"/>
                  <a:gd name="connsiteY8" fmla="*/ 190500 h 457200"/>
                  <a:gd name="connsiteX9" fmla="*/ 0 w 457200"/>
                  <a:gd name="connsiteY9" fmla="*/ 266700 h 457200"/>
                  <a:gd name="connsiteX10" fmla="*/ 38100 w 457200"/>
                  <a:gd name="connsiteY10" fmla="*/ 304800 h 457200"/>
                  <a:gd name="connsiteX11" fmla="*/ 152400 w 457200"/>
                  <a:gd name="connsiteY11" fmla="*/ 304800 h 457200"/>
                  <a:gd name="connsiteX12" fmla="*/ 152400 w 457200"/>
                  <a:gd name="connsiteY12" fmla="*/ 419100 h 457200"/>
                  <a:gd name="connsiteX13" fmla="*/ 190500 w 457200"/>
                  <a:gd name="connsiteY13" fmla="*/ 457200 h 457200"/>
                  <a:gd name="connsiteX14" fmla="*/ 266700 w 457200"/>
                  <a:gd name="connsiteY14" fmla="*/ 457200 h 457200"/>
                  <a:gd name="connsiteX15" fmla="*/ 304800 w 457200"/>
                  <a:gd name="connsiteY15" fmla="*/ 419100 h 457200"/>
                  <a:gd name="connsiteX16" fmla="*/ 304800 w 457200"/>
                  <a:gd name="connsiteY16" fmla="*/ 304800 h 457200"/>
                  <a:gd name="connsiteX17" fmla="*/ 419100 w 457200"/>
                  <a:gd name="connsiteY17" fmla="*/ 304800 h 457200"/>
                  <a:gd name="connsiteX18" fmla="*/ 457200 w 457200"/>
                  <a:gd name="connsiteY18" fmla="*/ 266700 h 457200"/>
                  <a:gd name="connsiteX19" fmla="*/ 457200 w 457200"/>
                  <a:gd name="connsiteY19" fmla="*/ 190500 h 457200"/>
                  <a:gd name="connsiteX20" fmla="*/ 419100 w 457200"/>
                  <a:gd name="connsiteY20" fmla="*/ 1524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7200" h="457200">
                    <a:moveTo>
                      <a:pt x="419100" y="152400"/>
                    </a:moveTo>
                    <a:lnTo>
                      <a:pt x="304800" y="152400"/>
                    </a:lnTo>
                    <a:lnTo>
                      <a:pt x="304800" y="38100"/>
                    </a:lnTo>
                    <a:cubicBezTo>
                      <a:pt x="304800" y="17145"/>
                      <a:pt x="287655" y="0"/>
                      <a:pt x="266700" y="0"/>
                    </a:cubicBezTo>
                    <a:lnTo>
                      <a:pt x="190500" y="0"/>
                    </a:lnTo>
                    <a:cubicBezTo>
                      <a:pt x="169545" y="0"/>
                      <a:pt x="152400" y="17145"/>
                      <a:pt x="152400" y="38100"/>
                    </a:cubicBezTo>
                    <a:lnTo>
                      <a:pt x="152400" y="152400"/>
                    </a:lnTo>
                    <a:lnTo>
                      <a:pt x="38100" y="152400"/>
                    </a:lnTo>
                    <a:cubicBezTo>
                      <a:pt x="17145" y="152400"/>
                      <a:pt x="0" y="169545"/>
                      <a:pt x="0" y="190500"/>
                    </a:cubicBezTo>
                    <a:lnTo>
                      <a:pt x="0" y="266700"/>
                    </a:lnTo>
                    <a:cubicBezTo>
                      <a:pt x="0" y="287655"/>
                      <a:pt x="17145" y="304800"/>
                      <a:pt x="38100" y="304800"/>
                    </a:cubicBezTo>
                    <a:lnTo>
                      <a:pt x="152400" y="304800"/>
                    </a:lnTo>
                    <a:lnTo>
                      <a:pt x="152400" y="419100"/>
                    </a:lnTo>
                    <a:cubicBezTo>
                      <a:pt x="152400" y="440055"/>
                      <a:pt x="169545" y="457200"/>
                      <a:pt x="190500" y="457200"/>
                    </a:cubicBezTo>
                    <a:lnTo>
                      <a:pt x="266700" y="457200"/>
                    </a:lnTo>
                    <a:cubicBezTo>
                      <a:pt x="287655" y="457200"/>
                      <a:pt x="304800" y="440055"/>
                      <a:pt x="304800" y="419100"/>
                    </a:cubicBezTo>
                    <a:lnTo>
                      <a:pt x="304800" y="304800"/>
                    </a:lnTo>
                    <a:lnTo>
                      <a:pt x="419100" y="304800"/>
                    </a:lnTo>
                    <a:cubicBezTo>
                      <a:pt x="440055" y="304800"/>
                      <a:pt x="457200" y="287655"/>
                      <a:pt x="457200" y="266700"/>
                    </a:cubicBezTo>
                    <a:lnTo>
                      <a:pt x="457200" y="190500"/>
                    </a:lnTo>
                    <a:cubicBezTo>
                      <a:pt x="457200" y="169545"/>
                      <a:pt x="440055" y="152400"/>
                      <a:pt x="419100" y="152400"/>
                    </a:cubicBezTo>
                    <a:close/>
                  </a:path>
                </a:pathLst>
              </a:custGeom>
              <a:solidFill>
                <a:srgbClr val="FF0000"/>
              </a:solidFill>
              <a:ln w="9525" cap="flat">
                <a:noFill/>
                <a:prstDash val="solid"/>
                <a:miter/>
              </a:ln>
            </p:spPr>
            <p:txBody>
              <a:bodyPr rtlCol="0" anchor="ctr"/>
              <a:lstStyle/>
              <a:p>
                <a:endParaRPr lang="en-GB"/>
              </a:p>
            </p:txBody>
          </p:sp>
        </p:grpSp>
      </p:grpSp>
      <p:sp>
        <p:nvSpPr>
          <p:cNvPr id="77" name="Title 1">
            <a:extLst>
              <a:ext uri="{FF2B5EF4-FFF2-40B4-BE49-F238E27FC236}">
                <a16:creationId xmlns:a16="http://schemas.microsoft.com/office/drawing/2014/main" id="{3F53E201-48CA-7F62-2B68-EEE513703638}"/>
              </a:ext>
            </a:extLst>
          </p:cNvPr>
          <p:cNvSpPr txBox="1">
            <a:spLocks/>
          </p:cNvSpPr>
          <p:nvPr/>
        </p:nvSpPr>
        <p:spPr>
          <a:xfrm>
            <a:off x="0" y="32009"/>
            <a:ext cx="11356258" cy="7523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2. Core elements of a cholera response</a:t>
            </a:r>
          </a:p>
        </p:txBody>
      </p:sp>
      <p:sp>
        <p:nvSpPr>
          <p:cNvPr id="81" name="TextBox 80">
            <a:extLst>
              <a:ext uri="{FF2B5EF4-FFF2-40B4-BE49-F238E27FC236}">
                <a16:creationId xmlns:a16="http://schemas.microsoft.com/office/drawing/2014/main" id="{5C5BFE3C-88C8-5CAA-8D85-028BC1A6BB59}"/>
              </a:ext>
            </a:extLst>
          </p:cNvPr>
          <p:cNvSpPr txBox="1"/>
          <p:nvPr/>
        </p:nvSpPr>
        <p:spPr>
          <a:xfrm>
            <a:off x="1587905" y="1937369"/>
            <a:ext cx="8674150" cy="523220"/>
          </a:xfrm>
          <a:prstGeom prst="rect">
            <a:avLst/>
          </a:prstGeom>
          <a:noFill/>
        </p:spPr>
        <p:txBody>
          <a:bodyPr wrap="square" rtlCol="0">
            <a:spAutoFit/>
          </a:bodyPr>
          <a:lstStyle/>
          <a:p>
            <a:pPr algn="ctr"/>
            <a:r>
              <a:rPr lang="en-GB" sz="2800" b="1">
                <a:latin typeface="Montserrat" pitchFamily="2" charset="77"/>
              </a:rPr>
              <a:t>OCV will buy us time, we can’t forget WASH</a:t>
            </a:r>
          </a:p>
        </p:txBody>
      </p:sp>
      <p:sp>
        <p:nvSpPr>
          <p:cNvPr id="82" name="Slide Number Placeholder 81">
            <a:extLst>
              <a:ext uri="{FF2B5EF4-FFF2-40B4-BE49-F238E27FC236}">
                <a16:creationId xmlns:a16="http://schemas.microsoft.com/office/drawing/2014/main" id="{037084DE-F118-F934-55F3-E4B47B812B98}"/>
              </a:ext>
            </a:extLst>
          </p:cNvPr>
          <p:cNvSpPr>
            <a:spLocks noGrp="1"/>
          </p:cNvSpPr>
          <p:nvPr>
            <p:ph type="sldNum" sz="quarter" idx="12"/>
          </p:nvPr>
        </p:nvSpPr>
        <p:spPr/>
        <p:txBody>
          <a:bodyPr/>
          <a:lstStyle/>
          <a:p>
            <a:fld id="{8AB32140-C4FB-1A4C-AC00-5CB6CAE258BC}" type="slidenum">
              <a:rPr lang="en-GB" smtClean="0"/>
              <a:t>21</a:t>
            </a:fld>
            <a:endParaRPr lang="en-GB"/>
          </a:p>
        </p:txBody>
      </p:sp>
      <p:pic>
        <p:nvPicPr>
          <p:cNvPr id="3" name="Picture 2">
            <a:extLst>
              <a:ext uri="{FF2B5EF4-FFF2-40B4-BE49-F238E27FC236}">
                <a16:creationId xmlns:a16="http://schemas.microsoft.com/office/drawing/2014/main" id="{C33E918A-4135-9D9F-839C-5002D3D3232C}"/>
              </a:ext>
            </a:extLst>
          </p:cNvPr>
          <p:cNvPicPr>
            <a:picLocks noChangeAspect="1"/>
          </p:cNvPicPr>
          <p:nvPr/>
        </p:nvPicPr>
        <p:blipFill>
          <a:blip r:embed="rId16"/>
          <a:stretch>
            <a:fillRect/>
          </a:stretch>
        </p:blipFill>
        <p:spPr>
          <a:xfrm>
            <a:off x="613198" y="1561182"/>
            <a:ext cx="1047750" cy="1181100"/>
          </a:xfrm>
          <a:prstGeom prst="rect">
            <a:avLst/>
          </a:prstGeom>
        </p:spPr>
      </p:pic>
      <p:grpSp>
        <p:nvGrpSpPr>
          <p:cNvPr id="9" name="Group 8">
            <a:extLst>
              <a:ext uri="{FF2B5EF4-FFF2-40B4-BE49-F238E27FC236}">
                <a16:creationId xmlns:a16="http://schemas.microsoft.com/office/drawing/2014/main" id="{BF8C13D9-2A17-9C02-FB68-E3FD455D8BA6}"/>
              </a:ext>
            </a:extLst>
          </p:cNvPr>
          <p:cNvGrpSpPr/>
          <p:nvPr/>
        </p:nvGrpSpPr>
        <p:grpSpPr>
          <a:xfrm>
            <a:off x="10067925" y="1680567"/>
            <a:ext cx="1487679" cy="1115235"/>
            <a:chOff x="10067925" y="1680566"/>
            <a:chExt cx="1487679" cy="1115235"/>
          </a:xfrm>
        </p:grpSpPr>
        <p:pic>
          <p:nvPicPr>
            <p:cNvPr id="5" name="Picture 4">
              <a:extLst>
                <a:ext uri="{FF2B5EF4-FFF2-40B4-BE49-F238E27FC236}">
                  <a16:creationId xmlns:a16="http://schemas.microsoft.com/office/drawing/2014/main" id="{465510D7-51B6-B803-C802-A6086553FB5E}"/>
                </a:ext>
              </a:extLst>
            </p:cNvPr>
            <p:cNvPicPr>
              <a:picLocks noChangeAspect="1"/>
            </p:cNvPicPr>
            <p:nvPr/>
          </p:nvPicPr>
          <p:blipFill>
            <a:blip r:embed="rId17"/>
            <a:stretch>
              <a:fillRect/>
            </a:stretch>
          </p:blipFill>
          <p:spPr>
            <a:xfrm>
              <a:off x="10067925" y="1786151"/>
              <a:ext cx="1285875" cy="1009650"/>
            </a:xfrm>
            <a:prstGeom prst="rect">
              <a:avLst/>
            </a:prstGeom>
          </p:spPr>
        </p:pic>
        <p:sp>
          <p:nvSpPr>
            <p:cNvPr id="7" name="Rectangle 6">
              <a:extLst>
                <a:ext uri="{FF2B5EF4-FFF2-40B4-BE49-F238E27FC236}">
                  <a16:creationId xmlns:a16="http://schemas.microsoft.com/office/drawing/2014/main" id="{7F9EA450-4471-18D2-C3F3-3E5A5BCDDE89}"/>
                </a:ext>
              </a:extLst>
            </p:cNvPr>
            <p:cNvSpPr/>
            <p:nvPr/>
          </p:nvSpPr>
          <p:spPr>
            <a:xfrm>
              <a:off x="11163719" y="1680566"/>
              <a:ext cx="391885" cy="2568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3806D1D2-470A-F5D7-4CCD-D916FDDD4FCB}"/>
              </a:ext>
            </a:extLst>
          </p:cNvPr>
          <p:cNvSpPr txBox="1"/>
          <p:nvPr/>
        </p:nvSpPr>
        <p:spPr>
          <a:xfrm>
            <a:off x="10309052" y="2757674"/>
            <a:ext cx="2743200" cy="276999"/>
          </a:xfrm>
          <a:prstGeom prst="rect">
            <a:avLst/>
          </a:prstGeom>
          <a:noFill/>
        </p:spPr>
        <p:txBody>
          <a:bodyPr wrap="square" rtlCol="0">
            <a:spAutoFit/>
          </a:bodyPr>
          <a:lstStyle/>
          <a:p>
            <a:r>
              <a:rPr lang="en-US" sz="1200" b="1" err="1">
                <a:effectLst/>
                <a:latin typeface="Calibri" panose="020F0502020204030204" pitchFamily="34" charset="0"/>
                <a:ea typeface="Times New Roman" panose="02020603050405020304" pitchFamily="18" charset="0"/>
              </a:rPr>
              <a:t>Drawnalism</a:t>
            </a:r>
            <a:r>
              <a:rPr lang="en-US" sz="1200" b="1">
                <a:effectLst/>
                <a:latin typeface="Calibri" panose="020F0502020204030204" pitchFamily="34" charset="0"/>
                <a:ea typeface="Times New Roman" panose="02020603050405020304" pitchFamily="18" charset="0"/>
              </a:rPr>
              <a:t>, UNICEF 2024</a:t>
            </a:r>
            <a:endParaRPr lang="en-US" sz="1200" b="1"/>
          </a:p>
        </p:txBody>
      </p:sp>
    </p:spTree>
    <p:extLst>
      <p:ext uri="{BB962C8B-B14F-4D97-AF65-F5344CB8AC3E}">
        <p14:creationId xmlns:p14="http://schemas.microsoft.com/office/powerpoint/2010/main" val="2933164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77" name="Title 1">
            <a:extLst>
              <a:ext uri="{FF2B5EF4-FFF2-40B4-BE49-F238E27FC236}">
                <a16:creationId xmlns:a16="http://schemas.microsoft.com/office/drawing/2014/main" id="{3F53E201-48CA-7F62-2B68-EEE513703638}"/>
              </a:ext>
            </a:extLst>
          </p:cNvPr>
          <p:cNvSpPr txBox="1">
            <a:spLocks/>
          </p:cNvSpPr>
          <p:nvPr/>
        </p:nvSpPr>
        <p:spPr>
          <a:xfrm>
            <a:off x="0" y="32009"/>
            <a:ext cx="11356258" cy="7523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3. Sectors involvement</a:t>
            </a:r>
          </a:p>
        </p:txBody>
      </p:sp>
      <p:sp>
        <p:nvSpPr>
          <p:cNvPr id="81" name="TextBox 80">
            <a:extLst>
              <a:ext uri="{FF2B5EF4-FFF2-40B4-BE49-F238E27FC236}">
                <a16:creationId xmlns:a16="http://schemas.microsoft.com/office/drawing/2014/main" id="{5C5BFE3C-88C8-5CAA-8D85-028BC1A6BB59}"/>
              </a:ext>
            </a:extLst>
          </p:cNvPr>
          <p:cNvSpPr txBox="1"/>
          <p:nvPr/>
        </p:nvSpPr>
        <p:spPr>
          <a:xfrm>
            <a:off x="-193745" y="886587"/>
            <a:ext cx="11977705" cy="954107"/>
          </a:xfrm>
          <a:prstGeom prst="rect">
            <a:avLst/>
          </a:prstGeom>
          <a:noFill/>
        </p:spPr>
        <p:txBody>
          <a:bodyPr wrap="square" rtlCol="0">
            <a:spAutoFit/>
          </a:bodyPr>
          <a:lstStyle/>
          <a:p>
            <a:pPr algn="ctr"/>
            <a:r>
              <a:rPr lang="en-GB" sz="2800" b="1">
                <a:latin typeface="Montserrat" pitchFamily="2" charset="77"/>
              </a:rPr>
              <a:t>Opportunistic: Using already existing structures to integrate the cholera response components </a:t>
            </a:r>
          </a:p>
        </p:txBody>
      </p:sp>
      <p:sp>
        <p:nvSpPr>
          <p:cNvPr id="82" name="Slide Number Placeholder 81">
            <a:extLst>
              <a:ext uri="{FF2B5EF4-FFF2-40B4-BE49-F238E27FC236}">
                <a16:creationId xmlns:a16="http://schemas.microsoft.com/office/drawing/2014/main" id="{037084DE-F118-F934-55F3-E4B47B812B98}"/>
              </a:ext>
            </a:extLst>
          </p:cNvPr>
          <p:cNvSpPr>
            <a:spLocks noGrp="1"/>
          </p:cNvSpPr>
          <p:nvPr>
            <p:ph type="sldNum" sz="quarter" idx="12"/>
          </p:nvPr>
        </p:nvSpPr>
        <p:spPr/>
        <p:txBody>
          <a:bodyPr/>
          <a:lstStyle/>
          <a:p>
            <a:fld id="{8AB32140-C4FB-1A4C-AC00-5CB6CAE258BC}" type="slidenum">
              <a:rPr lang="en-GB" smtClean="0"/>
              <a:t>22</a:t>
            </a:fld>
            <a:endParaRPr lang="en-GB"/>
          </a:p>
        </p:txBody>
      </p:sp>
      <p:pic>
        <p:nvPicPr>
          <p:cNvPr id="1026" name="Picture 2">
            <a:extLst>
              <a:ext uri="{FF2B5EF4-FFF2-40B4-BE49-F238E27FC236}">
                <a16:creationId xmlns:a16="http://schemas.microsoft.com/office/drawing/2014/main" id="{99B90A1A-82AE-7119-A237-B6FCEDF6E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6566" y="2166611"/>
            <a:ext cx="8377084" cy="45114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496C4D-769F-7FEB-74C3-79354EFFD3D2}"/>
              </a:ext>
            </a:extLst>
          </p:cNvPr>
          <p:cNvSpPr txBox="1"/>
          <p:nvPr/>
        </p:nvSpPr>
        <p:spPr>
          <a:xfrm>
            <a:off x="2492480" y="2596194"/>
            <a:ext cx="1843547" cy="461665"/>
          </a:xfrm>
          <a:prstGeom prst="rect">
            <a:avLst/>
          </a:prstGeom>
          <a:noFill/>
        </p:spPr>
        <p:txBody>
          <a:bodyPr wrap="square" rtlCol="0">
            <a:spAutoFit/>
          </a:bodyPr>
          <a:lstStyle/>
          <a:p>
            <a:pPr algn="ctr"/>
            <a:r>
              <a:rPr lang="en-GB" sz="2400" b="1">
                <a:solidFill>
                  <a:srgbClr val="3675C0"/>
                </a:solidFill>
                <a:latin typeface="Comic Sans MS" panose="030F0702030302020204" pitchFamily="66" charset="0"/>
              </a:rPr>
              <a:t>Nutrition</a:t>
            </a:r>
          </a:p>
        </p:txBody>
      </p:sp>
      <p:sp>
        <p:nvSpPr>
          <p:cNvPr id="3" name="TextBox 2">
            <a:extLst>
              <a:ext uri="{FF2B5EF4-FFF2-40B4-BE49-F238E27FC236}">
                <a16:creationId xmlns:a16="http://schemas.microsoft.com/office/drawing/2014/main" id="{FC1B741B-3D0B-2F39-C6EE-E2B4D7FA8B27}"/>
              </a:ext>
            </a:extLst>
          </p:cNvPr>
          <p:cNvSpPr txBox="1"/>
          <p:nvPr/>
        </p:nvSpPr>
        <p:spPr>
          <a:xfrm>
            <a:off x="9457403" y="5500689"/>
            <a:ext cx="1049594" cy="461665"/>
          </a:xfrm>
          <a:prstGeom prst="rect">
            <a:avLst/>
          </a:prstGeom>
          <a:noFill/>
        </p:spPr>
        <p:txBody>
          <a:bodyPr wrap="square" rtlCol="0">
            <a:spAutoFit/>
          </a:bodyPr>
          <a:lstStyle/>
          <a:p>
            <a:pPr algn="ctr"/>
            <a:r>
              <a:rPr lang="en-GB" sz="2400" b="1">
                <a:solidFill>
                  <a:srgbClr val="3675C0"/>
                </a:solidFill>
                <a:latin typeface="Comic Sans MS" panose="030F0702030302020204" pitchFamily="66" charset="0"/>
              </a:rPr>
              <a:t>PGI</a:t>
            </a:r>
          </a:p>
        </p:txBody>
      </p:sp>
      <p:sp>
        <p:nvSpPr>
          <p:cNvPr id="4" name="TextBox 3">
            <a:extLst>
              <a:ext uri="{FF2B5EF4-FFF2-40B4-BE49-F238E27FC236}">
                <a16:creationId xmlns:a16="http://schemas.microsoft.com/office/drawing/2014/main" id="{B00C65E2-4DA7-FF83-7D46-9672133E833F}"/>
              </a:ext>
            </a:extLst>
          </p:cNvPr>
          <p:cNvSpPr txBox="1"/>
          <p:nvPr/>
        </p:nvSpPr>
        <p:spPr>
          <a:xfrm>
            <a:off x="6935012" y="2062838"/>
            <a:ext cx="2099692" cy="461665"/>
          </a:xfrm>
          <a:prstGeom prst="rect">
            <a:avLst/>
          </a:prstGeom>
          <a:noFill/>
        </p:spPr>
        <p:txBody>
          <a:bodyPr wrap="square" rtlCol="0">
            <a:spAutoFit/>
          </a:bodyPr>
          <a:lstStyle/>
          <a:p>
            <a:pPr algn="ctr"/>
            <a:r>
              <a:rPr lang="en-GB" sz="2400" b="1">
                <a:solidFill>
                  <a:srgbClr val="3675C0"/>
                </a:solidFill>
                <a:latin typeface="Comic Sans MS" panose="030F0702030302020204" pitchFamily="66" charset="0"/>
              </a:rPr>
              <a:t>Security</a:t>
            </a:r>
          </a:p>
        </p:txBody>
      </p:sp>
      <p:sp>
        <p:nvSpPr>
          <p:cNvPr id="5" name="TextBox 4">
            <a:extLst>
              <a:ext uri="{FF2B5EF4-FFF2-40B4-BE49-F238E27FC236}">
                <a16:creationId xmlns:a16="http://schemas.microsoft.com/office/drawing/2014/main" id="{54EF87A6-FC11-A045-77BF-46245121406F}"/>
              </a:ext>
            </a:extLst>
          </p:cNvPr>
          <p:cNvSpPr txBox="1"/>
          <p:nvPr/>
        </p:nvSpPr>
        <p:spPr>
          <a:xfrm>
            <a:off x="5270310" y="6215063"/>
            <a:ext cx="1970140" cy="461665"/>
          </a:xfrm>
          <a:prstGeom prst="rect">
            <a:avLst/>
          </a:prstGeom>
          <a:noFill/>
        </p:spPr>
        <p:txBody>
          <a:bodyPr wrap="square" rtlCol="0">
            <a:spAutoFit/>
          </a:bodyPr>
          <a:lstStyle/>
          <a:p>
            <a:pPr algn="ctr"/>
            <a:r>
              <a:rPr lang="en-GB" sz="2400" b="1">
                <a:solidFill>
                  <a:srgbClr val="3675C0"/>
                </a:solidFill>
                <a:latin typeface="Comic Sans MS" panose="030F0702030302020204" pitchFamily="66" charset="0"/>
              </a:rPr>
              <a:t>Education</a:t>
            </a:r>
          </a:p>
        </p:txBody>
      </p:sp>
      <p:sp>
        <p:nvSpPr>
          <p:cNvPr id="7" name="TextBox 6">
            <a:extLst>
              <a:ext uri="{FF2B5EF4-FFF2-40B4-BE49-F238E27FC236}">
                <a16:creationId xmlns:a16="http://schemas.microsoft.com/office/drawing/2014/main" id="{12C326B7-B7E9-1767-FAE8-E9EB5006BB43}"/>
              </a:ext>
            </a:extLst>
          </p:cNvPr>
          <p:cNvSpPr txBox="1"/>
          <p:nvPr/>
        </p:nvSpPr>
        <p:spPr>
          <a:xfrm>
            <a:off x="1717540" y="3782023"/>
            <a:ext cx="2099692" cy="461665"/>
          </a:xfrm>
          <a:prstGeom prst="rect">
            <a:avLst/>
          </a:prstGeom>
          <a:noFill/>
        </p:spPr>
        <p:txBody>
          <a:bodyPr wrap="square" rtlCol="0">
            <a:spAutoFit/>
          </a:bodyPr>
          <a:lstStyle/>
          <a:p>
            <a:pPr algn="ctr"/>
            <a:r>
              <a:rPr lang="en-GB" sz="2400" b="1">
                <a:solidFill>
                  <a:srgbClr val="3675C0"/>
                </a:solidFill>
                <a:latin typeface="Comic Sans MS" panose="030F0702030302020204" pitchFamily="66" charset="0"/>
              </a:rPr>
              <a:t>CCCM</a:t>
            </a:r>
          </a:p>
        </p:txBody>
      </p:sp>
      <p:sp>
        <p:nvSpPr>
          <p:cNvPr id="9" name="TextBox 8">
            <a:extLst>
              <a:ext uri="{FF2B5EF4-FFF2-40B4-BE49-F238E27FC236}">
                <a16:creationId xmlns:a16="http://schemas.microsoft.com/office/drawing/2014/main" id="{F87E1F1B-721F-72C3-6AA4-C4DC2ED198A0}"/>
              </a:ext>
            </a:extLst>
          </p:cNvPr>
          <p:cNvSpPr txBox="1"/>
          <p:nvPr/>
        </p:nvSpPr>
        <p:spPr>
          <a:xfrm>
            <a:off x="9457151" y="3557063"/>
            <a:ext cx="2099692" cy="461665"/>
          </a:xfrm>
          <a:prstGeom prst="rect">
            <a:avLst/>
          </a:prstGeom>
          <a:noFill/>
        </p:spPr>
        <p:txBody>
          <a:bodyPr wrap="square" rtlCol="0">
            <a:spAutoFit/>
          </a:bodyPr>
          <a:lstStyle/>
          <a:p>
            <a:pPr algn="ctr"/>
            <a:r>
              <a:rPr lang="en-GB" sz="2400" b="1">
                <a:solidFill>
                  <a:srgbClr val="3675C0"/>
                </a:solidFill>
                <a:latin typeface="Comic Sans MS" panose="030F0702030302020204" pitchFamily="66" charset="0"/>
              </a:rPr>
              <a:t>MHPSS</a:t>
            </a:r>
          </a:p>
        </p:txBody>
      </p:sp>
    </p:spTree>
    <p:extLst>
      <p:ext uri="{BB962C8B-B14F-4D97-AF65-F5344CB8AC3E}">
        <p14:creationId xmlns:p14="http://schemas.microsoft.com/office/powerpoint/2010/main" val="128404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BF5FE-AF01-1E3C-E998-E799712A3470}"/>
              </a:ext>
            </a:extLst>
          </p:cNvPr>
          <p:cNvSpPr>
            <a:spLocks noGrp="1"/>
          </p:cNvSpPr>
          <p:nvPr>
            <p:ph type="ctrTitle"/>
          </p:nvPr>
        </p:nvSpPr>
        <p:spPr>
          <a:xfrm>
            <a:off x="1" y="1186780"/>
            <a:ext cx="12192000" cy="4078393"/>
          </a:xfrm>
        </p:spPr>
        <p:txBody>
          <a:bodyPr>
            <a:normAutofit/>
          </a:bodyPr>
          <a:lstStyle/>
          <a:p>
            <a:r>
              <a:rPr lang="en-GB" sz="5400" b="1">
                <a:latin typeface="Montserrat" pitchFamily="2" charset="77"/>
              </a:rPr>
              <a:t>Cholera Multisector response: </a:t>
            </a:r>
            <a:br>
              <a:rPr lang="en-GB" sz="7200" b="1">
                <a:latin typeface="Montserrat" pitchFamily="2" charset="77"/>
              </a:rPr>
            </a:br>
            <a:r>
              <a:rPr lang="en-GB" sz="7200" b="1">
                <a:latin typeface="Montserrat" pitchFamily="2" charset="77"/>
              </a:rPr>
              <a:t>Community interventions </a:t>
            </a:r>
          </a:p>
        </p:txBody>
      </p:sp>
      <p:pic>
        <p:nvPicPr>
          <p:cNvPr id="3" name="Picture 2">
            <a:extLst>
              <a:ext uri="{FF2B5EF4-FFF2-40B4-BE49-F238E27FC236}">
                <a16:creationId xmlns:a16="http://schemas.microsoft.com/office/drawing/2014/main" id="{DD583FE6-C0BF-5C78-3641-FA811AB9D01E}"/>
              </a:ext>
            </a:extLst>
          </p:cNvPr>
          <p:cNvPicPr>
            <a:picLocks noChangeAspect="1"/>
          </p:cNvPicPr>
          <p:nvPr/>
        </p:nvPicPr>
        <p:blipFill rotWithShape="1">
          <a:blip r:embed="rId2"/>
          <a:srcRect t="6915" b="22020"/>
          <a:stretch/>
        </p:blipFill>
        <p:spPr>
          <a:xfrm>
            <a:off x="10309052" y="63660"/>
            <a:ext cx="1882948" cy="752355"/>
          </a:xfrm>
          <a:prstGeom prst="rect">
            <a:avLst/>
          </a:prstGeom>
        </p:spPr>
      </p:pic>
      <p:sp>
        <p:nvSpPr>
          <p:cNvPr id="4" name="Slide Number Placeholder 3">
            <a:extLst>
              <a:ext uri="{FF2B5EF4-FFF2-40B4-BE49-F238E27FC236}">
                <a16:creationId xmlns:a16="http://schemas.microsoft.com/office/drawing/2014/main" id="{11F1F9C2-E0D9-6BF5-7E7D-86E7A4BCCE49}"/>
              </a:ext>
            </a:extLst>
          </p:cNvPr>
          <p:cNvSpPr>
            <a:spLocks noGrp="1"/>
          </p:cNvSpPr>
          <p:nvPr>
            <p:ph type="sldNum" sz="quarter" idx="12"/>
          </p:nvPr>
        </p:nvSpPr>
        <p:spPr/>
        <p:txBody>
          <a:bodyPr/>
          <a:lstStyle/>
          <a:p>
            <a:fld id="{8AB32140-C4FB-1A4C-AC00-5CB6CAE258BC}" type="slidenum">
              <a:rPr lang="en-GB" smtClean="0"/>
              <a:t>23</a:t>
            </a:fld>
            <a:endParaRPr lang="en-GB"/>
          </a:p>
        </p:txBody>
      </p:sp>
    </p:spTree>
    <p:extLst>
      <p:ext uri="{BB962C8B-B14F-4D97-AF65-F5344CB8AC3E}">
        <p14:creationId xmlns:p14="http://schemas.microsoft.com/office/powerpoint/2010/main" val="191325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E25C34-BBB4-020C-5137-6355421D882F}"/>
              </a:ext>
            </a:extLst>
          </p:cNvPr>
          <p:cNvPicPr>
            <a:picLocks noChangeAspect="1"/>
          </p:cNvPicPr>
          <p:nvPr/>
        </p:nvPicPr>
        <p:blipFill rotWithShape="1">
          <a:blip r:embed="rId3"/>
          <a:srcRect l="10924" t="9507" r="4202" b="4491"/>
          <a:stretch/>
        </p:blipFill>
        <p:spPr>
          <a:xfrm>
            <a:off x="939262" y="2632834"/>
            <a:ext cx="844236" cy="869839"/>
          </a:xfrm>
          <a:prstGeom prst="rect">
            <a:avLst/>
          </a:prstGeom>
        </p:spPr>
      </p:pic>
      <p:pic>
        <p:nvPicPr>
          <p:cNvPr id="14" name="Picture 13">
            <a:extLst>
              <a:ext uri="{FF2B5EF4-FFF2-40B4-BE49-F238E27FC236}">
                <a16:creationId xmlns:a16="http://schemas.microsoft.com/office/drawing/2014/main" id="{52419899-3D4B-39A4-52BB-166B229A8405}"/>
              </a:ext>
            </a:extLst>
          </p:cNvPr>
          <p:cNvPicPr>
            <a:picLocks noChangeAspect="1"/>
          </p:cNvPicPr>
          <p:nvPr/>
        </p:nvPicPr>
        <p:blipFill rotWithShape="1">
          <a:blip r:embed="rId4"/>
          <a:srcRect l="15136" b="7365"/>
          <a:stretch/>
        </p:blipFill>
        <p:spPr>
          <a:xfrm>
            <a:off x="2216495" y="189027"/>
            <a:ext cx="3388756" cy="3503063"/>
          </a:xfrm>
          <a:prstGeom prst="rect">
            <a:avLst/>
          </a:prstGeom>
        </p:spPr>
      </p:pic>
      <p:pic>
        <p:nvPicPr>
          <p:cNvPr id="16" name="Picture 15">
            <a:extLst>
              <a:ext uri="{FF2B5EF4-FFF2-40B4-BE49-F238E27FC236}">
                <a16:creationId xmlns:a16="http://schemas.microsoft.com/office/drawing/2014/main" id="{983BE4C3-0265-A213-5E0E-1E66B4565E97}"/>
              </a:ext>
            </a:extLst>
          </p:cNvPr>
          <p:cNvPicPr>
            <a:picLocks noChangeAspect="1"/>
          </p:cNvPicPr>
          <p:nvPr/>
        </p:nvPicPr>
        <p:blipFill>
          <a:blip r:embed="rId5"/>
          <a:stretch>
            <a:fillRect/>
          </a:stretch>
        </p:blipFill>
        <p:spPr>
          <a:xfrm>
            <a:off x="1350137" y="5890671"/>
            <a:ext cx="1117600" cy="876300"/>
          </a:xfrm>
          <a:prstGeom prst="rect">
            <a:avLst/>
          </a:prstGeom>
        </p:spPr>
      </p:pic>
      <p:pic>
        <p:nvPicPr>
          <p:cNvPr id="22" name="Picture 21">
            <a:extLst>
              <a:ext uri="{FF2B5EF4-FFF2-40B4-BE49-F238E27FC236}">
                <a16:creationId xmlns:a16="http://schemas.microsoft.com/office/drawing/2014/main" id="{74BCE598-347F-CBD1-29BC-491D26956F60}"/>
              </a:ext>
            </a:extLst>
          </p:cNvPr>
          <p:cNvPicPr>
            <a:picLocks noChangeAspect="1"/>
          </p:cNvPicPr>
          <p:nvPr/>
        </p:nvPicPr>
        <p:blipFill rotWithShape="1">
          <a:blip r:embed="rId4"/>
          <a:srcRect l="15136" b="7365"/>
          <a:stretch/>
        </p:blipFill>
        <p:spPr>
          <a:xfrm>
            <a:off x="7980307" y="1099389"/>
            <a:ext cx="1627444" cy="1682340"/>
          </a:xfrm>
          <a:prstGeom prst="rect">
            <a:avLst/>
          </a:prstGeom>
        </p:spPr>
      </p:pic>
      <p:pic>
        <p:nvPicPr>
          <p:cNvPr id="23" name="Picture 22">
            <a:extLst>
              <a:ext uri="{FF2B5EF4-FFF2-40B4-BE49-F238E27FC236}">
                <a16:creationId xmlns:a16="http://schemas.microsoft.com/office/drawing/2014/main" id="{BA76DC13-02E3-EFD8-4E0F-4B3E83F9F092}"/>
              </a:ext>
            </a:extLst>
          </p:cNvPr>
          <p:cNvPicPr>
            <a:picLocks noChangeAspect="1"/>
          </p:cNvPicPr>
          <p:nvPr/>
        </p:nvPicPr>
        <p:blipFill rotWithShape="1">
          <a:blip r:embed="rId4"/>
          <a:srcRect l="15136" b="7365"/>
          <a:stretch/>
        </p:blipFill>
        <p:spPr>
          <a:xfrm>
            <a:off x="3709297" y="4692044"/>
            <a:ext cx="1627444" cy="1682340"/>
          </a:xfrm>
          <a:prstGeom prst="rect">
            <a:avLst/>
          </a:prstGeom>
        </p:spPr>
      </p:pic>
      <p:pic>
        <p:nvPicPr>
          <p:cNvPr id="24" name="Picture 23">
            <a:extLst>
              <a:ext uri="{FF2B5EF4-FFF2-40B4-BE49-F238E27FC236}">
                <a16:creationId xmlns:a16="http://schemas.microsoft.com/office/drawing/2014/main" id="{9E615EFE-AADD-BEEA-9D90-6969D3EC08D1}"/>
              </a:ext>
            </a:extLst>
          </p:cNvPr>
          <p:cNvPicPr>
            <a:picLocks noChangeAspect="1"/>
          </p:cNvPicPr>
          <p:nvPr/>
        </p:nvPicPr>
        <p:blipFill rotWithShape="1">
          <a:blip r:embed="rId4"/>
          <a:srcRect l="15136" b="7365"/>
          <a:stretch/>
        </p:blipFill>
        <p:spPr>
          <a:xfrm>
            <a:off x="6834734" y="5031249"/>
            <a:ext cx="1627444" cy="1682340"/>
          </a:xfrm>
          <a:prstGeom prst="rect">
            <a:avLst/>
          </a:prstGeom>
        </p:spPr>
      </p:pic>
      <p:pic>
        <p:nvPicPr>
          <p:cNvPr id="25" name="Picture 24">
            <a:extLst>
              <a:ext uri="{FF2B5EF4-FFF2-40B4-BE49-F238E27FC236}">
                <a16:creationId xmlns:a16="http://schemas.microsoft.com/office/drawing/2014/main" id="{439D39AE-CBE9-4E34-207F-8B7B6AB81F34}"/>
              </a:ext>
            </a:extLst>
          </p:cNvPr>
          <p:cNvPicPr>
            <a:picLocks noChangeAspect="1"/>
          </p:cNvPicPr>
          <p:nvPr/>
        </p:nvPicPr>
        <p:blipFill rotWithShape="1">
          <a:blip r:embed="rId4"/>
          <a:srcRect l="15136" b="7365"/>
          <a:stretch/>
        </p:blipFill>
        <p:spPr>
          <a:xfrm>
            <a:off x="1784004" y="4336674"/>
            <a:ext cx="1627444" cy="1682340"/>
          </a:xfrm>
          <a:prstGeom prst="rect">
            <a:avLst/>
          </a:prstGeom>
        </p:spPr>
      </p:pic>
      <p:pic>
        <p:nvPicPr>
          <p:cNvPr id="26" name="Picture 25">
            <a:extLst>
              <a:ext uri="{FF2B5EF4-FFF2-40B4-BE49-F238E27FC236}">
                <a16:creationId xmlns:a16="http://schemas.microsoft.com/office/drawing/2014/main" id="{410506DD-556E-D99B-A618-BF4791DE5E32}"/>
              </a:ext>
            </a:extLst>
          </p:cNvPr>
          <p:cNvPicPr>
            <a:picLocks noChangeAspect="1"/>
          </p:cNvPicPr>
          <p:nvPr/>
        </p:nvPicPr>
        <p:blipFill>
          <a:blip r:embed="rId5"/>
          <a:stretch>
            <a:fillRect/>
          </a:stretch>
        </p:blipFill>
        <p:spPr>
          <a:xfrm>
            <a:off x="2706276" y="5834174"/>
            <a:ext cx="1117600" cy="876300"/>
          </a:xfrm>
          <a:prstGeom prst="rect">
            <a:avLst/>
          </a:prstGeom>
        </p:spPr>
      </p:pic>
      <p:pic>
        <p:nvPicPr>
          <p:cNvPr id="27" name="Picture 26">
            <a:extLst>
              <a:ext uri="{FF2B5EF4-FFF2-40B4-BE49-F238E27FC236}">
                <a16:creationId xmlns:a16="http://schemas.microsoft.com/office/drawing/2014/main" id="{6CC0C944-AC00-13DA-145D-2FC3B1FAC4DA}"/>
              </a:ext>
            </a:extLst>
          </p:cNvPr>
          <p:cNvPicPr>
            <a:picLocks noChangeAspect="1"/>
          </p:cNvPicPr>
          <p:nvPr/>
        </p:nvPicPr>
        <p:blipFill>
          <a:blip r:embed="rId5"/>
          <a:stretch>
            <a:fillRect/>
          </a:stretch>
        </p:blipFill>
        <p:spPr>
          <a:xfrm>
            <a:off x="9074096" y="927030"/>
            <a:ext cx="1117600" cy="876300"/>
          </a:xfrm>
          <a:prstGeom prst="rect">
            <a:avLst/>
          </a:prstGeom>
        </p:spPr>
      </p:pic>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6"/>
          <a:srcRect t="6915" b="22020"/>
          <a:stretch/>
        </p:blipFill>
        <p:spPr>
          <a:xfrm>
            <a:off x="10309052" y="63660"/>
            <a:ext cx="1882948" cy="752355"/>
          </a:xfrm>
          <a:prstGeom prst="rect">
            <a:avLst/>
          </a:prstGeom>
        </p:spPr>
      </p:pic>
      <p:sp>
        <p:nvSpPr>
          <p:cNvPr id="2" name="Slide Number Placeholder 1">
            <a:extLst>
              <a:ext uri="{FF2B5EF4-FFF2-40B4-BE49-F238E27FC236}">
                <a16:creationId xmlns:a16="http://schemas.microsoft.com/office/drawing/2014/main" id="{AA7C1A98-4057-EE23-6F03-FB7EA6997EA5}"/>
              </a:ext>
            </a:extLst>
          </p:cNvPr>
          <p:cNvSpPr>
            <a:spLocks noGrp="1"/>
          </p:cNvSpPr>
          <p:nvPr>
            <p:ph type="sldNum" sz="quarter" idx="12"/>
          </p:nvPr>
        </p:nvSpPr>
        <p:spPr/>
        <p:txBody>
          <a:bodyPr/>
          <a:lstStyle/>
          <a:p>
            <a:fld id="{8AB32140-C4FB-1A4C-AC00-5CB6CAE258BC}" type="slidenum">
              <a:rPr lang="en-GB" smtClean="0"/>
              <a:t>24</a:t>
            </a:fld>
            <a:endParaRPr lang="en-GB"/>
          </a:p>
        </p:txBody>
      </p:sp>
      <p:sp>
        <p:nvSpPr>
          <p:cNvPr id="3" name="Title 1">
            <a:extLst>
              <a:ext uri="{FF2B5EF4-FFF2-40B4-BE49-F238E27FC236}">
                <a16:creationId xmlns:a16="http://schemas.microsoft.com/office/drawing/2014/main" id="{CA62F600-1677-CD12-7CC5-FE3770077A46}"/>
              </a:ext>
            </a:extLst>
          </p:cNvPr>
          <p:cNvSpPr txBox="1">
            <a:spLocks/>
          </p:cNvSpPr>
          <p:nvPr/>
        </p:nvSpPr>
        <p:spPr>
          <a:xfrm>
            <a:off x="0" y="33708"/>
            <a:ext cx="9566596"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Overview of community interventions</a:t>
            </a:r>
          </a:p>
        </p:txBody>
      </p:sp>
      <p:pic>
        <p:nvPicPr>
          <p:cNvPr id="10" name="Picture 9">
            <a:extLst>
              <a:ext uri="{FF2B5EF4-FFF2-40B4-BE49-F238E27FC236}">
                <a16:creationId xmlns:a16="http://schemas.microsoft.com/office/drawing/2014/main" id="{F53066A7-FB32-65E2-A795-66F673A700F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6757" b="90000" l="51508" r="85553">
                        <a14:foregroundMark x1="60176" y1="48514" x2="67588" y2="49189"/>
                        <a14:foregroundMark x1="63442" y1="79730" x2="71482" y2="81351"/>
                        <a14:foregroundMark x1="73116" y1="90000" x2="77010" y2="86892"/>
                        <a14:foregroundMark x1="83794" y1="58514" x2="84673" y2="68649"/>
                        <a14:foregroundMark x1="51508" y1="86486" x2="52513" y2="85541"/>
                        <a14:foregroundMark x1="85050" y1="66757" x2="85050" y2="68514"/>
                        <a14:foregroundMark x1="85678" y1="66892" x2="85678" y2="68514"/>
                        <a14:foregroundMark x1="74497" y1="56351" x2="74497" y2="60270"/>
                        <a14:foregroundMark x1="74121" y1="56486" x2="74372" y2="60946"/>
                        <a14:foregroundMark x1="76131" y1="56757" x2="76005" y2="63243"/>
                        <a14:foregroundMark x1="75000" y1="53919" x2="76633" y2="53919"/>
                        <a14:foregroundMark x1="61181" y1="47027" x2="62563" y2="46757"/>
                      </a14:backgroundRemoval>
                    </a14:imgEffect>
                  </a14:imgLayer>
                </a14:imgProps>
              </a:ext>
            </a:extLst>
          </a:blip>
          <a:srcRect l="50000" t="45135" r="12165" b="8100"/>
          <a:stretch/>
        </p:blipFill>
        <p:spPr>
          <a:xfrm>
            <a:off x="1762125" y="2066942"/>
            <a:ext cx="1039871" cy="1194916"/>
          </a:xfrm>
          <a:prstGeom prst="rect">
            <a:avLst/>
          </a:prstGeom>
        </p:spPr>
      </p:pic>
      <p:pic>
        <p:nvPicPr>
          <p:cNvPr id="20" name="Picture 19">
            <a:extLst>
              <a:ext uri="{FF2B5EF4-FFF2-40B4-BE49-F238E27FC236}">
                <a16:creationId xmlns:a16="http://schemas.microsoft.com/office/drawing/2014/main" id="{0C4F4C1B-4D85-B7EB-EBB5-5BA379A9D8F9}"/>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5385" b="90970" l="40343" r="60748">
                        <a14:foregroundMark x1="46106" y1="78930" x2="53271" y2="85619"/>
                        <a14:foregroundMark x1="52648" y1="85284" x2="54673" y2="81605"/>
                        <a14:foregroundMark x1="54673" y1="81271" x2="51713" y2="79933"/>
                        <a14:foregroundMark x1="54673" y1="79431" x2="56854" y2="79766"/>
                        <a14:foregroundMark x1="57009" y1="80268" x2="57788" y2="85953"/>
                        <a14:foregroundMark x1="53583" y1="85786" x2="53894" y2="91304"/>
                        <a14:foregroundMark x1="52804" y1="86455" x2="41433" y2="83612"/>
                        <a14:foregroundMark x1="41433" y1="83612" x2="40810" y2="89465"/>
                        <a14:foregroundMark x1="40343" y1="83110" x2="44860" y2="78094"/>
                        <a14:foregroundMark x1="44704" y1="77592" x2="44704" y2="79097"/>
                        <a14:foregroundMark x1="51246" y1="66388" x2="53894" y2="66054"/>
                        <a14:foregroundMark x1="58879" y1="73077" x2="59502" y2="73913"/>
                        <a14:foregroundMark x1="59502" y1="72742" x2="59813" y2="74080"/>
                        <a14:foregroundMark x1="60280" y1="72575" x2="60903" y2="73579"/>
                        <a14:foregroundMark x1="52181" y1="66054" x2="53115" y2="65385"/>
                      </a14:backgroundRemoval>
                    </a14:imgEffect>
                  </a14:imgLayer>
                </a14:imgProps>
              </a:ext>
            </a:extLst>
          </a:blip>
          <a:srcRect l="38661" t="64214" r="38041" b="7045"/>
          <a:stretch/>
        </p:blipFill>
        <p:spPr>
          <a:xfrm>
            <a:off x="7979580" y="4927633"/>
            <a:ext cx="949770" cy="1091381"/>
          </a:xfrm>
          <a:prstGeom prst="rect">
            <a:avLst/>
          </a:prstGeom>
        </p:spPr>
      </p:pic>
      <p:pic>
        <p:nvPicPr>
          <p:cNvPr id="21" name="Picture 20">
            <a:extLst>
              <a:ext uri="{FF2B5EF4-FFF2-40B4-BE49-F238E27FC236}">
                <a16:creationId xmlns:a16="http://schemas.microsoft.com/office/drawing/2014/main" id="{F416089C-5CCC-FE87-4B2B-968EE9D1C23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5020" b="77788" l="9586" r="32700"/>
                    </a14:imgEffect>
                  </a14:imgLayer>
                </a14:imgProps>
              </a:ext>
            </a:extLst>
          </a:blip>
          <a:srcRect l="6697" t="52174" r="64411" b="19366"/>
          <a:stretch/>
        </p:blipFill>
        <p:spPr>
          <a:xfrm>
            <a:off x="5466889" y="4662865"/>
            <a:ext cx="1014698" cy="931030"/>
          </a:xfrm>
          <a:prstGeom prst="rect">
            <a:avLst/>
          </a:prstGeom>
        </p:spPr>
      </p:pic>
      <p:pic>
        <p:nvPicPr>
          <p:cNvPr id="28" name="Picture 27">
            <a:extLst>
              <a:ext uri="{FF2B5EF4-FFF2-40B4-BE49-F238E27FC236}">
                <a16:creationId xmlns:a16="http://schemas.microsoft.com/office/drawing/2014/main" id="{61A2B752-FE82-027C-8CE5-F2B8233DCAB4}"/>
              </a:ext>
            </a:extLst>
          </p:cNvPr>
          <p:cNvPicPr>
            <a:picLocks noChangeAspect="1"/>
          </p:cNvPicPr>
          <p:nvPr/>
        </p:nvPicPr>
        <p:blipFill rotWithShape="1">
          <a:blip r:embed="rId11">
            <a:extLst>
              <a:ext uri="{BEBA8EAE-BF5A-486C-A8C5-ECC9F3942E4B}">
                <a14:imgProps xmlns:a14="http://schemas.microsoft.com/office/drawing/2010/main">
                  <a14:imgLayer r:embed="rId13">
                    <a14:imgEffect>
                      <a14:backgroundRemoval t="55020" b="77788" l="9586" r="32700"/>
                    </a14:imgEffect>
                  </a14:imgLayer>
                </a14:imgProps>
              </a:ext>
            </a:extLst>
          </a:blip>
          <a:srcRect l="6697" t="52174" r="64411" b="19366"/>
          <a:stretch/>
        </p:blipFill>
        <p:spPr>
          <a:xfrm>
            <a:off x="5992971" y="872300"/>
            <a:ext cx="1014698" cy="931030"/>
          </a:xfrm>
          <a:prstGeom prst="rect">
            <a:avLst/>
          </a:prstGeom>
        </p:spPr>
      </p:pic>
      <p:pic>
        <p:nvPicPr>
          <p:cNvPr id="29" name="Picture 28">
            <a:extLst>
              <a:ext uri="{FF2B5EF4-FFF2-40B4-BE49-F238E27FC236}">
                <a16:creationId xmlns:a16="http://schemas.microsoft.com/office/drawing/2014/main" id="{E7EA54D0-17CE-5D7B-6E8C-1148AE59E0B3}"/>
              </a:ext>
            </a:extLst>
          </p:cNvPr>
          <p:cNvPicPr>
            <a:picLocks noChangeAspect="1"/>
          </p:cNvPicPr>
          <p:nvPr/>
        </p:nvPicPr>
        <p:blipFill rotWithShape="1">
          <a:blip r:embed="rId11">
            <a:extLst>
              <a:ext uri="{BEBA8EAE-BF5A-486C-A8C5-ECC9F3942E4B}">
                <a14:imgProps xmlns:a14="http://schemas.microsoft.com/office/drawing/2010/main">
                  <a14:imgLayer r:embed="rId14">
                    <a14:imgEffect>
                      <a14:backgroundRemoval t="55020" b="77788" l="9586" r="32700"/>
                    </a14:imgEffect>
                  </a14:imgLayer>
                </a14:imgProps>
              </a:ext>
            </a:extLst>
          </a:blip>
          <a:srcRect l="6697" t="52174" r="64411" b="19366"/>
          <a:stretch/>
        </p:blipFill>
        <p:spPr>
          <a:xfrm>
            <a:off x="8870694" y="2619404"/>
            <a:ext cx="762202" cy="699354"/>
          </a:xfrm>
          <a:prstGeom prst="rect">
            <a:avLst/>
          </a:prstGeom>
        </p:spPr>
      </p:pic>
      <p:pic>
        <p:nvPicPr>
          <p:cNvPr id="30" name="Picture 29">
            <a:extLst>
              <a:ext uri="{FF2B5EF4-FFF2-40B4-BE49-F238E27FC236}">
                <a16:creationId xmlns:a16="http://schemas.microsoft.com/office/drawing/2014/main" id="{205F2681-E93B-83EA-5FC0-220E0BFE0BAC}"/>
              </a:ext>
            </a:extLst>
          </p:cNvPr>
          <p:cNvPicPr>
            <a:picLocks noChangeAspect="1"/>
          </p:cNvPicPr>
          <p:nvPr/>
        </p:nvPicPr>
        <p:blipFill>
          <a:blip r:embed="rId15"/>
          <a:stretch>
            <a:fillRect/>
          </a:stretch>
        </p:blipFill>
        <p:spPr>
          <a:xfrm>
            <a:off x="6982" y="3621393"/>
            <a:ext cx="1998910" cy="1147889"/>
          </a:xfrm>
          <a:prstGeom prst="rect">
            <a:avLst/>
          </a:prstGeom>
        </p:spPr>
      </p:pic>
      <p:pic>
        <p:nvPicPr>
          <p:cNvPr id="31" name="Picture 30">
            <a:extLst>
              <a:ext uri="{FF2B5EF4-FFF2-40B4-BE49-F238E27FC236}">
                <a16:creationId xmlns:a16="http://schemas.microsoft.com/office/drawing/2014/main" id="{1B968B25-5F8A-6979-8D5A-F6193FDD0259}"/>
              </a:ext>
            </a:extLst>
          </p:cNvPr>
          <p:cNvPicPr>
            <a:picLocks noChangeAspect="1"/>
          </p:cNvPicPr>
          <p:nvPr/>
        </p:nvPicPr>
        <p:blipFill rotWithShape="1">
          <a:blip r:embed="rId9">
            <a:extLst>
              <a:ext uri="{BEBA8EAE-BF5A-486C-A8C5-ECC9F3942E4B}">
                <a14:imgProps xmlns:a14="http://schemas.microsoft.com/office/drawing/2010/main">
                  <a14:imgLayer r:embed="rId12">
                    <a14:imgEffect>
                      <a14:backgroundRemoval t="65385" b="90970" l="40343" r="60748">
                        <a14:foregroundMark x1="46106" y1="78930" x2="53271" y2="85619"/>
                        <a14:foregroundMark x1="52648" y1="85284" x2="54673" y2="81605"/>
                        <a14:foregroundMark x1="54673" y1="81271" x2="51713" y2="79933"/>
                        <a14:foregroundMark x1="54673" y1="79431" x2="56854" y2="79766"/>
                        <a14:foregroundMark x1="57009" y1="80268" x2="57788" y2="85953"/>
                        <a14:foregroundMark x1="53583" y1="85786" x2="53894" y2="91304"/>
                        <a14:foregroundMark x1="52804" y1="86455" x2="41433" y2="83612"/>
                        <a14:foregroundMark x1="41433" y1="83612" x2="40810" y2="89465"/>
                        <a14:foregroundMark x1="40343" y1="83110" x2="44860" y2="78094"/>
                        <a14:foregroundMark x1="44704" y1="77592" x2="44704" y2="79097"/>
                        <a14:foregroundMark x1="51246" y1="66388" x2="53894" y2="66054"/>
                        <a14:foregroundMark x1="58879" y1="73077" x2="59502" y2="73913"/>
                        <a14:foregroundMark x1="59502" y1="72742" x2="59813" y2="74080"/>
                        <a14:foregroundMark x1="60280" y1="72575" x2="60903" y2="73579"/>
                        <a14:foregroundMark x1="52181" y1="66054" x2="53115" y2="65385"/>
                      </a14:backgroundRemoval>
                    </a14:imgEffect>
                  </a14:imgLayer>
                </a14:imgProps>
              </a:ext>
            </a:extLst>
          </a:blip>
          <a:srcRect l="38661" t="64214" r="38041" b="7045"/>
          <a:stretch/>
        </p:blipFill>
        <p:spPr>
          <a:xfrm>
            <a:off x="9576511" y="1690435"/>
            <a:ext cx="808432" cy="928969"/>
          </a:xfrm>
          <a:prstGeom prst="rect">
            <a:avLst/>
          </a:prstGeom>
        </p:spPr>
      </p:pic>
      <p:pic>
        <p:nvPicPr>
          <p:cNvPr id="32" name="Picture 31">
            <a:extLst>
              <a:ext uri="{FF2B5EF4-FFF2-40B4-BE49-F238E27FC236}">
                <a16:creationId xmlns:a16="http://schemas.microsoft.com/office/drawing/2014/main" id="{EB313CF3-2E59-FC4F-A05C-5DEA6515B4AD}"/>
              </a:ext>
            </a:extLst>
          </p:cNvPr>
          <p:cNvPicPr>
            <a:picLocks noChangeAspect="1"/>
          </p:cNvPicPr>
          <p:nvPr/>
        </p:nvPicPr>
        <p:blipFill rotWithShape="1">
          <a:blip r:embed="rId9">
            <a:extLst>
              <a:ext uri="{BEBA8EAE-BF5A-486C-A8C5-ECC9F3942E4B}">
                <a14:imgProps xmlns:a14="http://schemas.microsoft.com/office/drawing/2010/main">
                  <a14:imgLayer r:embed="rId12">
                    <a14:imgEffect>
                      <a14:backgroundRemoval t="65385" b="90970" l="40343" r="60748">
                        <a14:foregroundMark x1="46106" y1="78930" x2="53271" y2="85619"/>
                        <a14:foregroundMark x1="52648" y1="85284" x2="54673" y2="81605"/>
                        <a14:foregroundMark x1="54673" y1="81271" x2="51713" y2="79933"/>
                        <a14:foregroundMark x1="54673" y1="79431" x2="56854" y2="79766"/>
                        <a14:foregroundMark x1="57009" y1="80268" x2="57788" y2="85953"/>
                        <a14:foregroundMark x1="53583" y1="85786" x2="53894" y2="91304"/>
                        <a14:foregroundMark x1="52804" y1="86455" x2="41433" y2="83612"/>
                        <a14:foregroundMark x1="41433" y1="83612" x2="40810" y2="89465"/>
                        <a14:foregroundMark x1="40343" y1="83110" x2="44860" y2="78094"/>
                        <a14:foregroundMark x1="44704" y1="77592" x2="44704" y2="79097"/>
                        <a14:foregroundMark x1="51246" y1="66388" x2="53894" y2="66054"/>
                        <a14:foregroundMark x1="58879" y1="73077" x2="59502" y2="73913"/>
                        <a14:foregroundMark x1="59502" y1="72742" x2="59813" y2="74080"/>
                        <a14:foregroundMark x1="60280" y1="72575" x2="60903" y2="73579"/>
                        <a14:foregroundMark x1="52181" y1="66054" x2="53115" y2="65385"/>
                      </a14:backgroundRemoval>
                    </a14:imgEffect>
                  </a14:imgLayer>
                </a14:imgProps>
              </a:ext>
            </a:extLst>
          </a:blip>
          <a:srcRect l="38661" t="64214" r="38041" b="7045"/>
          <a:stretch/>
        </p:blipFill>
        <p:spPr>
          <a:xfrm>
            <a:off x="3486794" y="1462794"/>
            <a:ext cx="1039871" cy="1194916"/>
          </a:xfrm>
          <a:prstGeom prst="rect">
            <a:avLst/>
          </a:prstGeom>
        </p:spPr>
      </p:pic>
      <p:pic>
        <p:nvPicPr>
          <p:cNvPr id="34" name="Picture 33">
            <a:extLst>
              <a:ext uri="{FF2B5EF4-FFF2-40B4-BE49-F238E27FC236}">
                <a16:creationId xmlns:a16="http://schemas.microsoft.com/office/drawing/2014/main" id="{D9554E29-74B7-F8AC-E069-8D0EA01F4A06}"/>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foregroundMark x1="14201" y1="15359" x2="31361" y2="12418"/>
                        <a14:foregroundMark x1="21006" y1="16993" x2="26036" y2="73856"/>
                        <a14:foregroundMark x1="28107" y1="26797" x2="39053" y2="28431"/>
                        <a14:foregroundMark x1="38462" y1="36275" x2="38166" y2="38235"/>
                        <a14:foregroundMark x1="45266" y1="36928" x2="47337" y2="36928"/>
                        <a14:foregroundMark x1="31657" y1="38889" x2="29882" y2="39542"/>
                      </a14:backgroundRemoval>
                    </a14:imgEffect>
                  </a14:imgLayer>
                </a14:imgProps>
              </a:ext>
            </a:extLst>
          </a:blip>
          <a:stretch>
            <a:fillRect/>
          </a:stretch>
        </p:blipFill>
        <p:spPr>
          <a:xfrm>
            <a:off x="328157" y="1505815"/>
            <a:ext cx="1433968" cy="1298207"/>
          </a:xfrm>
          <a:prstGeom prst="rect">
            <a:avLst/>
          </a:prstGeom>
        </p:spPr>
      </p:pic>
      <p:pic>
        <p:nvPicPr>
          <p:cNvPr id="36" name="Picture 35">
            <a:extLst>
              <a:ext uri="{FF2B5EF4-FFF2-40B4-BE49-F238E27FC236}">
                <a16:creationId xmlns:a16="http://schemas.microsoft.com/office/drawing/2014/main" id="{E5D69B81-D560-B038-BC8A-95A054CC71FC}"/>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8371" b="63419" l="66479" r="84085">
                        <a14:foregroundMark x1="66479" y1="29712" x2="66479" y2="30990"/>
                        <a14:foregroundMark x1="69859" y1="18371" x2="73239" y2="18530"/>
                        <a14:foregroundMark x1="82113" y1="59265" x2="77746" y2="63419"/>
                      </a14:backgroundRemoval>
                    </a14:imgEffect>
                  </a14:imgLayer>
                </a14:imgProps>
              </a:ext>
            </a:extLst>
          </a:blip>
          <a:srcRect l="64685" t="14170" r="13461" b="33717"/>
          <a:stretch/>
        </p:blipFill>
        <p:spPr>
          <a:xfrm>
            <a:off x="4750091" y="2712346"/>
            <a:ext cx="554954" cy="1166778"/>
          </a:xfrm>
          <a:prstGeom prst="rect">
            <a:avLst/>
          </a:prstGeom>
        </p:spPr>
      </p:pic>
      <p:pic>
        <p:nvPicPr>
          <p:cNvPr id="37" name="Picture 36">
            <a:extLst>
              <a:ext uri="{FF2B5EF4-FFF2-40B4-BE49-F238E27FC236}">
                <a16:creationId xmlns:a16="http://schemas.microsoft.com/office/drawing/2014/main" id="{14C60C36-9A34-E141-2BCE-07B18F4727D1}"/>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46006" b="88978" l="20282" r="48310">
                        <a14:foregroundMark x1="24648" y1="48562" x2="33380" y2="48562"/>
                        <a14:foregroundMark x1="37465" y1="61981" x2="37465" y2="69968"/>
                        <a14:foregroundMark x1="36761" y1="59744" x2="36761" y2="71565"/>
                        <a14:foregroundMark x1="30282" y1="89297" x2="36338" y2="88339"/>
                        <a14:foregroundMark x1="29859" y1="46166" x2="37606" y2="46965"/>
                        <a14:foregroundMark x1="20282" y1="55112" x2="20282" y2="61182"/>
                        <a14:foregroundMark x1="20282" y1="61022" x2="20282" y2="61022"/>
                        <a14:backgroundMark x1="20986" y1="46965" x2="22958" y2="46166"/>
                      </a14:backgroundRemoval>
                    </a14:imgEffect>
                  </a14:imgLayer>
                </a14:imgProps>
              </a:ext>
            </a:extLst>
          </a:blip>
          <a:srcRect l="17076" t="41413" r="48210" b="6199"/>
          <a:stretch/>
        </p:blipFill>
        <p:spPr>
          <a:xfrm>
            <a:off x="1653199" y="838986"/>
            <a:ext cx="892794" cy="1149078"/>
          </a:xfrm>
          <a:prstGeom prst="rect">
            <a:avLst/>
          </a:prstGeom>
        </p:spPr>
      </p:pic>
      <p:pic>
        <p:nvPicPr>
          <p:cNvPr id="38" name="Picture 37">
            <a:extLst>
              <a:ext uri="{FF2B5EF4-FFF2-40B4-BE49-F238E27FC236}">
                <a16:creationId xmlns:a16="http://schemas.microsoft.com/office/drawing/2014/main" id="{B91DBE13-5707-FAEC-7A9A-BE9C7275585F}"/>
              </a:ext>
            </a:extLst>
          </p:cNvPr>
          <p:cNvPicPr>
            <a:picLocks noChangeAspect="1"/>
          </p:cNvPicPr>
          <p:nvPr/>
        </p:nvPicPr>
        <p:blipFill rotWithShape="1">
          <a:blip r:embed="rId18">
            <a:extLst>
              <a:ext uri="{BEBA8EAE-BF5A-486C-A8C5-ECC9F3942E4B}">
                <a14:imgProps xmlns:a14="http://schemas.microsoft.com/office/drawing/2010/main">
                  <a14:imgLayer r:embed="rId21">
                    <a14:imgEffect>
                      <a14:backgroundRemoval t="18371" b="63419" l="66479" r="84085">
                        <a14:foregroundMark x1="66479" y1="29712" x2="66479" y2="30990"/>
                        <a14:foregroundMark x1="69859" y1="18371" x2="73239" y2="18530"/>
                        <a14:foregroundMark x1="82113" y1="59265" x2="77746" y2="63419"/>
                      </a14:backgroundRemoval>
                    </a14:imgEffect>
                  </a14:imgLayer>
                </a14:imgProps>
              </a:ext>
            </a:extLst>
          </a:blip>
          <a:srcRect l="64685" t="14170" r="13461" b="33717"/>
          <a:stretch/>
        </p:blipFill>
        <p:spPr>
          <a:xfrm>
            <a:off x="3559870" y="5774308"/>
            <a:ext cx="405860" cy="853311"/>
          </a:xfrm>
          <a:prstGeom prst="rect">
            <a:avLst/>
          </a:prstGeom>
        </p:spPr>
      </p:pic>
      <p:pic>
        <p:nvPicPr>
          <p:cNvPr id="39" name="Picture 38">
            <a:extLst>
              <a:ext uri="{FF2B5EF4-FFF2-40B4-BE49-F238E27FC236}">
                <a16:creationId xmlns:a16="http://schemas.microsoft.com/office/drawing/2014/main" id="{6620D98B-CFE6-B974-3831-56D1B69ACD81}"/>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8371" b="63419" l="66479" r="84085">
                        <a14:foregroundMark x1="66479" y1="29712" x2="66479" y2="30990"/>
                        <a14:foregroundMark x1="69859" y1="18371" x2="73239" y2="18530"/>
                        <a14:foregroundMark x1="82113" y1="59265" x2="77746" y2="63419"/>
                      </a14:backgroundRemoval>
                    </a14:imgEffect>
                  </a14:imgLayer>
                </a14:imgProps>
              </a:ext>
            </a:extLst>
          </a:blip>
          <a:srcRect l="64685" t="14170" r="13461" b="33717"/>
          <a:stretch/>
        </p:blipFill>
        <p:spPr>
          <a:xfrm>
            <a:off x="8929350" y="1143433"/>
            <a:ext cx="371655" cy="781396"/>
          </a:xfrm>
          <a:prstGeom prst="rect">
            <a:avLst/>
          </a:prstGeom>
        </p:spPr>
      </p:pic>
      <p:pic>
        <p:nvPicPr>
          <p:cNvPr id="40" name="Picture 39">
            <a:extLst>
              <a:ext uri="{FF2B5EF4-FFF2-40B4-BE49-F238E27FC236}">
                <a16:creationId xmlns:a16="http://schemas.microsoft.com/office/drawing/2014/main" id="{77CDF520-4277-2BB4-BAF9-23120D0EA461}"/>
              </a:ext>
            </a:extLst>
          </p:cNvPr>
          <p:cNvPicPr>
            <a:picLocks noChangeAspect="1"/>
          </p:cNvPicPr>
          <p:nvPr/>
        </p:nvPicPr>
        <p:blipFill rotWithShape="1">
          <a:blip r:embed="rId18">
            <a:extLst>
              <a:ext uri="{BEBA8EAE-BF5A-486C-A8C5-ECC9F3942E4B}">
                <a14:imgProps xmlns:a14="http://schemas.microsoft.com/office/drawing/2010/main">
                  <a14:imgLayer r:embed="rId22">
                    <a14:imgEffect>
                      <a14:backgroundRemoval t="18371" b="63419" l="66479" r="84085">
                        <a14:foregroundMark x1="66479" y1="29712" x2="66479" y2="30990"/>
                        <a14:foregroundMark x1="69859" y1="18371" x2="73239" y2="18530"/>
                        <a14:foregroundMark x1="82113" y1="59265" x2="77746" y2="63419"/>
                      </a14:backgroundRemoval>
                    </a14:imgEffect>
                  </a14:imgLayer>
                </a14:imgProps>
              </a:ext>
            </a:extLst>
          </a:blip>
          <a:srcRect l="64685" t="14170" r="13461" b="33717"/>
          <a:stretch/>
        </p:blipFill>
        <p:spPr>
          <a:xfrm>
            <a:off x="8610600" y="6088286"/>
            <a:ext cx="350066" cy="736006"/>
          </a:xfrm>
          <a:prstGeom prst="rect">
            <a:avLst/>
          </a:prstGeom>
        </p:spPr>
      </p:pic>
      <p:pic>
        <p:nvPicPr>
          <p:cNvPr id="41" name="Picture 40">
            <a:extLst>
              <a:ext uri="{FF2B5EF4-FFF2-40B4-BE49-F238E27FC236}">
                <a16:creationId xmlns:a16="http://schemas.microsoft.com/office/drawing/2014/main" id="{DB4F3401-6A0F-5744-4225-4F5A2E751754}"/>
              </a:ext>
            </a:extLst>
          </p:cNvPr>
          <p:cNvPicPr>
            <a:picLocks noChangeAspect="1"/>
          </p:cNvPicPr>
          <p:nvPr/>
        </p:nvPicPr>
        <p:blipFill rotWithShape="1">
          <a:blip r:embed="rId7">
            <a:extLst>
              <a:ext uri="{BEBA8EAE-BF5A-486C-A8C5-ECC9F3942E4B}">
                <a14:imgProps xmlns:a14="http://schemas.microsoft.com/office/drawing/2010/main">
                  <a14:imgLayer r:embed="rId23">
                    <a14:imgEffect>
                      <a14:backgroundRemoval t="46757" b="90000" l="51508" r="85553">
                        <a14:foregroundMark x1="60176" y1="48514" x2="67588" y2="49189"/>
                        <a14:foregroundMark x1="63442" y1="79730" x2="71482" y2="81351"/>
                        <a14:foregroundMark x1="73116" y1="90000" x2="77010" y2="86892"/>
                        <a14:foregroundMark x1="83794" y1="58514" x2="84673" y2="68649"/>
                        <a14:foregroundMark x1="51508" y1="86486" x2="52513" y2="85541"/>
                        <a14:foregroundMark x1="85050" y1="66757" x2="85050" y2="68514"/>
                        <a14:foregroundMark x1="85678" y1="66892" x2="85678" y2="68514"/>
                        <a14:foregroundMark x1="74497" y1="56351" x2="74497" y2="60270"/>
                        <a14:foregroundMark x1="74121" y1="56486" x2="74372" y2="60946"/>
                        <a14:foregroundMark x1="76131" y1="56757" x2="76005" y2="63243"/>
                        <a14:foregroundMark x1="75000" y1="53919" x2="76633" y2="53919"/>
                        <a14:foregroundMark x1="61181" y1="47027" x2="62563" y2="46757"/>
                      </a14:backgroundRemoval>
                    </a14:imgEffect>
                  </a14:imgLayer>
                </a14:imgProps>
              </a:ext>
            </a:extLst>
          </a:blip>
          <a:srcRect l="50000" t="45135" r="12165" b="8100"/>
          <a:stretch/>
        </p:blipFill>
        <p:spPr>
          <a:xfrm>
            <a:off x="7764329" y="2154918"/>
            <a:ext cx="472416" cy="542853"/>
          </a:xfrm>
          <a:prstGeom prst="rect">
            <a:avLst/>
          </a:prstGeom>
        </p:spPr>
      </p:pic>
      <p:pic>
        <p:nvPicPr>
          <p:cNvPr id="42" name="Picture 41">
            <a:extLst>
              <a:ext uri="{FF2B5EF4-FFF2-40B4-BE49-F238E27FC236}">
                <a16:creationId xmlns:a16="http://schemas.microsoft.com/office/drawing/2014/main" id="{9A49DBCF-1F5A-5EF1-13DD-0AD359B740C6}"/>
              </a:ext>
            </a:extLst>
          </p:cNvPr>
          <p:cNvPicPr>
            <a:picLocks noChangeAspect="1"/>
          </p:cNvPicPr>
          <p:nvPr/>
        </p:nvPicPr>
        <p:blipFill rotWithShape="1">
          <a:blip r:embed="rId7">
            <a:extLst>
              <a:ext uri="{BEBA8EAE-BF5A-486C-A8C5-ECC9F3942E4B}">
                <a14:imgProps xmlns:a14="http://schemas.microsoft.com/office/drawing/2010/main">
                  <a14:imgLayer r:embed="rId24">
                    <a14:imgEffect>
                      <a14:backgroundRemoval t="46757" b="90000" l="51508" r="85553">
                        <a14:foregroundMark x1="60176" y1="48514" x2="67588" y2="49189"/>
                        <a14:foregroundMark x1="63442" y1="79730" x2="71482" y2="81351"/>
                        <a14:foregroundMark x1="73116" y1="90000" x2="77010" y2="86892"/>
                        <a14:foregroundMark x1="83794" y1="58514" x2="84673" y2="68649"/>
                        <a14:foregroundMark x1="51508" y1="86486" x2="52513" y2="85541"/>
                        <a14:foregroundMark x1="85050" y1="66757" x2="85050" y2="68514"/>
                        <a14:foregroundMark x1="85678" y1="66892" x2="85678" y2="68514"/>
                        <a14:foregroundMark x1="74497" y1="56351" x2="74497" y2="60270"/>
                        <a14:foregroundMark x1="74121" y1="56486" x2="74372" y2="60946"/>
                        <a14:foregroundMark x1="76131" y1="56757" x2="76005" y2="63243"/>
                        <a14:foregroundMark x1="75000" y1="53919" x2="76633" y2="53919"/>
                        <a14:foregroundMark x1="61181" y1="47027" x2="62563" y2="46757"/>
                      </a14:backgroundRemoval>
                    </a14:imgEffect>
                  </a14:imgLayer>
                </a14:imgProps>
              </a:ext>
            </a:extLst>
          </a:blip>
          <a:srcRect l="50000" t="45135" r="12165" b="8100"/>
          <a:stretch/>
        </p:blipFill>
        <p:spPr>
          <a:xfrm>
            <a:off x="6481587" y="5985700"/>
            <a:ext cx="472416" cy="542853"/>
          </a:xfrm>
          <a:prstGeom prst="rect">
            <a:avLst/>
          </a:prstGeom>
        </p:spPr>
      </p:pic>
      <p:pic>
        <p:nvPicPr>
          <p:cNvPr id="43" name="Picture 42">
            <a:extLst>
              <a:ext uri="{FF2B5EF4-FFF2-40B4-BE49-F238E27FC236}">
                <a16:creationId xmlns:a16="http://schemas.microsoft.com/office/drawing/2014/main" id="{6DB04FC5-9761-42C8-3BF9-4A42BEFA3E69}"/>
              </a:ext>
            </a:extLst>
          </p:cNvPr>
          <p:cNvPicPr>
            <a:picLocks noChangeAspect="1"/>
          </p:cNvPicPr>
          <p:nvPr/>
        </p:nvPicPr>
        <p:blipFill rotWithShape="1">
          <a:blip r:embed="rId7">
            <a:extLst>
              <a:ext uri="{BEBA8EAE-BF5A-486C-A8C5-ECC9F3942E4B}">
                <a14:imgProps xmlns:a14="http://schemas.microsoft.com/office/drawing/2010/main">
                  <a14:imgLayer r:embed="rId25">
                    <a14:imgEffect>
                      <a14:backgroundRemoval t="46757" b="90000" l="51508" r="85553">
                        <a14:foregroundMark x1="60176" y1="48514" x2="67588" y2="49189"/>
                        <a14:foregroundMark x1="63442" y1="79730" x2="71482" y2="81351"/>
                        <a14:foregroundMark x1="73116" y1="90000" x2="77010" y2="86892"/>
                        <a14:foregroundMark x1="83794" y1="58514" x2="84673" y2="68649"/>
                        <a14:foregroundMark x1="51508" y1="86486" x2="52513" y2="85541"/>
                        <a14:foregroundMark x1="85050" y1="66757" x2="85050" y2="68514"/>
                        <a14:foregroundMark x1="85678" y1="66892" x2="85678" y2="68514"/>
                        <a14:foregroundMark x1="74497" y1="56351" x2="74497" y2="60270"/>
                        <a14:foregroundMark x1="74121" y1="56486" x2="74372" y2="60946"/>
                        <a14:foregroundMark x1="76131" y1="56757" x2="76005" y2="63243"/>
                        <a14:foregroundMark x1="75000" y1="53919" x2="76633" y2="53919"/>
                        <a14:foregroundMark x1="61181" y1="47027" x2="62563" y2="46757"/>
                      </a14:backgroundRemoval>
                    </a14:imgEffect>
                  </a14:imgLayer>
                </a14:imgProps>
              </a:ext>
            </a:extLst>
          </a:blip>
          <a:srcRect l="50000" t="45135" r="12165" b="8100"/>
          <a:stretch/>
        </p:blipFill>
        <p:spPr>
          <a:xfrm>
            <a:off x="1508689" y="5171166"/>
            <a:ext cx="472416" cy="542853"/>
          </a:xfrm>
          <a:prstGeom prst="rect">
            <a:avLst/>
          </a:prstGeom>
        </p:spPr>
      </p:pic>
      <p:pic>
        <p:nvPicPr>
          <p:cNvPr id="45" name="Picture 44">
            <a:extLst>
              <a:ext uri="{FF2B5EF4-FFF2-40B4-BE49-F238E27FC236}">
                <a16:creationId xmlns:a16="http://schemas.microsoft.com/office/drawing/2014/main" id="{98AD6289-F352-B7BB-1E5D-7EF2CDC41C5E}"/>
              </a:ext>
            </a:extLst>
          </p:cNvPr>
          <p:cNvPicPr>
            <a:picLocks noChangeAspect="1"/>
          </p:cNvPicPr>
          <p:nvPr/>
        </p:nvPicPr>
        <p:blipFill>
          <a:blip r:embed="rId26">
            <a:extLst>
              <a:ext uri="{BEBA8EAE-BF5A-486C-A8C5-ECC9F3942E4B}">
                <a14:imgProps xmlns:a14="http://schemas.microsoft.com/office/drawing/2010/main">
                  <a14:imgLayer r:embed="rId27">
                    <a14:imgEffect>
                      <a14:backgroundRemoval t="10000" b="90000" l="10000" r="90000"/>
                    </a14:imgEffect>
                  </a14:imgLayer>
                </a14:imgProps>
              </a:ext>
            </a:extLst>
          </a:blip>
          <a:stretch>
            <a:fillRect/>
          </a:stretch>
        </p:blipFill>
        <p:spPr>
          <a:xfrm flipH="1">
            <a:off x="3486794" y="2657710"/>
            <a:ext cx="1398668" cy="1440628"/>
          </a:xfrm>
          <a:prstGeom prst="rect">
            <a:avLst/>
          </a:prstGeom>
        </p:spPr>
      </p:pic>
      <p:pic>
        <p:nvPicPr>
          <p:cNvPr id="46" name="Picture 45">
            <a:extLst>
              <a:ext uri="{FF2B5EF4-FFF2-40B4-BE49-F238E27FC236}">
                <a16:creationId xmlns:a16="http://schemas.microsoft.com/office/drawing/2014/main" id="{4A96BA88-7233-509B-BB01-14EA06A44A64}"/>
              </a:ext>
            </a:extLst>
          </p:cNvPr>
          <p:cNvPicPr>
            <a:picLocks noChangeAspect="1"/>
          </p:cNvPicPr>
          <p:nvPr/>
        </p:nvPicPr>
        <p:blipFill>
          <a:blip r:embed="rId26">
            <a:extLst>
              <a:ext uri="{BEBA8EAE-BF5A-486C-A8C5-ECC9F3942E4B}">
                <a14:imgProps xmlns:a14="http://schemas.microsoft.com/office/drawing/2010/main">
                  <a14:imgLayer r:embed="rId28">
                    <a14:imgEffect>
                      <a14:backgroundRemoval t="10000" b="90000" l="10000" r="90000"/>
                    </a14:imgEffect>
                  </a14:imgLayer>
                </a14:imgProps>
              </a:ext>
            </a:extLst>
          </a:blip>
          <a:stretch>
            <a:fillRect/>
          </a:stretch>
        </p:blipFill>
        <p:spPr>
          <a:xfrm flipH="1">
            <a:off x="2195663" y="5664755"/>
            <a:ext cx="804126" cy="828250"/>
          </a:xfrm>
          <a:prstGeom prst="rect">
            <a:avLst/>
          </a:prstGeom>
        </p:spPr>
      </p:pic>
      <p:pic>
        <p:nvPicPr>
          <p:cNvPr id="47" name="Picture 46">
            <a:extLst>
              <a:ext uri="{FF2B5EF4-FFF2-40B4-BE49-F238E27FC236}">
                <a16:creationId xmlns:a16="http://schemas.microsoft.com/office/drawing/2014/main" id="{A3510282-E2FC-72C5-98C6-0AA810BC5AB1}"/>
              </a:ext>
            </a:extLst>
          </p:cNvPr>
          <p:cNvPicPr>
            <a:picLocks noChangeAspect="1"/>
          </p:cNvPicPr>
          <p:nvPr/>
        </p:nvPicPr>
        <p:blipFill>
          <a:blip r:embed="rId26">
            <a:extLst>
              <a:ext uri="{BEBA8EAE-BF5A-486C-A8C5-ECC9F3942E4B}">
                <a14:imgProps xmlns:a14="http://schemas.microsoft.com/office/drawing/2010/main">
                  <a14:imgLayer r:embed="rId28">
                    <a14:imgEffect>
                      <a14:backgroundRemoval t="10000" b="90000" l="10000" r="90000"/>
                    </a14:imgEffect>
                  </a14:imgLayer>
                </a14:imgProps>
              </a:ext>
            </a:extLst>
          </a:blip>
          <a:stretch>
            <a:fillRect/>
          </a:stretch>
        </p:blipFill>
        <p:spPr>
          <a:xfrm flipH="1">
            <a:off x="7891638" y="6114707"/>
            <a:ext cx="804126" cy="828250"/>
          </a:xfrm>
          <a:prstGeom prst="rect">
            <a:avLst/>
          </a:prstGeom>
        </p:spPr>
      </p:pic>
      <p:pic>
        <p:nvPicPr>
          <p:cNvPr id="49" name="Picture 48">
            <a:extLst>
              <a:ext uri="{FF2B5EF4-FFF2-40B4-BE49-F238E27FC236}">
                <a16:creationId xmlns:a16="http://schemas.microsoft.com/office/drawing/2014/main" id="{B54E7D40-38F6-F423-7528-DFFDE77AD0CF}"/>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61567" y1="16525" x2="72388" y2="49576"/>
                        <a14:foregroundMark x1="72388" y1="49576" x2="71642" y2="53390"/>
                        <a14:foregroundMark x1="52239" y1="50000" x2="52239" y2="57627"/>
                        <a14:foregroundMark x1="20522" y1="17797" x2="24254" y2="62712"/>
                        <a14:foregroundMark x1="79851" y1="75424" x2="82836" y2="69068"/>
                        <a14:foregroundMark x1="72761" y1="52542" x2="74627" y2="60593"/>
                        <a14:backgroundMark x1="12313" y1="52119" x2="12313" y2="56356"/>
                      </a14:backgroundRemoval>
                    </a14:imgEffect>
                  </a14:imgLayer>
                </a14:imgProps>
              </a:ext>
            </a:extLst>
          </a:blip>
          <a:stretch>
            <a:fillRect/>
          </a:stretch>
        </p:blipFill>
        <p:spPr>
          <a:xfrm>
            <a:off x="4376108" y="1119401"/>
            <a:ext cx="1462942" cy="1288262"/>
          </a:xfrm>
          <a:prstGeom prst="rect">
            <a:avLst/>
          </a:prstGeom>
        </p:spPr>
      </p:pic>
      <p:pic>
        <p:nvPicPr>
          <p:cNvPr id="50" name="Picture 49">
            <a:extLst>
              <a:ext uri="{FF2B5EF4-FFF2-40B4-BE49-F238E27FC236}">
                <a16:creationId xmlns:a16="http://schemas.microsoft.com/office/drawing/2014/main" id="{43AAD15A-2FF6-F0EB-D8FD-CFE6A45D1094}"/>
              </a:ext>
            </a:extLst>
          </p:cNvPr>
          <p:cNvPicPr>
            <a:picLocks noChangeAspect="1"/>
          </p:cNvPicPr>
          <p:nvPr/>
        </p:nvPicPr>
        <p:blipFill>
          <a:blip r:embed="rId29">
            <a:extLst>
              <a:ext uri="{BEBA8EAE-BF5A-486C-A8C5-ECC9F3942E4B}">
                <a14:imgProps xmlns:a14="http://schemas.microsoft.com/office/drawing/2010/main">
                  <a14:imgLayer r:embed="rId31">
                    <a14:imgEffect>
                      <a14:backgroundRemoval t="10000" b="90000" l="10000" r="90000">
                        <a14:foregroundMark x1="61567" y1="16525" x2="72388" y2="49576"/>
                        <a14:foregroundMark x1="72388" y1="49576" x2="71642" y2="53390"/>
                        <a14:foregroundMark x1="52239" y1="50000" x2="52239" y2="57627"/>
                        <a14:foregroundMark x1="20522" y1="17797" x2="24254" y2="62712"/>
                        <a14:foregroundMark x1="79851" y1="75424" x2="82836" y2="69068"/>
                        <a14:foregroundMark x1="72761" y1="52542" x2="74627" y2="60593"/>
                        <a14:backgroundMark x1="12313" y1="52119" x2="12313" y2="56356"/>
                      </a14:backgroundRemoval>
                    </a14:imgEffect>
                  </a14:imgLayer>
                </a14:imgProps>
              </a:ext>
            </a:extLst>
          </a:blip>
          <a:stretch>
            <a:fillRect/>
          </a:stretch>
        </p:blipFill>
        <p:spPr>
          <a:xfrm>
            <a:off x="9643245" y="2669913"/>
            <a:ext cx="804126" cy="708111"/>
          </a:xfrm>
          <a:prstGeom prst="rect">
            <a:avLst/>
          </a:prstGeom>
        </p:spPr>
      </p:pic>
      <p:pic>
        <p:nvPicPr>
          <p:cNvPr id="51" name="Picture 50">
            <a:extLst>
              <a:ext uri="{FF2B5EF4-FFF2-40B4-BE49-F238E27FC236}">
                <a16:creationId xmlns:a16="http://schemas.microsoft.com/office/drawing/2014/main" id="{D693202A-BCDE-9BB2-09AD-424EFBC542CA}"/>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61567" y1="16525" x2="72388" y2="49576"/>
                        <a14:foregroundMark x1="72388" y1="49576" x2="71642" y2="53390"/>
                        <a14:foregroundMark x1="52239" y1="50000" x2="52239" y2="57627"/>
                        <a14:foregroundMark x1="20522" y1="17797" x2="24254" y2="62712"/>
                        <a14:foregroundMark x1="79851" y1="75424" x2="82836" y2="69068"/>
                        <a14:foregroundMark x1="72761" y1="52542" x2="74627" y2="60593"/>
                        <a14:backgroundMark x1="12313" y1="52119" x2="12313" y2="56356"/>
                      </a14:backgroundRemoval>
                    </a14:imgEffect>
                  </a14:imgLayer>
                </a14:imgProps>
              </a:ext>
            </a:extLst>
          </a:blip>
          <a:stretch>
            <a:fillRect/>
          </a:stretch>
        </p:blipFill>
        <p:spPr>
          <a:xfrm>
            <a:off x="8854619" y="5226647"/>
            <a:ext cx="1141718" cy="1005393"/>
          </a:xfrm>
          <a:prstGeom prst="rect">
            <a:avLst/>
          </a:prstGeom>
        </p:spPr>
      </p:pic>
      <p:pic>
        <p:nvPicPr>
          <p:cNvPr id="52" name="Picture 51">
            <a:extLst>
              <a:ext uri="{FF2B5EF4-FFF2-40B4-BE49-F238E27FC236}">
                <a16:creationId xmlns:a16="http://schemas.microsoft.com/office/drawing/2014/main" id="{BF396748-28CE-9265-8940-05F1F3D5E974}"/>
              </a:ext>
            </a:extLst>
          </p:cNvPr>
          <p:cNvPicPr>
            <a:picLocks noChangeAspect="1"/>
          </p:cNvPicPr>
          <p:nvPr/>
        </p:nvPicPr>
        <p:blipFill>
          <a:blip r:embed="rId29">
            <a:extLst>
              <a:ext uri="{BEBA8EAE-BF5A-486C-A8C5-ECC9F3942E4B}">
                <a14:imgProps xmlns:a14="http://schemas.microsoft.com/office/drawing/2010/main">
                  <a14:imgLayer r:embed="rId32">
                    <a14:imgEffect>
                      <a14:backgroundRemoval t="10000" b="90000" l="10000" r="90000">
                        <a14:foregroundMark x1="61567" y1="16525" x2="72388" y2="49576"/>
                        <a14:foregroundMark x1="72388" y1="49576" x2="71642" y2="53390"/>
                        <a14:foregroundMark x1="52239" y1="50000" x2="52239" y2="57627"/>
                        <a14:foregroundMark x1="20522" y1="17797" x2="24254" y2="62712"/>
                        <a14:foregroundMark x1="79851" y1="75424" x2="82836" y2="69068"/>
                        <a14:foregroundMark x1="72761" y1="52542" x2="74627" y2="60593"/>
                        <a14:backgroundMark x1="12313" y1="52119" x2="12313" y2="56356"/>
                      </a14:backgroundRemoval>
                    </a14:imgEffect>
                  </a14:imgLayer>
                </a14:imgProps>
              </a:ext>
            </a:extLst>
          </a:blip>
          <a:stretch>
            <a:fillRect/>
          </a:stretch>
        </p:blipFill>
        <p:spPr>
          <a:xfrm>
            <a:off x="3187384" y="4769282"/>
            <a:ext cx="783529" cy="689973"/>
          </a:xfrm>
          <a:prstGeom prst="rect">
            <a:avLst/>
          </a:prstGeom>
        </p:spPr>
      </p:pic>
      <p:pic>
        <p:nvPicPr>
          <p:cNvPr id="53" name="Picture 52">
            <a:extLst>
              <a:ext uri="{FF2B5EF4-FFF2-40B4-BE49-F238E27FC236}">
                <a16:creationId xmlns:a16="http://schemas.microsoft.com/office/drawing/2014/main" id="{6D5D2568-37DC-B828-F08A-04899F8B6B21}"/>
              </a:ext>
            </a:extLst>
          </p:cNvPr>
          <p:cNvPicPr>
            <a:picLocks noChangeAspect="1"/>
          </p:cNvPicPr>
          <p:nvPr/>
        </p:nvPicPr>
        <p:blipFill>
          <a:blip r:embed="rId16">
            <a:extLst>
              <a:ext uri="{BEBA8EAE-BF5A-486C-A8C5-ECC9F3942E4B}">
                <a14:imgProps xmlns:a14="http://schemas.microsoft.com/office/drawing/2010/main">
                  <a14:imgLayer r:embed="rId33">
                    <a14:imgEffect>
                      <a14:backgroundRemoval t="10000" b="90000" l="10000" r="90000">
                        <a14:foregroundMark x1="14201" y1="15359" x2="31361" y2="12418"/>
                        <a14:foregroundMark x1="21006" y1="16993" x2="26036" y2="73856"/>
                        <a14:foregroundMark x1="28107" y1="26797" x2="39053" y2="28431"/>
                        <a14:foregroundMark x1="38462" y1="36275" x2="38166" y2="38235"/>
                        <a14:foregroundMark x1="45266" y1="36928" x2="47337" y2="36928"/>
                        <a14:foregroundMark x1="31657" y1="38889" x2="29882" y2="39542"/>
                      </a14:backgroundRemoval>
                    </a14:imgEffect>
                  </a14:imgLayer>
                </a14:imgProps>
              </a:ext>
            </a:extLst>
          </a:blip>
          <a:stretch>
            <a:fillRect/>
          </a:stretch>
        </p:blipFill>
        <p:spPr>
          <a:xfrm>
            <a:off x="7935900" y="3554017"/>
            <a:ext cx="1014698" cy="918631"/>
          </a:xfrm>
          <a:prstGeom prst="rect">
            <a:avLst/>
          </a:prstGeom>
        </p:spPr>
      </p:pic>
      <p:pic>
        <p:nvPicPr>
          <p:cNvPr id="54" name="Picture 53">
            <a:extLst>
              <a:ext uri="{FF2B5EF4-FFF2-40B4-BE49-F238E27FC236}">
                <a16:creationId xmlns:a16="http://schemas.microsoft.com/office/drawing/2014/main" id="{2ADD3F69-8964-DE37-4C47-CB43E2F5C8E9}"/>
              </a:ext>
            </a:extLst>
          </p:cNvPr>
          <p:cNvPicPr>
            <a:picLocks noChangeAspect="1"/>
          </p:cNvPicPr>
          <p:nvPr/>
        </p:nvPicPr>
        <p:blipFill rotWithShape="1">
          <a:blip r:embed="rId20">
            <a:extLst>
              <a:ext uri="{BEBA8EAE-BF5A-486C-A8C5-ECC9F3942E4B}">
                <a14:imgProps xmlns:a14="http://schemas.microsoft.com/office/drawing/2010/main">
                  <a14:imgLayer r:embed="rId34">
                    <a14:imgEffect>
                      <a14:backgroundRemoval t="46006" b="88978" l="20282" r="48310">
                        <a14:foregroundMark x1="24648" y1="48562" x2="33380" y2="48562"/>
                        <a14:foregroundMark x1="37465" y1="61981" x2="37465" y2="69968"/>
                        <a14:foregroundMark x1="36761" y1="59744" x2="36761" y2="71565"/>
                        <a14:foregroundMark x1="30282" y1="89297" x2="36338" y2="88339"/>
                        <a14:foregroundMark x1="29859" y1="46166" x2="37606" y2="46965"/>
                        <a14:foregroundMark x1="20282" y1="55112" x2="20282" y2="61182"/>
                        <a14:foregroundMark x1="20282" y1="61022" x2="20282" y2="61022"/>
                        <a14:backgroundMark x1="20986" y1="46965" x2="22958" y2="46166"/>
                      </a14:backgroundRemoval>
                    </a14:imgEffect>
                  </a14:imgLayer>
                </a14:imgProps>
              </a:ext>
            </a:extLst>
          </a:blip>
          <a:srcRect l="17076" t="41413" r="48210" b="6199"/>
          <a:stretch/>
        </p:blipFill>
        <p:spPr>
          <a:xfrm>
            <a:off x="9298902" y="3688681"/>
            <a:ext cx="804126" cy="1034957"/>
          </a:xfrm>
          <a:prstGeom prst="rect">
            <a:avLst/>
          </a:prstGeom>
        </p:spPr>
      </p:pic>
      <p:pic>
        <p:nvPicPr>
          <p:cNvPr id="55" name="Picture 54">
            <a:extLst>
              <a:ext uri="{FF2B5EF4-FFF2-40B4-BE49-F238E27FC236}">
                <a16:creationId xmlns:a16="http://schemas.microsoft.com/office/drawing/2014/main" id="{858EB0C9-94FA-0104-84A8-093A98D7F108}"/>
              </a:ext>
            </a:extLst>
          </p:cNvPr>
          <p:cNvPicPr>
            <a:picLocks noChangeAspect="1"/>
          </p:cNvPicPr>
          <p:nvPr/>
        </p:nvPicPr>
        <p:blipFill rotWithShape="1">
          <a:blip r:embed="rId20">
            <a:extLst>
              <a:ext uri="{BEBA8EAE-BF5A-486C-A8C5-ECC9F3942E4B}">
                <a14:imgProps xmlns:a14="http://schemas.microsoft.com/office/drawing/2010/main">
                  <a14:imgLayer r:embed="rId35">
                    <a14:imgEffect>
                      <a14:backgroundRemoval t="46006" b="88978" l="20282" r="48310">
                        <a14:foregroundMark x1="24648" y1="48562" x2="33380" y2="48562"/>
                        <a14:foregroundMark x1="37465" y1="61981" x2="37465" y2="69968"/>
                        <a14:foregroundMark x1="36761" y1="59744" x2="36761" y2="71565"/>
                        <a14:foregroundMark x1="30282" y1="89297" x2="36338" y2="88339"/>
                        <a14:foregroundMark x1="29859" y1="46166" x2="37606" y2="46965"/>
                        <a14:foregroundMark x1="20282" y1="55112" x2="20282" y2="61182"/>
                        <a14:foregroundMark x1="20282" y1="61022" x2="20282" y2="61022"/>
                        <a14:backgroundMark x1="20986" y1="46965" x2="22958" y2="46166"/>
                      </a14:backgroundRemoval>
                    </a14:imgEffect>
                  </a14:imgLayer>
                </a14:imgProps>
              </a:ext>
            </a:extLst>
          </a:blip>
          <a:srcRect l="17076" t="41413" r="48210" b="6199"/>
          <a:stretch/>
        </p:blipFill>
        <p:spPr>
          <a:xfrm>
            <a:off x="9862655" y="3607945"/>
            <a:ext cx="804126" cy="1034957"/>
          </a:xfrm>
          <a:prstGeom prst="rect">
            <a:avLst/>
          </a:prstGeom>
        </p:spPr>
      </p:pic>
      <p:pic>
        <p:nvPicPr>
          <p:cNvPr id="56" name="Picture 55">
            <a:extLst>
              <a:ext uri="{FF2B5EF4-FFF2-40B4-BE49-F238E27FC236}">
                <a16:creationId xmlns:a16="http://schemas.microsoft.com/office/drawing/2014/main" id="{56B1594E-6852-FED0-3A7A-A75C63DA5D27}"/>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46006" b="88978" l="20282" r="48310">
                        <a14:foregroundMark x1="24648" y1="48562" x2="33380" y2="48562"/>
                        <a14:foregroundMark x1="37465" y1="61981" x2="37465" y2="69968"/>
                        <a14:foregroundMark x1="36761" y1="59744" x2="36761" y2="71565"/>
                        <a14:foregroundMark x1="30282" y1="89297" x2="36338" y2="88339"/>
                        <a14:foregroundMark x1="29859" y1="46166" x2="37606" y2="46965"/>
                        <a14:foregroundMark x1="20282" y1="55112" x2="20282" y2="61182"/>
                        <a14:foregroundMark x1="20282" y1="61022" x2="20282" y2="61022"/>
                        <a14:backgroundMark x1="20986" y1="46965" x2="22958" y2="46166"/>
                      </a14:backgroundRemoval>
                    </a14:imgEffect>
                  </a14:imgLayer>
                </a14:imgProps>
              </a:ext>
            </a:extLst>
          </a:blip>
          <a:srcRect l="17076" t="41413" r="48210" b="6199"/>
          <a:stretch/>
        </p:blipFill>
        <p:spPr>
          <a:xfrm>
            <a:off x="10388373" y="3596325"/>
            <a:ext cx="804126" cy="1034957"/>
          </a:xfrm>
          <a:prstGeom prst="rect">
            <a:avLst/>
          </a:prstGeom>
        </p:spPr>
      </p:pic>
      <p:sp>
        <p:nvSpPr>
          <p:cNvPr id="57" name="Oval 56">
            <a:extLst>
              <a:ext uri="{FF2B5EF4-FFF2-40B4-BE49-F238E27FC236}">
                <a16:creationId xmlns:a16="http://schemas.microsoft.com/office/drawing/2014/main" id="{8DC34453-D9AA-31E4-1F68-EF05C194CA43}"/>
              </a:ext>
            </a:extLst>
          </p:cNvPr>
          <p:cNvSpPr/>
          <p:nvPr/>
        </p:nvSpPr>
        <p:spPr>
          <a:xfrm>
            <a:off x="57417" y="642937"/>
            <a:ext cx="3129967" cy="28353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C900D253-63A4-35BB-4A06-5B39E75BA63C}"/>
              </a:ext>
            </a:extLst>
          </p:cNvPr>
          <p:cNvSpPr/>
          <p:nvPr/>
        </p:nvSpPr>
        <p:spPr>
          <a:xfrm>
            <a:off x="3507814" y="2577083"/>
            <a:ext cx="1991490" cy="157812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583ACD97-980F-C516-D518-5F0C5CB3A293}"/>
              </a:ext>
            </a:extLst>
          </p:cNvPr>
          <p:cNvSpPr/>
          <p:nvPr/>
        </p:nvSpPr>
        <p:spPr>
          <a:xfrm>
            <a:off x="4332896" y="986330"/>
            <a:ext cx="1571765" cy="147761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158D8C48-9055-B870-F55C-39B665F8DC6A}"/>
              </a:ext>
            </a:extLst>
          </p:cNvPr>
          <p:cNvSpPr/>
          <p:nvPr/>
        </p:nvSpPr>
        <p:spPr>
          <a:xfrm>
            <a:off x="5873605" y="746554"/>
            <a:ext cx="1305211" cy="13258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DB3C58AB-5326-4450-5361-0AF05D5FF5B6}"/>
              </a:ext>
            </a:extLst>
          </p:cNvPr>
          <p:cNvSpPr/>
          <p:nvPr/>
        </p:nvSpPr>
        <p:spPr>
          <a:xfrm>
            <a:off x="3313124" y="1271195"/>
            <a:ext cx="1305211" cy="132582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5CBAD94-64E2-065B-D54E-DE819EF5D300}"/>
              </a:ext>
            </a:extLst>
          </p:cNvPr>
          <p:cNvSpPr txBox="1"/>
          <p:nvPr/>
        </p:nvSpPr>
        <p:spPr>
          <a:xfrm>
            <a:off x="4369340" y="6494419"/>
            <a:ext cx="2743200" cy="276999"/>
          </a:xfrm>
          <a:prstGeom prst="rect">
            <a:avLst/>
          </a:prstGeom>
          <a:noFill/>
        </p:spPr>
        <p:txBody>
          <a:bodyPr wrap="square" rtlCol="0">
            <a:spAutoFit/>
          </a:bodyPr>
          <a:lstStyle/>
          <a:p>
            <a:r>
              <a:rPr lang="en-US" sz="1200" b="1" err="1">
                <a:effectLst/>
                <a:latin typeface="Calibri" panose="020F0502020204030204" pitchFamily="34" charset="0"/>
                <a:ea typeface="Times New Roman" panose="02020603050405020304" pitchFamily="18" charset="0"/>
              </a:rPr>
              <a:t>Drawnalism</a:t>
            </a:r>
            <a:r>
              <a:rPr lang="en-US" sz="1200" b="1">
                <a:effectLst/>
                <a:latin typeface="Calibri" panose="020F0502020204030204" pitchFamily="34" charset="0"/>
                <a:ea typeface="Times New Roman" panose="02020603050405020304" pitchFamily="18" charset="0"/>
              </a:rPr>
              <a:t>, UNICEF 2024</a:t>
            </a:r>
            <a:endParaRPr lang="en-US" sz="1200" b="1"/>
          </a:p>
        </p:txBody>
      </p:sp>
    </p:spTree>
    <p:extLst>
      <p:ext uri="{BB962C8B-B14F-4D97-AF65-F5344CB8AC3E}">
        <p14:creationId xmlns:p14="http://schemas.microsoft.com/office/powerpoint/2010/main" val="13426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additive="base">
                                        <p:cTn id="13" dur="500" fill="hold"/>
                                        <p:tgtEl>
                                          <p:spTgt spid="60"/>
                                        </p:tgtEl>
                                        <p:attrNameLst>
                                          <p:attrName>ppt_x</p:attrName>
                                        </p:attrNameLst>
                                      </p:cBhvr>
                                      <p:tavLst>
                                        <p:tav tm="0">
                                          <p:val>
                                            <p:strVal val="#ppt_x"/>
                                          </p:val>
                                        </p:tav>
                                        <p:tav tm="100000">
                                          <p:val>
                                            <p:strVal val="#ppt_x"/>
                                          </p:val>
                                        </p:tav>
                                      </p:tavLst>
                                    </p:anim>
                                    <p:anim calcmode="lin" valueType="num">
                                      <p:cBhvr additive="base">
                                        <p:cTn id="14" dur="500" fill="hold"/>
                                        <p:tgtEl>
                                          <p:spTgt spid="6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ppt_x"/>
                                          </p:val>
                                        </p:tav>
                                        <p:tav tm="100000">
                                          <p:val>
                                            <p:strVal val="#ppt_x"/>
                                          </p:val>
                                        </p:tav>
                                      </p:tavLst>
                                    </p:anim>
                                    <p:anim calcmode="lin" valueType="num">
                                      <p:cBhvr additive="base">
                                        <p:cTn id="18"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additive="base">
                                        <p:cTn id="23" dur="500" fill="hold"/>
                                        <p:tgtEl>
                                          <p:spTgt spid="57"/>
                                        </p:tgtEl>
                                        <p:attrNameLst>
                                          <p:attrName>ppt_x</p:attrName>
                                        </p:attrNameLst>
                                      </p:cBhvr>
                                      <p:tavLst>
                                        <p:tav tm="0">
                                          <p:val>
                                            <p:strVal val="#ppt_x"/>
                                          </p:val>
                                        </p:tav>
                                        <p:tav tm="100000">
                                          <p:val>
                                            <p:strVal val="#ppt_x"/>
                                          </p:val>
                                        </p:tav>
                                      </p:tavLst>
                                    </p:anim>
                                    <p:anim calcmode="lin" valueType="num">
                                      <p:cBhvr additive="base">
                                        <p:cTn id="2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1FA1D660-3DE1-D176-C12E-6648AE2E4B3D}"/>
              </a:ext>
            </a:extLst>
          </p:cNvPr>
          <p:cNvSpPr txBox="1">
            <a:spLocks/>
          </p:cNvSpPr>
          <p:nvPr/>
        </p:nvSpPr>
        <p:spPr>
          <a:xfrm>
            <a:off x="0" y="33708"/>
            <a:ext cx="9566596"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1. Community Based Surveillance </a:t>
            </a:r>
          </a:p>
        </p:txBody>
      </p: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18" name="Slide Number Placeholder 17">
            <a:extLst>
              <a:ext uri="{FF2B5EF4-FFF2-40B4-BE49-F238E27FC236}">
                <a16:creationId xmlns:a16="http://schemas.microsoft.com/office/drawing/2014/main" id="{8CAC6418-54B8-7B51-862B-F6B72E185868}"/>
              </a:ext>
            </a:extLst>
          </p:cNvPr>
          <p:cNvSpPr>
            <a:spLocks noGrp="1"/>
          </p:cNvSpPr>
          <p:nvPr>
            <p:ph type="sldNum" sz="quarter" idx="12"/>
          </p:nvPr>
        </p:nvSpPr>
        <p:spPr/>
        <p:txBody>
          <a:bodyPr/>
          <a:lstStyle/>
          <a:p>
            <a:fld id="{8AB32140-C4FB-1A4C-AC00-5CB6CAE258BC}" type="slidenum">
              <a:rPr lang="en-GB" smtClean="0"/>
              <a:t>25</a:t>
            </a:fld>
            <a:endParaRPr lang="en-GB"/>
          </a:p>
        </p:txBody>
      </p:sp>
      <p:grpSp>
        <p:nvGrpSpPr>
          <p:cNvPr id="34" name="Group 33">
            <a:extLst>
              <a:ext uri="{FF2B5EF4-FFF2-40B4-BE49-F238E27FC236}">
                <a16:creationId xmlns:a16="http://schemas.microsoft.com/office/drawing/2014/main" id="{4E114AEF-D2B9-F7E4-AF67-0801172DAFB9}"/>
              </a:ext>
            </a:extLst>
          </p:cNvPr>
          <p:cNvGrpSpPr/>
          <p:nvPr/>
        </p:nvGrpSpPr>
        <p:grpSpPr>
          <a:xfrm>
            <a:off x="334061" y="3788727"/>
            <a:ext cx="11523877" cy="2260137"/>
            <a:chOff x="287123" y="1817554"/>
            <a:chExt cx="11523877" cy="2260137"/>
          </a:xfrm>
        </p:grpSpPr>
        <p:cxnSp>
          <p:nvCxnSpPr>
            <p:cNvPr id="30" name="Straight Arrow Connector 29">
              <a:extLst>
                <a:ext uri="{FF2B5EF4-FFF2-40B4-BE49-F238E27FC236}">
                  <a16:creationId xmlns:a16="http://schemas.microsoft.com/office/drawing/2014/main" id="{B894BA00-2D97-8AAB-5A44-D36E894A2777}"/>
                </a:ext>
              </a:extLst>
            </p:cNvPr>
            <p:cNvCxnSpPr/>
            <p:nvPr/>
          </p:nvCxnSpPr>
          <p:spPr>
            <a:xfrm>
              <a:off x="1415845" y="2337621"/>
              <a:ext cx="0" cy="87564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0A03414-8ABB-ADF4-5BF8-DF0FCED37BFB}"/>
                </a:ext>
              </a:extLst>
            </p:cNvPr>
            <p:cNvCxnSpPr/>
            <p:nvPr/>
          </p:nvCxnSpPr>
          <p:spPr>
            <a:xfrm>
              <a:off x="8991593" y="2310881"/>
              <a:ext cx="0" cy="87564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4D12B263-987A-4684-741A-BBF4AC7A015B}"/>
                </a:ext>
              </a:extLst>
            </p:cNvPr>
            <p:cNvCxnSpPr/>
            <p:nvPr/>
          </p:nvCxnSpPr>
          <p:spPr>
            <a:xfrm>
              <a:off x="5358580" y="2337621"/>
              <a:ext cx="0" cy="87564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47105578-C9F8-A9F6-0C4E-04702385B6F1}"/>
                </a:ext>
              </a:extLst>
            </p:cNvPr>
            <p:cNvSpPr txBox="1">
              <a:spLocks/>
            </p:cNvSpPr>
            <p:nvPr/>
          </p:nvSpPr>
          <p:spPr>
            <a:xfrm>
              <a:off x="287123" y="1817554"/>
              <a:ext cx="2805785"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chemeClr val="accent2"/>
                  </a:solidFill>
                  <a:latin typeface="Montserrat" pitchFamily="2" charset="77"/>
                </a:rPr>
                <a:t>Preparedness</a:t>
              </a:r>
            </a:p>
          </p:txBody>
        </p:sp>
        <p:sp>
          <p:nvSpPr>
            <p:cNvPr id="22" name="Right Arrow 21">
              <a:extLst>
                <a:ext uri="{FF2B5EF4-FFF2-40B4-BE49-F238E27FC236}">
                  <a16:creationId xmlns:a16="http://schemas.microsoft.com/office/drawing/2014/main" id="{FC28B59D-AC1A-5154-918E-2F3CCD1B8B62}"/>
                </a:ext>
              </a:extLst>
            </p:cNvPr>
            <p:cNvSpPr/>
            <p:nvPr/>
          </p:nvSpPr>
          <p:spPr>
            <a:xfrm>
              <a:off x="381000" y="2337621"/>
              <a:ext cx="11430000" cy="616833"/>
            </a:xfrm>
            <a:prstGeom prst="rightArrow">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E84A66D9-8819-4883-3A97-AE91B5041736}"/>
                </a:ext>
              </a:extLst>
            </p:cNvPr>
            <p:cNvSpPr txBox="1">
              <a:spLocks/>
            </p:cNvSpPr>
            <p:nvPr/>
          </p:nvSpPr>
          <p:spPr>
            <a:xfrm>
              <a:off x="4624626" y="3082705"/>
              <a:ext cx="1737791"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rgbClr val="C00000"/>
                  </a:solidFill>
                  <a:latin typeface="Montserrat" pitchFamily="2" charset="77"/>
                </a:rPr>
                <a:t>Active case finding</a:t>
              </a:r>
            </a:p>
          </p:txBody>
        </p:sp>
        <p:sp>
          <p:nvSpPr>
            <p:cNvPr id="24" name="Title 1">
              <a:extLst>
                <a:ext uri="{FF2B5EF4-FFF2-40B4-BE49-F238E27FC236}">
                  <a16:creationId xmlns:a16="http://schemas.microsoft.com/office/drawing/2014/main" id="{DE0A965E-3FAD-2858-D42A-4653E6C67B71}"/>
                </a:ext>
              </a:extLst>
            </p:cNvPr>
            <p:cNvSpPr txBox="1">
              <a:spLocks/>
            </p:cNvSpPr>
            <p:nvPr/>
          </p:nvSpPr>
          <p:spPr>
            <a:xfrm>
              <a:off x="7775896" y="3127535"/>
              <a:ext cx="3581400" cy="86442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accent6"/>
                  </a:solidFill>
                  <a:latin typeface="Montserrat" pitchFamily="2" charset="77"/>
                </a:rPr>
                <a:t>Stable structure inside the community by community members</a:t>
              </a:r>
            </a:p>
          </p:txBody>
        </p:sp>
        <p:sp>
          <p:nvSpPr>
            <p:cNvPr id="25" name="Title 1">
              <a:extLst>
                <a:ext uri="{FF2B5EF4-FFF2-40B4-BE49-F238E27FC236}">
                  <a16:creationId xmlns:a16="http://schemas.microsoft.com/office/drawing/2014/main" id="{691F570E-F67B-E488-FDF6-204D927AA66C}"/>
                </a:ext>
              </a:extLst>
            </p:cNvPr>
            <p:cNvSpPr txBox="1">
              <a:spLocks/>
            </p:cNvSpPr>
            <p:nvPr/>
          </p:nvSpPr>
          <p:spPr>
            <a:xfrm>
              <a:off x="287123" y="3213267"/>
              <a:ext cx="3581400" cy="864424"/>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accent2"/>
                  </a:solidFill>
                  <a:latin typeface="Montserrat" pitchFamily="2" charset="77"/>
                </a:rPr>
                <a:t>The system is discussed and integrated in the current surveillance system</a:t>
              </a:r>
            </a:p>
          </p:txBody>
        </p:sp>
        <p:sp>
          <p:nvSpPr>
            <p:cNvPr id="26" name="Title 1">
              <a:extLst>
                <a:ext uri="{FF2B5EF4-FFF2-40B4-BE49-F238E27FC236}">
                  <a16:creationId xmlns:a16="http://schemas.microsoft.com/office/drawing/2014/main" id="{203FAB0A-E812-2D34-C324-119C3A426E3D}"/>
                </a:ext>
              </a:extLst>
            </p:cNvPr>
            <p:cNvSpPr txBox="1">
              <a:spLocks/>
            </p:cNvSpPr>
            <p:nvPr/>
          </p:nvSpPr>
          <p:spPr>
            <a:xfrm>
              <a:off x="4454203" y="1969587"/>
              <a:ext cx="2021854" cy="464574"/>
            </a:xfrm>
            <a:prstGeom prst="rect">
              <a:avLst/>
            </a:prstGeom>
            <a:ln>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C00000"/>
                  </a:solidFill>
                  <a:latin typeface="Montserrat" pitchFamily="2" charset="77"/>
                </a:rPr>
                <a:t>Outbreak</a:t>
              </a:r>
            </a:p>
          </p:txBody>
        </p:sp>
        <p:sp>
          <p:nvSpPr>
            <p:cNvPr id="27" name="Title 1">
              <a:extLst>
                <a:ext uri="{FF2B5EF4-FFF2-40B4-BE49-F238E27FC236}">
                  <a16:creationId xmlns:a16="http://schemas.microsoft.com/office/drawing/2014/main" id="{17FBD51E-2307-CCC3-4165-D7A16696FBD5}"/>
                </a:ext>
              </a:extLst>
            </p:cNvPr>
            <p:cNvSpPr txBox="1">
              <a:spLocks/>
            </p:cNvSpPr>
            <p:nvPr/>
          </p:nvSpPr>
          <p:spPr>
            <a:xfrm>
              <a:off x="7694108" y="1969587"/>
              <a:ext cx="2540541" cy="4645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chemeClr val="accent6"/>
                  </a:solidFill>
                  <a:latin typeface="Montserrat" pitchFamily="2" charset="77"/>
                </a:rPr>
                <a:t>Stabilization</a:t>
              </a:r>
            </a:p>
          </p:txBody>
        </p:sp>
        <p:sp>
          <p:nvSpPr>
            <p:cNvPr id="28" name="Title 1">
              <a:extLst>
                <a:ext uri="{FF2B5EF4-FFF2-40B4-BE49-F238E27FC236}">
                  <a16:creationId xmlns:a16="http://schemas.microsoft.com/office/drawing/2014/main" id="{75A681CE-2B71-3646-D22F-A7514E749E35}"/>
                </a:ext>
              </a:extLst>
            </p:cNvPr>
            <p:cNvSpPr txBox="1">
              <a:spLocks/>
            </p:cNvSpPr>
            <p:nvPr/>
          </p:nvSpPr>
          <p:spPr>
            <a:xfrm>
              <a:off x="10648898" y="2413750"/>
              <a:ext cx="909579" cy="4645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a:solidFill>
                    <a:schemeClr val="bg1"/>
                  </a:solidFill>
                  <a:latin typeface="Montserrat" pitchFamily="2" charset="77"/>
                </a:rPr>
                <a:t>Time</a:t>
              </a:r>
            </a:p>
          </p:txBody>
        </p:sp>
      </p:grpSp>
      <p:sp>
        <p:nvSpPr>
          <p:cNvPr id="33" name="Title 1">
            <a:extLst>
              <a:ext uri="{FF2B5EF4-FFF2-40B4-BE49-F238E27FC236}">
                <a16:creationId xmlns:a16="http://schemas.microsoft.com/office/drawing/2014/main" id="{726BF7C9-E25A-DC92-4AA4-EDE78D765BE8}"/>
              </a:ext>
            </a:extLst>
          </p:cNvPr>
          <p:cNvSpPr txBox="1">
            <a:spLocks/>
          </p:cNvSpPr>
          <p:nvPr/>
        </p:nvSpPr>
        <p:spPr>
          <a:xfrm>
            <a:off x="64382" y="1225305"/>
            <a:ext cx="11494095" cy="18156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Arial" panose="020B0604020202020204" pitchFamily="34" charset="0"/>
              <a:buChar char="•"/>
            </a:pPr>
            <a:r>
              <a:rPr lang="en-GB" sz="1600" b="1">
                <a:solidFill>
                  <a:schemeClr val="bg1">
                    <a:lumMod val="50000"/>
                  </a:schemeClr>
                </a:solidFill>
                <a:latin typeface="Montserrat" pitchFamily="2" charset="77"/>
              </a:rPr>
              <a:t>Existing surveillance systems may be </a:t>
            </a:r>
            <a:r>
              <a:rPr lang="en-GB" sz="1600" b="1">
                <a:solidFill>
                  <a:srgbClr val="C00000"/>
                </a:solidFill>
                <a:latin typeface="Montserrat" pitchFamily="2" charset="77"/>
              </a:rPr>
              <a:t>weak</a:t>
            </a:r>
            <a:r>
              <a:rPr lang="en-GB" sz="1600" b="1">
                <a:solidFill>
                  <a:schemeClr val="bg1">
                    <a:lumMod val="50000"/>
                  </a:schemeClr>
                </a:solidFill>
                <a:latin typeface="Montserrat" pitchFamily="2" charset="77"/>
              </a:rPr>
              <a:t> or </a:t>
            </a:r>
            <a:r>
              <a:rPr lang="en-GB" sz="1600" b="1">
                <a:solidFill>
                  <a:srgbClr val="C00000"/>
                </a:solidFill>
                <a:latin typeface="Montserrat" pitchFamily="2" charset="77"/>
              </a:rPr>
              <a:t>only collect information </a:t>
            </a:r>
            <a:r>
              <a:rPr lang="en-GB" sz="1600" b="1">
                <a:solidFill>
                  <a:schemeClr val="bg1">
                    <a:lumMod val="50000"/>
                  </a:schemeClr>
                </a:solidFill>
                <a:latin typeface="Montserrat" pitchFamily="2" charset="77"/>
              </a:rPr>
              <a:t>when people are present in a </a:t>
            </a:r>
            <a:r>
              <a:rPr lang="en-GB" sz="1600" b="1">
                <a:solidFill>
                  <a:srgbClr val="C00000"/>
                </a:solidFill>
                <a:latin typeface="Montserrat" pitchFamily="2" charset="77"/>
              </a:rPr>
              <a:t>health facility </a:t>
            </a:r>
          </a:p>
          <a:p>
            <a:pPr marL="342900" indent="-342900">
              <a:buFont typeface="Arial" panose="020B0604020202020204" pitchFamily="34" charset="0"/>
              <a:buChar char="•"/>
            </a:pPr>
            <a:r>
              <a:rPr lang="en-GB" sz="1600" b="1">
                <a:solidFill>
                  <a:schemeClr val="bg1">
                    <a:lumMod val="50000"/>
                  </a:schemeClr>
                </a:solidFill>
                <a:latin typeface="Montserrat" pitchFamily="2" charset="77"/>
              </a:rPr>
              <a:t>Often, during an outbreak, groups of </a:t>
            </a:r>
            <a:r>
              <a:rPr lang="en-GB" sz="1600" b="1">
                <a:solidFill>
                  <a:srgbClr val="C00000"/>
                </a:solidFill>
                <a:latin typeface="Montserrat" pitchFamily="2" charset="77"/>
              </a:rPr>
              <a:t>sick people or sudden death occur at the community level</a:t>
            </a:r>
            <a:r>
              <a:rPr lang="en-GB" sz="1600" b="1">
                <a:solidFill>
                  <a:schemeClr val="bg1">
                    <a:lumMod val="50000"/>
                  </a:schemeClr>
                </a:solidFill>
                <a:latin typeface="Montserrat" pitchFamily="2" charset="77"/>
              </a:rPr>
              <a:t>, but the information may not be captured in the existing traditional surveillance system. </a:t>
            </a:r>
          </a:p>
          <a:p>
            <a:pPr marL="342900" indent="-342900">
              <a:buFont typeface="Arial" panose="020B0604020202020204" pitchFamily="34" charset="0"/>
              <a:buChar char="•"/>
            </a:pPr>
            <a:r>
              <a:rPr lang="en-GB" sz="1600" b="1">
                <a:solidFill>
                  <a:schemeClr val="bg1">
                    <a:lumMod val="50000"/>
                  </a:schemeClr>
                </a:solidFill>
                <a:latin typeface="Montserrat" pitchFamily="2" charset="77"/>
              </a:rPr>
              <a:t>Often, the community is aware of the health problem, but </a:t>
            </a:r>
            <a:r>
              <a:rPr lang="en-GB" sz="1600" b="1">
                <a:solidFill>
                  <a:srgbClr val="C00000"/>
                </a:solidFill>
                <a:latin typeface="Montserrat" pitchFamily="2" charset="77"/>
              </a:rPr>
              <a:t>information don’t arrive early enough</a:t>
            </a:r>
            <a:r>
              <a:rPr lang="en-GB" sz="1600" b="1">
                <a:solidFill>
                  <a:schemeClr val="bg1">
                    <a:lumMod val="50000"/>
                  </a:schemeClr>
                </a:solidFill>
                <a:latin typeface="Montserrat" pitchFamily="2" charset="77"/>
              </a:rPr>
              <a:t> to stop the spread of the disease.</a:t>
            </a:r>
          </a:p>
          <a:p>
            <a:pPr marL="342900" indent="-342900">
              <a:buFont typeface="Arial" panose="020B0604020202020204" pitchFamily="34" charset="0"/>
              <a:buChar char="•"/>
            </a:pPr>
            <a:r>
              <a:rPr lang="en-GB" sz="1600" b="1">
                <a:solidFill>
                  <a:schemeClr val="bg1">
                    <a:lumMod val="50000"/>
                  </a:schemeClr>
                </a:solidFill>
                <a:latin typeface="Montserrat" pitchFamily="2" charset="77"/>
              </a:rPr>
              <a:t>CBS aims to </a:t>
            </a:r>
            <a:r>
              <a:rPr lang="en-GB" sz="1600" b="1">
                <a:solidFill>
                  <a:srgbClr val="C00000"/>
                </a:solidFill>
                <a:latin typeface="Montserrat" pitchFamily="2" charset="77"/>
              </a:rPr>
              <a:t>bridge the gap </a:t>
            </a:r>
            <a:r>
              <a:rPr lang="en-GB" sz="1600" b="1">
                <a:solidFill>
                  <a:schemeClr val="bg1">
                    <a:lumMod val="50000"/>
                  </a:schemeClr>
                </a:solidFill>
                <a:latin typeface="Montserrat" pitchFamily="2" charset="77"/>
              </a:rPr>
              <a:t>through early detection of people getting sick</a:t>
            </a:r>
          </a:p>
          <a:p>
            <a:pPr marL="342900" indent="-342900">
              <a:buFont typeface="Arial" panose="020B0604020202020204" pitchFamily="34" charset="0"/>
              <a:buChar char="•"/>
            </a:pPr>
            <a:endParaRPr lang="en-GB" sz="1600" b="1">
              <a:solidFill>
                <a:schemeClr val="accent6">
                  <a:lumMod val="75000"/>
                </a:schemeClr>
              </a:solidFill>
              <a:latin typeface="Montserrat" pitchFamily="2" charset="77"/>
            </a:endParaRPr>
          </a:p>
        </p:txBody>
      </p:sp>
    </p:spTree>
    <p:extLst>
      <p:ext uri="{BB962C8B-B14F-4D97-AF65-F5344CB8AC3E}">
        <p14:creationId xmlns:p14="http://schemas.microsoft.com/office/powerpoint/2010/main" val="21664026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rapezoid 40">
            <a:extLst>
              <a:ext uri="{FF2B5EF4-FFF2-40B4-BE49-F238E27FC236}">
                <a16:creationId xmlns:a16="http://schemas.microsoft.com/office/drawing/2014/main" id="{9F92215C-8046-B42C-BE2B-5A16CBE17CF7}"/>
              </a:ext>
            </a:extLst>
          </p:cNvPr>
          <p:cNvSpPr/>
          <p:nvPr/>
        </p:nvSpPr>
        <p:spPr>
          <a:xfrm>
            <a:off x="81212" y="6072183"/>
            <a:ext cx="4290766" cy="642937"/>
          </a:xfrm>
          <a:prstGeom prst="trapezoid">
            <a:avLst>
              <a:gd name="adj" fmla="val 56111"/>
            </a:avLst>
          </a:prstGeom>
          <a:solidFill>
            <a:srgbClr val="088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2"/>
          <a:srcRect t="6915" b="22020"/>
          <a:stretch/>
        </p:blipFill>
        <p:spPr>
          <a:xfrm>
            <a:off x="10309052" y="63660"/>
            <a:ext cx="1882948" cy="752355"/>
          </a:xfrm>
          <a:prstGeom prst="rect">
            <a:avLst/>
          </a:prstGeom>
        </p:spPr>
      </p:pic>
      <p:sp>
        <p:nvSpPr>
          <p:cNvPr id="2" name="Slide Number Placeholder 1">
            <a:extLst>
              <a:ext uri="{FF2B5EF4-FFF2-40B4-BE49-F238E27FC236}">
                <a16:creationId xmlns:a16="http://schemas.microsoft.com/office/drawing/2014/main" id="{61A60453-B1A8-7C17-4EC0-BAF60D202E7F}"/>
              </a:ext>
            </a:extLst>
          </p:cNvPr>
          <p:cNvSpPr>
            <a:spLocks noGrp="1"/>
          </p:cNvSpPr>
          <p:nvPr>
            <p:ph type="sldNum" sz="quarter" idx="12"/>
          </p:nvPr>
        </p:nvSpPr>
        <p:spPr/>
        <p:txBody>
          <a:bodyPr/>
          <a:lstStyle/>
          <a:p>
            <a:fld id="{8AB32140-C4FB-1A4C-AC00-5CB6CAE258BC}" type="slidenum">
              <a:rPr lang="en-GB" smtClean="0"/>
              <a:t>26</a:t>
            </a:fld>
            <a:endParaRPr lang="en-GB"/>
          </a:p>
        </p:txBody>
      </p:sp>
      <p:sp>
        <p:nvSpPr>
          <p:cNvPr id="3" name="Title 1">
            <a:extLst>
              <a:ext uri="{FF2B5EF4-FFF2-40B4-BE49-F238E27FC236}">
                <a16:creationId xmlns:a16="http://schemas.microsoft.com/office/drawing/2014/main" id="{AC544BAB-C4D4-137D-2E67-3128BC691C08}"/>
              </a:ext>
            </a:extLst>
          </p:cNvPr>
          <p:cNvSpPr txBox="1">
            <a:spLocks/>
          </p:cNvSpPr>
          <p:nvPr/>
        </p:nvSpPr>
        <p:spPr>
          <a:xfrm>
            <a:off x="0" y="33708"/>
            <a:ext cx="9566596"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2. Community Case Management</a:t>
            </a:r>
          </a:p>
        </p:txBody>
      </p:sp>
      <p:sp>
        <p:nvSpPr>
          <p:cNvPr id="4" name="Title 1">
            <a:extLst>
              <a:ext uri="{FF2B5EF4-FFF2-40B4-BE49-F238E27FC236}">
                <a16:creationId xmlns:a16="http://schemas.microsoft.com/office/drawing/2014/main" id="{D41517E7-E12E-CC86-0CBE-E2823AA42DDD}"/>
              </a:ext>
            </a:extLst>
          </p:cNvPr>
          <p:cNvSpPr txBox="1">
            <a:spLocks/>
          </p:cNvSpPr>
          <p:nvPr/>
        </p:nvSpPr>
        <p:spPr>
          <a:xfrm>
            <a:off x="229866" y="1041562"/>
            <a:ext cx="10309051" cy="1376281"/>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In the preparedness phase, we should identify </a:t>
            </a:r>
            <a:r>
              <a:rPr lang="en-GB" sz="3600" b="1">
                <a:solidFill>
                  <a:schemeClr val="accent2"/>
                </a:solidFill>
                <a:latin typeface="Montserrat" pitchFamily="2" charset="77"/>
              </a:rPr>
              <a:t>existing community health programs </a:t>
            </a:r>
            <a:r>
              <a:rPr lang="en-GB" sz="3600" b="1">
                <a:latin typeface="Montserrat" pitchFamily="2" charset="77"/>
              </a:rPr>
              <a:t>where cholera response can be integrated </a:t>
            </a:r>
          </a:p>
        </p:txBody>
      </p:sp>
      <p:sp>
        <p:nvSpPr>
          <p:cNvPr id="5" name="Triangle 4">
            <a:extLst>
              <a:ext uri="{FF2B5EF4-FFF2-40B4-BE49-F238E27FC236}">
                <a16:creationId xmlns:a16="http://schemas.microsoft.com/office/drawing/2014/main" id="{A53AED1F-3C21-47E3-1B36-57870A7BE242}"/>
              </a:ext>
            </a:extLst>
          </p:cNvPr>
          <p:cNvSpPr/>
          <p:nvPr/>
        </p:nvSpPr>
        <p:spPr>
          <a:xfrm>
            <a:off x="100013" y="2666627"/>
            <a:ext cx="4214813" cy="4057650"/>
          </a:xfrm>
          <a:prstGeom prst="triangle">
            <a:avLst/>
          </a:prstGeom>
          <a:noFill/>
          <a:ln w="76200">
            <a:solidFill>
              <a:srgbClr val="0887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32DF8321-AE2D-CEB3-EDA1-8E213BDE7E10}"/>
              </a:ext>
            </a:extLst>
          </p:cNvPr>
          <p:cNvSpPr txBox="1">
            <a:spLocks/>
          </p:cNvSpPr>
          <p:nvPr/>
        </p:nvSpPr>
        <p:spPr>
          <a:xfrm>
            <a:off x="367979" y="6157911"/>
            <a:ext cx="3946847" cy="52387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solidFill>
                  <a:schemeClr val="bg1"/>
                </a:solidFill>
                <a:latin typeface="Montserrat" pitchFamily="2" charset="77"/>
              </a:rPr>
              <a:t>Population-based health care services</a:t>
            </a:r>
          </a:p>
        </p:txBody>
      </p:sp>
      <p:sp>
        <p:nvSpPr>
          <p:cNvPr id="13" name="Title 1">
            <a:extLst>
              <a:ext uri="{FF2B5EF4-FFF2-40B4-BE49-F238E27FC236}">
                <a16:creationId xmlns:a16="http://schemas.microsoft.com/office/drawing/2014/main" id="{753C3B18-FC4C-C17F-DF42-18B6C1FC1C9B}"/>
              </a:ext>
            </a:extLst>
          </p:cNvPr>
          <p:cNvSpPr txBox="1">
            <a:spLocks/>
          </p:cNvSpPr>
          <p:nvPr/>
        </p:nvSpPr>
        <p:spPr>
          <a:xfrm>
            <a:off x="267963" y="5521183"/>
            <a:ext cx="3946847" cy="5238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b="1">
                <a:latin typeface="Montserrat" pitchFamily="2" charset="77"/>
              </a:rPr>
              <a:t>Clinical preventive services</a:t>
            </a:r>
          </a:p>
        </p:txBody>
      </p:sp>
      <p:sp>
        <p:nvSpPr>
          <p:cNvPr id="14" name="Title 1">
            <a:extLst>
              <a:ext uri="{FF2B5EF4-FFF2-40B4-BE49-F238E27FC236}">
                <a16:creationId xmlns:a16="http://schemas.microsoft.com/office/drawing/2014/main" id="{CBB69AE6-7726-9497-784C-0E2A2E75D2F4}"/>
              </a:ext>
            </a:extLst>
          </p:cNvPr>
          <p:cNvSpPr txBox="1">
            <a:spLocks/>
          </p:cNvSpPr>
          <p:nvPr/>
        </p:nvSpPr>
        <p:spPr>
          <a:xfrm>
            <a:off x="982340" y="4830970"/>
            <a:ext cx="2518097" cy="5238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b="1">
                <a:latin typeface="Montserrat" pitchFamily="2" charset="77"/>
              </a:rPr>
              <a:t>Primary health care</a:t>
            </a:r>
          </a:p>
        </p:txBody>
      </p:sp>
      <p:sp>
        <p:nvSpPr>
          <p:cNvPr id="15" name="Title 1">
            <a:extLst>
              <a:ext uri="{FF2B5EF4-FFF2-40B4-BE49-F238E27FC236}">
                <a16:creationId xmlns:a16="http://schemas.microsoft.com/office/drawing/2014/main" id="{A7986B1C-C8E9-D880-1E8B-19AD76A62F04}"/>
              </a:ext>
            </a:extLst>
          </p:cNvPr>
          <p:cNvSpPr txBox="1">
            <a:spLocks/>
          </p:cNvSpPr>
          <p:nvPr/>
        </p:nvSpPr>
        <p:spPr>
          <a:xfrm>
            <a:off x="939475" y="4221741"/>
            <a:ext cx="2518097" cy="52387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b="1">
                <a:latin typeface="Montserrat" pitchFamily="2" charset="77"/>
              </a:rPr>
              <a:t>Secondary </a:t>
            </a:r>
          </a:p>
          <a:p>
            <a:pPr algn="ctr"/>
            <a:r>
              <a:rPr lang="en-GB" sz="1600" b="1">
                <a:latin typeface="Montserrat" pitchFamily="2" charset="77"/>
              </a:rPr>
              <a:t>health care</a:t>
            </a:r>
          </a:p>
        </p:txBody>
      </p:sp>
      <p:sp>
        <p:nvSpPr>
          <p:cNvPr id="16" name="Title 1">
            <a:extLst>
              <a:ext uri="{FF2B5EF4-FFF2-40B4-BE49-F238E27FC236}">
                <a16:creationId xmlns:a16="http://schemas.microsoft.com/office/drawing/2014/main" id="{4AFC9427-AB0C-26C5-682C-01530FEF7F6B}"/>
              </a:ext>
            </a:extLst>
          </p:cNvPr>
          <p:cNvSpPr txBox="1">
            <a:spLocks/>
          </p:cNvSpPr>
          <p:nvPr/>
        </p:nvSpPr>
        <p:spPr>
          <a:xfrm>
            <a:off x="982339" y="3520691"/>
            <a:ext cx="2518097" cy="5238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b="1">
                <a:latin typeface="Montserrat" pitchFamily="2" charset="77"/>
              </a:rPr>
              <a:t>Tertiary </a:t>
            </a:r>
          </a:p>
          <a:p>
            <a:pPr algn="ctr"/>
            <a:r>
              <a:rPr lang="en-GB" sz="1400" b="1">
                <a:latin typeface="Montserrat" pitchFamily="2" charset="77"/>
              </a:rPr>
              <a:t>health care</a:t>
            </a:r>
          </a:p>
        </p:txBody>
      </p:sp>
      <p:sp>
        <p:nvSpPr>
          <p:cNvPr id="19" name="Title 1">
            <a:extLst>
              <a:ext uri="{FF2B5EF4-FFF2-40B4-BE49-F238E27FC236}">
                <a16:creationId xmlns:a16="http://schemas.microsoft.com/office/drawing/2014/main" id="{AB2B2595-0AE4-2512-A7F7-7CEFB36015DA}"/>
              </a:ext>
            </a:extLst>
          </p:cNvPr>
          <p:cNvSpPr txBox="1">
            <a:spLocks/>
          </p:cNvSpPr>
          <p:nvPr/>
        </p:nvSpPr>
        <p:spPr>
          <a:xfrm>
            <a:off x="5154288" y="3935371"/>
            <a:ext cx="3946847" cy="5238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a:latin typeface="Montserrat" pitchFamily="2" charset="77"/>
              </a:rPr>
              <a:t>Oral Rehydration Points</a:t>
            </a:r>
          </a:p>
        </p:txBody>
      </p:sp>
      <p:sp>
        <p:nvSpPr>
          <p:cNvPr id="20" name="Title 1">
            <a:extLst>
              <a:ext uri="{FF2B5EF4-FFF2-40B4-BE49-F238E27FC236}">
                <a16:creationId xmlns:a16="http://schemas.microsoft.com/office/drawing/2014/main" id="{0D8F596D-F417-6B69-D91C-AD04B626C621}"/>
              </a:ext>
            </a:extLst>
          </p:cNvPr>
          <p:cNvSpPr txBox="1">
            <a:spLocks/>
          </p:cNvSpPr>
          <p:nvPr/>
        </p:nvSpPr>
        <p:spPr>
          <a:xfrm>
            <a:off x="5154287" y="4619028"/>
            <a:ext cx="3946847" cy="5238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a:latin typeface="Montserrat" pitchFamily="2" charset="77"/>
              </a:rPr>
              <a:t>Mobile Oral Rehydration Points</a:t>
            </a:r>
          </a:p>
        </p:txBody>
      </p:sp>
      <p:sp>
        <p:nvSpPr>
          <p:cNvPr id="21" name="Title 1">
            <a:extLst>
              <a:ext uri="{FF2B5EF4-FFF2-40B4-BE49-F238E27FC236}">
                <a16:creationId xmlns:a16="http://schemas.microsoft.com/office/drawing/2014/main" id="{999FA164-CC65-CD86-1E40-8AC50E1190A3}"/>
              </a:ext>
            </a:extLst>
          </p:cNvPr>
          <p:cNvSpPr txBox="1">
            <a:spLocks/>
          </p:cNvSpPr>
          <p:nvPr/>
        </p:nvSpPr>
        <p:spPr>
          <a:xfrm>
            <a:off x="5162555" y="5311982"/>
            <a:ext cx="5795962" cy="5238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a:latin typeface="Montserrat" pitchFamily="2" charset="77"/>
              </a:rPr>
              <a:t>Oral Rehydration Therapy Volunteers</a:t>
            </a:r>
          </a:p>
        </p:txBody>
      </p:sp>
      <p:sp>
        <p:nvSpPr>
          <p:cNvPr id="22" name="Title 1">
            <a:extLst>
              <a:ext uri="{FF2B5EF4-FFF2-40B4-BE49-F238E27FC236}">
                <a16:creationId xmlns:a16="http://schemas.microsoft.com/office/drawing/2014/main" id="{4EF69A8D-23D4-C221-2EB8-05088A8D4011}"/>
              </a:ext>
            </a:extLst>
          </p:cNvPr>
          <p:cNvSpPr txBox="1">
            <a:spLocks/>
          </p:cNvSpPr>
          <p:nvPr/>
        </p:nvSpPr>
        <p:spPr>
          <a:xfrm>
            <a:off x="5162555" y="2913978"/>
            <a:ext cx="3946847" cy="9293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a:latin typeface="Montserrat" pitchFamily="2" charset="77"/>
              </a:rPr>
              <a:t>Oral Rehydration Points – Stabilization centres</a:t>
            </a:r>
          </a:p>
        </p:txBody>
      </p:sp>
      <p:cxnSp>
        <p:nvCxnSpPr>
          <p:cNvPr id="33" name="Elbow Connector 32">
            <a:extLst>
              <a:ext uri="{FF2B5EF4-FFF2-40B4-BE49-F238E27FC236}">
                <a16:creationId xmlns:a16="http://schemas.microsoft.com/office/drawing/2014/main" id="{9699B81E-400F-DA8D-45D9-4551E201B0E8}"/>
              </a:ext>
            </a:extLst>
          </p:cNvPr>
          <p:cNvCxnSpPr>
            <a:cxnSpLocks/>
          </p:cNvCxnSpPr>
          <p:nvPr/>
        </p:nvCxnSpPr>
        <p:spPr>
          <a:xfrm rot="10800000" flipV="1">
            <a:off x="4186238" y="3378658"/>
            <a:ext cx="847729" cy="3098342"/>
          </a:xfrm>
          <a:prstGeom prst="bentConnector3">
            <a:avLst>
              <a:gd name="adj1" fmla="val 50000"/>
            </a:avLst>
          </a:prstGeom>
          <a:ln w="5715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itle 1">
            <a:extLst>
              <a:ext uri="{FF2B5EF4-FFF2-40B4-BE49-F238E27FC236}">
                <a16:creationId xmlns:a16="http://schemas.microsoft.com/office/drawing/2014/main" id="{1E84904D-4A15-CB82-A588-628E8C58D5E3}"/>
              </a:ext>
            </a:extLst>
          </p:cNvPr>
          <p:cNvSpPr txBox="1">
            <a:spLocks/>
          </p:cNvSpPr>
          <p:nvPr/>
        </p:nvSpPr>
        <p:spPr>
          <a:xfrm>
            <a:off x="5172080" y="5938798"/>
            <a:ext cx="5795962" cy="5238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a:latin typeface="Montserrat" pitchFamily="2" charset="77"/>
              </a:rPr>
              <a:t>Community health programs</a:t>
            </a:r>
          </a:p>
        </p:txBody>
      </p:sp>
      <p:sp>
        <p:nvSpPr>
          <p:cNvPr id="37" name="Rectangle 36">
            <a:extLst>
              <a:ext uri="{FF2B5EF4-FFF2-40B4-BE49-F238E27FC236}">
                <a16:creationId xmlns:a16="http://schemas.microsoft.com/office/drawing/2014/main" id="{EF4C330C-469E-B84D-F40C-C3D8ADC3E020}"/>
              </a:ext>
            </a:extLst>
          </p:cNvPr>
          <p:cNvSpPr/>
          <p:nvPr/>
        </p:nvSpPr>
        <p:spPr>
          <a:xfrm>
            <a:off x="5214944" y="5311982"/>
            <a:ext cx="4810120" cy="1226930"/>
          </a:xfrm>
          <a:prstGeom prst="rect">
            <a:avLst/>
          </a:prstGeom>
          <a:noFill/>
          <a:ln w="53975">
            <a:solidFill>
              <a:schemeClr val="accent6"/>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C8DBB3DA-FFA1-0BE5-393F-1144FB102B3B}"/>
              </a:ext>
            </a:extLst>
          </p:cNvPr>
          <p:cNvSpPr/>
          <p:nvPr/>
        </p:nvSpPr>
        <p:spPr>
          <a:xfrm>
            <a:off x="5122201" y="3050703"/>
            <a:ext cx="5036212" cy="3670771"/>
          </a:xfrm>
          <a:prstGeom prst="rect">
            <a:avLst/>
          </a:prstGeom>
          <a:noFill/>
          <a:ln w="53975" cap="rnd">
            <a:solidFill>
              <a:srgbClr val="C00000"/>
            </a:solidFill>
            <a:extLst>
              <a:ext uri="{C807C97D-BFC1-408E-A445-0C87EB9F89A2}">
                <ask:lineSketchStyleProps xmlns:ask="http://schemas.microsoft.com/office/drawing/2018/sketchyshapes" sd="2805215078">
                  <a:custGeom>
                    <a:avLst/>
                    <a:gdLst>
                      <a:gd name="connsiteX0" fmla="*/ 0 w 4810120"/>
                      <a:gd name="connsiteY0" fmla="*/ 0 h 2158336"/>
                      <a:gd name="connsiteX1" fmla="*/ 534458 w 4810120"/>
                      <a:gd name="connsiteY1" fmla="*/ 0 h 2158336"/>
                      <a:gd name="connsiteX2" fmla="*/ 972713 w 4810120"/>
                      <a:gd name="connsiteY2" fmla="*/ 0 h 2158336"/>
                      <a:gd name="connsiteX3" fmla="*/ 1410969 w 4810120"/>
                      <a:gd name="connsiteY3" fmla="*/ 0 h 2158336"/>
                      <a:gd name="connsiteX4" fmla="*/ 2041629 w 4810120"/>
                      <a:gd name="connsiteY4" fmla="*/ 0 h 2158336"/>
                      <a:gd name="connsiteX5" fmla="*/ 2431783 w 4810120"/>
                      <a:gd name="connsiteY5" fmla="*/ 0 h 2158336"/>
                      <a:gd name="connsiteX6" fmla="*/ 2966241 w 4810120"/>
                      <a:gd name="connsiteY6" fmla="*/ 0 h 2158336"/>
                      <a:gd name="connsiteX7" fmla="*/ 3452597 w 4810120"/>
                      <a:gd name="connsiteY7" fmla="*/ 0 h 2158336"/>
                      <a:gd name="connsiteX8" fmla="*/ 4083257 w 4810120"/>
                      <a:gd name="connsiteY8" fmla="*/ 0 h 2158336"/>
                      <a:gd name="connsiteX9" fmla="*/ 4810120 w 4810120"/>
                      <a:gd name="connsiteY9" fmla="*/ 0 h 2158336"/>
                      <a:gd name="connsiteX10" fmla="*/ 4810120 w 4810120"/>
                      <a:gd name="connsiteY10" fmla="*/ 561167 h 2158336"/>
                      <a:gd name="connsiteX11" fmla="*/ 4810120 w 4810120"/>
                      <a:gd name="connsiteY11" fmla="*/ 1057585 h 2158336"/>
                      <a:gd name="connsiteX12" fmla="*/ 4810120 w 4810120"/>
                      <a:gd name="connsiteY12" fmla="*/ 1597169 h 2158336"/>
                      <a:gd name="connsiteX13" fmla="*/ 4810120 w 4810120"/>
                      <a:gd name="connsiteY13" fmla="*/ 2158336 h 2158336"/>
                      <a:gd name="connsiteX14" fmla="*/ 4275662 w 4810120"/>
                      <a:gd name="connsiteY14" fmla="*/ 2158336 h 2158336"/>
                      <a:gd name="connsiteX15" fmla="*/ 3837407 w 4810120"/>
                      <a:gd name="connsiteY15" fmla="*/ 2158336 h 2158336"/>
                      <a:gd name="connsiteX16" fmla="*/ 3206747 w 4810120"/>
                      <a:gd name="connsiteY16" fmla="*/ 2158336 h 2158336"/>
                      <a:gd name="connsiteX17" fmla="*/ 2672289 w 4810120"/>
                      <a:gd name="connsiteY17" fmla="*/ 2158336 h 2158336"/>
                      <a:gd name="connsiteX18" fmla="*/ 2137831 w 4810120"/>
                      <a:gd name="connsiteY18" fmla="*/ 2158336 h 2158336"/>
                      <a:gd name="connsiteX19" fmla="*/ 1747677 w 4810120"/>
                      <a:gd name="connsiteY19" fmla="*/ 2158336 h 2158336"/>
                      <a:gd name="connsiteX20" fmla="*/ 1213219 w 4810120"/>
                      <a:gd name="connsiteY20" fmla="*/ 2158336 h 2158336"/>
                      <a:gd name="connsiteX21" fmla="*/ 630660 w 4810120"/>
                      <a:gd name="connsiteY21" fmla="*/ 2158336 h 2158336"/>
                      <a:gd name="connsiteX22" fmla="*/ 0 w 4810120"/>
                      <a:gd name="connsiteY22" fmla="*/ 2158336 h 2158336"/>
                      <a:gd name="connsiteX23" fmla="*/ 0 w 4810120"/>
                      <a:gd name="connsiteY23" fmla="*/ 1661919 h 2158336"/>
                      <a:gd name="connsiteX24" fmla="*/ 0 w 4810120"/>
                      <a:gd name="connsiteY24" fmla="*/ 1187085 h 2158336"/>
                      <a:gd name="connsiteX25" fmla="*/ 0 w 4810120"/>
                      <a:gd name="connsiteY25" fmla="*/ 647501 h 2158336"/>
                      <a:gd name="connsiteX26" fmla="*/ 0 w 4810120"/>
                      <a:gd name="connsiteY26" fmla="*/ 0 h 215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10120" h="2158336" extrusionOk="0">
                        <a:moveTo>
                          <a:pt x="0" y="0"/>
                        </a:moveTo>
                        <a:cubicBezTo>
                          <a:pt x="210515" y="-1192"/>
                          <a:pt x="299834" y="4317"/>
                          <a:pt x="534458" y="0"/>
                        </a:cubicBezTo>
                        <a:cubicBezTo>
                          <a:pt x="769082" y="-4317"/>
                          <a:pt x="881975" y="10609"/>
                          <a:pt x="972713" y="0"/>
                        </a:cubicBezTo>
                        <a:cubicBezTo>
                          <a:pt x="1063452" y="-10609"/>
                          <a:pt x="1252267" y="51295"/>
                          <a:pt x="1410969" y="0"/>
                        </a:cubicBezTo>
                        <a:cubicBezTo>
                          <a:pt x="1569671" y="-51295"/>
                          <a:pt x="1876310" y="33591"/>
                          <a:pt x="2041629" y="0"/>
                        </a:cubicBezTo>
                        <a:cubicBezTo>
                          <a:pt x="2206948" y="-33591"/>
                          <a:pt x="2258725" y="18694"/>
                          <a:pt x="2431783" y="0"/>
                        </a:cubicBezTo>
                        <a:cubicBezTo>
                          <a:pt x="2604841" y="-18694"/>
                          <a:pt x="2818505" y="31612"/>
                          <a:pt x="2966241" y="0"/>
                        </a:cubicBezTo>
                        <a:cubicBezTo>
                          <a:pt x="3113977" y="-31612"/>
                          <a:pt x="3319449" y="49285"/>
                          <a:pt x="3452597" y="0"/>
                        </a:cubicBezTo>
                        <a:cubicBezTo>
                          <a:pt x="3585745" y="-49285"/>
                          <a:pt x="3916994" y="73814"/>
                          <a:pt x="4083257" y="0"/>
                        </a:cubicBezTo>
                        <a:cubicBezTo>
                          <a:pt x="4249520" y="-73814"/>
                          <a:pt x="4646593" y="22697"/>
                          <a:pt x="4810120" y="0"/>
                        </a:cubicBezTo>
                        <a:cubicBezTo>
                          <a:pt x="4865567" y="145098"/>
                          <a:pt x="4767653" y="416582"/>
                          <a:pt x="4810120" y="561167"/>
                        </a:cubicBezTo>
                        <a:cubicBezTo>
                          <a:pt x="4852587" y="705752"/>
                          <a:pt x="4775579" y="931080"/>
                          <a:pt x="4810120" y="1057585"/>
                        </a:cubicBezTo>
                        <a:cubicBezTo>
                          <a:pt x="4844661" y="1184090"/>
                          <a:pt x="4753579" y="1425639"/>
                          <a:pt x="4810120" y="1597169"/>
                        </a:cubicBezTo>
                        <a:cubicBezTo>
                          <a:pt x="4866661" y="1768699"/>
                          <a:pt x="4799222" y="1951351"/>
                          <a:pt x="4810120" y="2158336"/>
                        </a:cubicBezTo>
                        <a:cubicBezTo>
                          <a:pt x="4557854" y="2193799"/>
                          <a:pt x="4389132" y="2121441"/>
                          <a:pt x="4275662" y="2158336"/>
                        </a:cubicBezTo>
                        <a:cubicBezTo>
                          <a:pt x="4162192" y="2195231"/>
                          <a:pt x="4020550" y="2132873"/>
                          <a:pt x="3837407" y="2158336"/>
                        </a:cubicBezTo>
                        <a:cubicBezTo>
                          <a:pt x="3654264" y="2183799"/>
                          <a:pt x="3362938" y="2110486"/>
                          <a:pt x="3206747" y="2158336"/>
                        </a:cubicBezTo>
                        <a:cubicBezTo>
                          <a:pt x="3050556" y="2206186"/>
                          <a:pt x="2877515" y="2098497"/>
                          <a:pt x="2672289" y="2158336"/>
                        </a:cubicBezTo>
                        <a:cubicBezTo>
                          <a:pt x="2467063" y="2218175"/>
                          <a:pt x="2355817" y="2151245"/>
                          <a:pt x="2137831" y="2158336"/>
                        </a:cubicBezTo>
                        <a:cubicBezTo>
                          <a:pt x="1919845" y="2165427"/>
                          <a:pt x="1829595" y="2153328"/>
                          <a:pt x="1747677" y="2158336"/>
                        </a:cubicBezTo>
                        <a:cubicBezTo>
                          <a:pt x="1665759" y="2163344"/>
                          <a:pt x="1381641" y="2140379"/>
                          <a:pt x="1213219" y="2158336"/>
                        </a:cubicBezTo>
                        <a:cubicBezTo>
                          <a:pt x="1044797" y="2176293"/>
                          <a:pt x="799570" y="2121247"/>
                          <a:pt x="630660" y="2158336"/>
                        </a:cubicBezTo>
                        <a:cubicBezTo>
                          <a:pt x="461750" y="2195425"/>
                          <a:pt x="299365" y="2093407"/>
                          <a:pt x="0" y="2158336"/>
                        </a:cubicBezTo>
                        <a:cubicBezTo>
                          <a:pt x="-326" y="2048840"/>
                          <a:pt x="764" y="1789874"/>
                          <a:pt x="0" y="1661919"/>
                        </a:cubicBezTo>
                        <a:cubicBezTo>
                          <a:pt x="-764" y="1533964"/>
                          <a:pt x="35708" y="1408755"/>
                          <a:pt x="0" y="1187085"/>
                        </a:cubicBezTo>
                        <a:cubicBezTo>
                          <a:pt x="-35708" y="965415"/>
                          <a:pt x="26693" y="798408"/>
                          <a:pt x="0" y="647501"/>
                        </a:cubicBezTo>
                        <a:cubicBezTo>
                          <a:pt x="-26693" y="496594"/>
                          <a:pt x="66230" y="271175"/>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itle 1">
            <a:extLst>
              <a:ext uri="{FF2B5EF4-FFF2-40B4-BE49-F238E27FC236}">
                <a16:creationId xmlns:a16="http://schemas.microsoft.com/office/drawing/2014/main" id="{1F096A94-9CA9-176B-8812-18EB3539CC4B}"/>
              </a:ext>
            </a:extLst>
          </p:cNvPr>
          <p:cNvSpPr txBox="1">
            <a:spLocks/>
          </p:cNvSpPr>
          <p:nvPr/>
        </p:nvSpPr>
        <p:spPr>
          <a:xfrm>
            <a:off x="10188244" y="3204441"/>
            <a:ext cx="2518097" cy="1376281"/>
          </a:xfrm>
          <a:prstGeom prst="rect">
            <a:avLst/>
          </a:prstGeom>
          <a:ln>
            <a:no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500" b="1">
                <a:solidFill>
                  <a:srgbClr val="C00000"/>
                </a:solidFill>
                <a:latin typeface="Montserrat" pitchFamily="2" charset="77"/>
              </a:rPr>
              <a:t>Outbreak</a:t>
            </a:r>
            <a:endParaRPr lang="en-GB" sz="3600" b="1">
              <a:solidFill>
                <a:srgbClr val="C00000"/>
              </a:solidFill>
              <a:latin typeface="Montserrat" pitchFamily="2" charset="77"/>
            </a:endParaRPr>
          </a:p>
        </p:txBody>
      </p:sp>
      <p:sp>
        <p:nvSpPr>
          <p:cNvPr id="40" name="Title 1">
            <a:extLst>
              <a:ext uri="{FF2B5EF4-FFF2-40B4-BE49-F238E27FC236}">
                <a16:creationId xmlns:a16="http://schemas.microsoft.com/office/drawing/2014/main" id="{A9AC7F92-CE51-F9BD-2991-8C4EEC0F32DB}"/>
              </a:ext>
            </a:extLst>
          </p:cNvPr>
          <p:cNvSpPr txBox="1">
            <a:spLocks/>
          </p:cNvSpPr>
          <p:nvPr/>
        </p:nvSpPr>
        <p:spPr>
          <a:xfrm>
            <a:off x="10191503" y="5162631"/>
            <a:ext cx="2518097" cy="137628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accent6"/>
                </a:solidFill>
                <a:latin typeface="Montserrat" pitchFamily="2" charset="77"/>
              </a:rPr>
              <a:t>Stabilization</a:t>
            </a:r>
          </a:p>
        </p:txBody>
      </p:sp>
    </p:spTree>
    <p:extLst>
      <p:ext uri="{BB962C8B-B14F-4D97-AF65-F5344CB8AC3E}">
        <p14:creationId xmlns:p14="http://schemas.microsoft.com/office/powerpoint/2010/main" val="421535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ppt_x"/>
                                          </p:val>
                                        </p:tav>
                                        <p:tav tm="100000">
                                          <p:val>
                                            <p:strVal val="#ppt_x"/>
                                          </p:val>
                                        </p:tav>
                                      </p:tavLst>
                                    </p:anim>
                                    <p:anim calcmode="lin" valueType="num">
                                      <p:cBhvr additive="base">
                                        <p:cTn id="18" dur="500" fill="hold"/>
                                        <p:tgtEl>
                                          <p:spTgt spid="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p:bldP spid="4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2"/>
          <a:srcRect t="6915" b="22020"/>
          <a:stretch/>
        </p:blipFill>
        <p:spPr>
          <a:xfrm>
            <a:off x="10309052" y="63660"/>
            <a:ext cx="1882948" cy="752355"/>
          </a:xfrm>
          <a:prstGeom prst="rect">
            <a:avLst/>
          </a:prstGeom>
        </p:spPr>
      </p:pic>
      <p:sp>
        <p:nvSpPr>
          <p:cNvPr id="2" name="Slide Number Placeholder 1">
            <a:extLst>
              <a:ext uri="{FF2B5EF4-FFF2-40B4-BE49-F238E27FC236}">
                <a16:creationId xmlns:a16="http://schemas.microsoft.com/office/drawing/2014/main" id="{58B7FD59-E7C7-96C9-7076-CAF505069B9A}"/>
              </a:ext>
            </a:extLst>
          </p:cNvPr>
          <p:cNvSpPr>
            <a:spLocks noGrp="1"/>
          </p:cNvSpPr>
          <p:nvPr>
            <p:ph type="sldNum" sz="quarter" idx="12"/>
          </p:nvPr>
        </p:nvSpPr>
        <p:spPr/>
        <p:txBody>
          <a:bodyPr/>
          <a:lstStyle/>
          <a:p>
            <a:fld id="{8AB32140-C4FB-1A4C-AC00-5CB6CAE258BC}" type="slidenum">
              <a:rPr lang="en-GB" smtClean="0"/>
              <a:t>27</a:t>
            </a:fld>
            <a:endParaRPr lang="en-GB"/>
          </a:p>
        </p:txBody>
      </p:sp>
      <p:sp>
        <p:nvSpPr>
          <p:cNvPr id="3" name="Title 1">
            <a:extLst>
              <a:ext uri="{FF2B5EF4-FFF2-40B4-BE49-F238E27FC236}">
                <a16:creationId xmlns:a16="http://schemas.microsoft.com/office/drawing/2014/main" id="{297DA173-A684-14B8-466C-EDCCAF903C35}"/>
              </a:ext>
            </a:extLst>
          </p:cNvPr>
          <p:cNvSpPr txBox="1">
            <a:spLocks/>
          </p:cNvSpPr>
          <p:nvPr/>
        </p:nvSpPr>
        <p:spPr>
          <a:xfrm>
            <a:off x="0" y="33708"/>
            <a:ext cx="9566596"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2. Community Case Management</a:t>
            </a:r>
          </a:p>
        </p:txBody>
      </p:sp>
      <p:pic>
        <p:nvPicPr>
          <p:cNvPr id="5" name="Picture 4">
            <a:extLst>
              <a:ext uri="{FF2B5EF4-FFF2-40B4-BE49-F238E27FC236}">
                <a16:creationId xmlns:a16="http://schemas.microsoft.com/office/drawing/2014/main" id="{4A0BD738-D23F-1B1E-5849-C38B29C6F677}"/>
              </a:ext>
            </a:extLst>
          </p:cNvPr>
          <p:cNvPicPr>
            <a:picLocks noChangeAspect="1"/>
          </p:cNvPicPr>
          <p:nvPr/>
        </p:nvPicPr>
        <p:blipFill>
          <a:blip r:embed="rId3"/>
          <a:stretch>
            <a:fillRect/>
          </a:stretch>
        </p:blipFill>
        <p:spPr>
          <a:xfrm>
            <a:off x="0" y="4263256"/>
            <a:ext cx="3414713" cy="2561035"/>
          </a:xfrm>
          <a:prstGeom prst="rect">
            <a:avLst/>
          </a:prstGeom>
        </p:spPr>
      </p:pic>
      <p:pic>
        <p:nvPicPr>
          <p:cNvPr id="11" name="Picture 10">
            <a:extLst>
              <a:ext uri="{FF2B5EF4-FFF2-40B4-BE49-F238E27FC236}">
                <a16:creationId xmlns:a16="http://schemas.microsoft.com/office/drawing/2014/main" id="{42F6C6FC-5BEF-AA58-A9D2-57DBCECF1582}"/>
              </a:ext>
            </a:extLst>
          </p:cNvPr>
          <p:cNvPicPr>
            <a:picLocks noChangeAspect="1"/>
          </p:cNvPicPr>
          <p:nvPr/>
        </p:nvPicPr>
        <p:blipFill rotWithShape="1">
          <a:blip r:embed="rId4"/>
          <a:srcRect r="27941"/>
          <a:stretch/>
        </p:blipFill>
        <p:spPr>
          <a:xfrm>
            <a:off x="4622456" y="4150969"/>
            <a:ext cx="3455254" cy="2697214"/>
          </a:xfrm>
          <a:prstGeom prst="rect">
            <a:avLst/>
          </a:prstGeom>
        </p:spPr>
      </p:pic>
      <p:pic>
        <p:nvPicPr>
          <p:cNvPr id="13" name="Picture 12">
            <a:extLst>
              <a:ext uri="{FF2B5EF4-FFF2-40B4-BE49-F238E27FC236}">
                <a16:creationId xmlns:a16="http://schemas.microsoft.com/office/drawing/2014/main" id="{5E750C17-4517-4B01-39C8-8F0E76DCFFF0}"/>
              </a:ext>
            </a:extLst>
          </p:cNvPr>
          <p:cNvPicPr>
            <a:picLocks noChangeAspect="1"/>
          </p:cNvPicPr>
          <p:nvPr/>
        </p:nvPicPr>
        <p:blipFill>
          <a:blip r:embed="rId5"/>
          <a:stretch>
            <a:fillRect/>
          </a:stretch>
        </p:blipFill>
        <p:spPr>
          <a:xfrm>
            <a:off x="29314" y="1746193"/>
            <a:ext cx="3356084" cy="2517063"/>
          </a:xfrm>
          <a:prstGeom prst="rect">
            <a:avLst/>
          </a:prstGeom>
        </p:spPr>
      </p:pic>
      <p:sp>
        <p:nvSpPr>
          <p:cNvPr id="14" name="Title 1">
            <a:extLst>
              <a:ext uri="{FF2B5EF4-FFF2-40B4-BE49-F238E27FC236}">
                <a16:creationId xmlns:a16="http://schemas.microsoft.com/office/drawing/2014/main" id="{DD8365E1-6AA7-4E3F-EB84-5782673B9335}"/>
              </a:ext>
            </a:extLst>
          </p:cNvPr>
          <p:cNvSpPr txBox="1">
            <a:spLocks/>
          </p:cNvSpPr>
          <p:nvPr/>
        </p:nvSpPr>
        <p:spPr>
          <a:xfrm>
            <a:off x="0" y="866811"/>
            <a:ext cx="1757363"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ORPs</a:t>
            </a:r>
          </a:p>
        </p:txBody>
      </p:sp>
      <p:sp>
        <p:nvSpPr>
          <p:cNvPr id="15" name="Title 1">
            <a:extLst>
              <a:ext uri="{FF2B5EF4-FFF2-40B4-BE49-F238E27FC236}">
                <a16:creationId xmlns:a16="http://schemas.microsoft.com/office/drawing/2014/main" id="{E977BF0E-DAE0-5E40-28AF-310CC928F730}"/>
              </a:ext>
            </a:extLst>
          </p:cNvPr>
          <p:cNvSpPr txBox="1">
            <a:spLocks/>
          </p:cNvSpPr>
          <p:nvPr/>
        </p:nvSpPr>
        <p:spPr>
          <a:xfrm>
            <a:off x="3904616" y="875989"/>
            <a:ext cx="1757363"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Mobile</a:t>
            </a:r>
          </a:p>
        </p:txBody>
      </p:sp>
      <p:sp>
        <p:nvSpPr>
          <p:cNvPr id="16" name="Title 1">
            <a:extLst>
              <a:ext uri="{FF2B5EF4-FFF2-40B4-BE49-F238E27FC236}">
                <a16:creationId xmlns:a16="http://schemas.microsoft.com/office/drawing/2014/main" id="{31FDB212-FB50-AD83-417D-95C954AD89AE}"/>
              </a:ext>
            </a:extLst>
          </p:cNvPr>
          <p:cNvSpPr txBox="1">
            <a:spLocks/>
          </p:cNvSpPr>
          <p:nvPr/>
        </p:nvSpPr>
        <p:spPr>
          <a:xfrm>
            <a:off x="8557549" y="817416"/>
            <a:ext cx="3813648" cy="747756"/>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Stabilization centre</a:t>
            </a:r>
          </a:p>
        </p:txBody>
      </p:sp>
      <p:pic>
        <p:nvPicPr>
          <p:cNvPr id="18" name="Picture 17">
            <a:extLst>
              <a:ext uri="{FF2B5EF4-FFF2-40B4-BE49-F238E27FC236}">
                <a16:creationId xmlns:a16="http://schemas.microsoft.com/office/drawing/2014/main" id="{46C7531E-A8E8-9A50-96BB-31200B0BB832}"/>
              </a:ext>
            </a:extLst>
          </p:cNvPr>
          <p:cNvPicPr>
            <a:picLocks noChangeAspect="1"/>
          </p:cNvPicPr>
          <p:nvPr/>
        </p:nvPicPr>
        <p:blipFill rotWithShape="1">
          <a:blip r:embed="rId6"/>
          <a:srcRect t="19352" b="9375"/>
          <a:stretch/>
        </p:blipFill>
        <p:spPr>
          <a:xfrm>
            <a:off x="8556300" y="1651025"/>
            <a:ext cx="3168981" cy="4887887"/>
          </a:xfrm>
          <a:prstGeom prst="rect">
            <a:avLst/>
          </a:prstGeom>
        </p:spPr>
      </p:pic>
      <p:pic>
        <p:nvPicPr>
          <p:cNvPr id="22" name="Picture 21">
            <a:extLst>
              <a:ext uri="{FF2B5EF4-FFF2-40B4-BE49-F238E27FC236}">
                <a16:creationId xmlns:a16="http://schemas.microsoft.com/office/drawing/2014/main" id="{AB595C63-BD15-4C95-8266-1A44A6113C90}"/>
              </a:ext>
            </a:extLst>
          </p:cNvPr>
          <p:cNvPicPr>
            <a:picLocks noChangeAspect="1"/>
          </p:cNvPicPr>
          <p:nvPr/>
        </p:nvPicPr>
        <p:blipFill>
          <a:blip r:embed="rId7"/>
          <a:stretch>
            <a:fillRect/>
          </a:stretch>
        </p:blipFill>
        <p:spPr>
          <a:xfrm>
            <a:off x="9869104" y="5082119"/>
            <a:ext cx="2322896" cy="1742172"/>
          </a:xfrm>
          <a:prstGeom prst="rect">
            <a:avLst/>
          </a:prstGeom>
        </p:spPr>
      </p:pic>
      <p:pic>
        <p:nvPicPr>
          <p:cNvPr id="26" name="Picture 25">
            <a:extLst>
              <a:ext uri="{FF2B5EF4-FFF2-40B4-BE49-F238E27FC236}">
                <a16:creationId xmlns:a16="http://schemas.microsoft.com/office/drawing/2014/main" id="{BB36E002-2642-4880-F38A-B38A71E3A9B6}"/>
              </a:ext>
            </a:extLst>
          </p:cNvPr>
          <p:cNvPicPr>
            <a:picLocks noChangeAspect="1"/>
          </p:cNvPicPr>
          <p:nvPr/>
        </p:nvPicPr>
        <p:blipFill>
          <a:blip r:embed="rId8"/>
          <a:stretch>
            <a:fillRect/>
          </a:stretch>
        </p:blipFill>
        <p:spPr>
          <a:xfrm>
            <a:off x="3733073" y="1752463"/>
            <a:ext cx="4135789" cy="3101842"/>
          </a:xfrm>
          <a:prstGeom prst="rect">
            <a:avLst/>
          </a:prstGeom>
        </p:spPr>
      </p:pic>
      <p:pic>
        <p:nvPicPr>
          <p:cNvPr id="24" name="Picture 23">
            <a:extLst>
              <a:ext uri="{FF2B5EF4-FFF2-40B4-BE49-F238E27FC236}">
                <a16:creationId xmlns:a16="http://schemas.microsoft.com/office/drawing/2014/main" id="{50450935-EEDB-5DF2-80EE-6E49C5BCFD7D}"/>
              </a:ext>
            </a:extLst>
          </p:cNvPr>
          <p:cNvPicPr>
            <a:picLocks noChangeAspect="1"/>
          </p:cNvPicPr>
          <p:nvPr/>
        </p:nvPicPr>
        <p:blipFill rotWithShape="1">
          <a:blip r:embed="rId9"/>
          <a:srcRect l="29406" t="23045" r="19151" b="11955"/>
          <a:stretch/>
        </p:blipFill>
        <p:spPr>
          <a:xfrm>
            <a:off x="3710200" y="4181227"/>
            <a:ext cx="2146193" cy="2033836"/>
          </a:xfrm>
          <a:prstGeom prst="rect">
            <a:avLst/>
          </a:prstGeom>
        </p:spPr>
      </p:pic>
    </p:spTree>
    <p:extLst>
      <p:ext uri="{BB962C8B-B14F-4D97-AF65-F5344CB8AC3E}">
        <p14:creationId xmlns:p14="http://schemas.microsoft.com/office/powerpoint/2010/main" val="929215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2"/>
          <a:srcRect t="6915" b="22020"/>
          <a:stretch/>
        </p:blipFill>
        <p:spPr>
          <a:xfrm>
            <a:off x="10309052" y="63660"/>
            <a:ext cx="1882948" cy="752355"/>
          </a:xfrm>
          <a:prstGeom prst="rect">
            <a:avLst/>
          </a:prstGeom>
        </p:spPr>
      </p:pic>
      <p:sp>
        <p:nvSpPr>
          <p:cNvPr id="2" name="Slide Number Placeholder 1">
            <a:extLst>
              <a:ext uri="{FF2B5EF4-FFF2-40B4-BE49-F238E27FC236}">
                <a16:creationId xmlns:a16="http://schemas.microsoft.com/office/drawing/2014/main" id="{61A60453-B1A8-7C17-4EC0-BAF60D202E7F}"/>
              </a:ext>
            </a:extLst>
          </p:cNvPr>
          <p:cNvSpPr>
            <a:spLocks noGrp="1"/>
          </p:cNvSpPr>
          <p:nvPr>
            <p:ph type="sldNum" sz="quarter" idx="12"/>
          </p:nvPr>
        </p:nvSpPr>
        <p:spPr/>
        <p:txBody>
          <a:bodyPr/>
          <a:lstStyle/>
          <a:p>
            <a:fld id="{8AB32140-C4FB-1A4C-AC00-5CB6CAE258BC}" type="slidenum">
              <a:rPr lang="en-GB" smtClean="0"/>
              <a:t>28</a:t>
            </a:fld>
            <a:endParaRPr lang="en-GB"/>
          </a:p>
        </p:txBody>
      </p:sp>
      <p:sp>
        <p:nvSpPr>
          <p:cNvPr id="3" name="Title 1">
            <a:extLst>
              <a:ext uri="{FF2B5EF4-FFF2-40B4-BE49-F238E27FC236}">
                <a16:creationId xmlns:a16="http://schemas.microsoft.com/office/drawing/2014/main" id="{AC544BAB-C4D4-137D-2E67-3128BC691C08}"/>
              </a:ext>
            </a:extLst>
          </p:cNvPr>
          <p:cNvSpPr txBox="1">
            <a:spLocks/>
          </p:cNvSpPr>
          <p:nvPr/>
        </p:nvSpPr>
        <p:spPr>
          <a:xfrm>
            <a:off x="0" y="33708"/>
            <a:ext cx="9566596"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2. Community Case Management</a:t>
            </a:r>
          </a:p>
        </p:txBody>
      </p:sp>
      <p:sp>
        <p:nvSpPr>
          <p:cNvPr id="4" name="Title 1">
            <a:extLst>
              <a:ext uri="{FF2B5EF4-FFF2-40B4-BE49-F238E27FC236}">
                <a16:creationId xmlns:a16="http://schemas.microsoft.com/office/drawing/2014/main" id="{D41517E7-E12E-CC86-0CBE-E2823AA42DDD}"/>
              </a:ext>
            </a:extLst>
          </p:cNvPr>
          <p:cNvSpPr txBox="1">
            <a:spLocks/>
          </p:cNvSpPr>
          <p:nvPr/>
        </p:nvSpPr>
        <p:spPr>
          <a:xfrm>
            <a:off x="229866" y="1041562"/>
            <a:ext cx="10309051" cy="1376281"/>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solidFill>
                  <a:schemeClr val="bg1">
                    <a:lumMod val="50000"/>
                  </a:schemeClr>
                </a:solidFill>
                <a:latin typeface="Montserrat" pitchFamily="2" charset="77"/>
              </a:rPr>
              <a:t>At all levels, </a:t>
            </a:r>
            <a:r>
              <a:rPr lang="en-GB" sz="3600" b="1">
                <a:solidFill>
                  <a:srgbClr val="C00000"/>
                </a:solidFill>
                <a:latin typeface="Montserrat" pitchFamily="2" charset="77"/>
              </a:rPr>
              <a:t>Infection, Prevention and Control</a:t>
            </a:r>
            <a:r>
              <a:rPr lang="en-GB" sz="3600" b="1">
                <a:solidFill>
                  <a:schemeClr val="bg1">
                    <a:lumMod val="50000"/>
                  </a:schemeClr>
                </a:solidFill>
                <a:latin typeface="Montserrat" pitchFamily="2" charset="77"/>
              </a:rPr>
              <a:t> measures should be implemented to minimize the transmission inside the healthcare structures. </a:t>
            </a:r>
          </a:p>
        </p:txBody>
      </p:sp>
      <p:sp>
        <p:nvSpPr>
          <p:cNvPr id="5" name="Triangle 4">
            <a:extLst>
              <a:ext uri="{FF2B5EF4-FFF2-40B4-BE49-F238E27FC236}">
                <a16:creationId xmlns:a16="http://schemas.microsoft.com/office/drawing/2014/main" id="{A53AED1F-3C21-47E3-1B36-57870A7BE242}"/>
              </a:ext>
            </a:extLst>
          </p:cNvPr>
          <p:cNvSpPr/>
          <p:nvPr/>
        </p:nvSpPr>
        <p:spPr>
          <a:xfrm>
            <a:off x="100013" y="2666627"/>
            <a:ext cx="4214813" cy="4057650"/>
          </a:xfrm>
          <a:prstGeom prst="triangle">
            <a:avLst/>
          </a:prstGeom>
          <a:noFill/>
          <a:ln w="76200">
            <a:solidFill>
              <a:srgbClr val="0887A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32DF8321-AE2D-CEB3-EDA1-8E213BDE7E10}"/>
              </a:ext>
            </a:extLst>
          </p:cNvPr>
          <p:cNvSpPr txBox="1">
            <a:spLocks/>
          </p:cNvSpPr>
          <p:nvPr/>
        </p:nvSpPr>
        <p:spPr>
          <a:xfrm>
            <a:off x="367979" y="6157911"/>
            <a:ext cx="3946847" cy="52387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latin typeface="Montserrat" pitchFamily="2" charset="77"/>
              </a:rPr>
              <a:t>Population-based health care services</a:t>
            </a:r>
          </a:p>
        </p:txBody>
      </p:sp>
      <p:sp>
        <p:nvSpPr>
          <p:cNvPr id="13" name="Title 1">
            <a:extLst>
              <a:ext uri="{FF2B5EF4-FFF2-40B4-BE49-F238E27FC236}">
                <a16:creationId xmlns:a16="http://schemas.microsoft.com/office/drawing/2014/main" id="{753C3B18-FC4C-C17F-DF42-18B6C1FC1C9B}"/>
              </a:ext>
            </a:extLst>
          </p:cNvPr>
          <p:cNvSpPr txBox="1">
            <a:spLocks/>
          </p:cNvSpPr>
          <p:nvPr/>
        </p:nvSpPr>
        <p:spPr>
          <a:xfrm>
            <a:off x="267963" y="5521183"/>
            <a:ext cx="3946847" cy="5238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b="1">
                <a:latin typeface="Montserrat" pitchFamily="2" charset="77"/>
              </a:rPr>
              <a:t>Clinical preventive services</a:t>
            </a:r>
          </a:p>
        </p:txBody>
      </p:sp>
      <p:sp>
        <p:nvSpPr>
          <p:cNvPr id="14" name="Title 1">
            <a:extLst>
              <a:ext uri="{FF2B5EF4-FFF2-40B4-BE49-F238E27FC236}">
                <a16:creationId xmlns:a16="http://schemas.microsoft.com/office/drawing/2014/main" id="{CBB69AE6-7726-9497-784C-0E2A2E75D2F4}"/>
              </a:ext>
            </a:extLst>
          </p:cNvPr>
          <p:cNvSpPr txBox="1">
            <a:spLocks/>
          </p:cNvSpPr>
          <p:nvPr/>
        </p:nvSpPr>
        <p:spPr>
          <a:xfrm>
            <a:off x="982340" y="4830970"/>
            <a:ext cx="2518097" cy="5238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b="1">
                <a:latin typeface="Montserrat" pitchFamily="2" charset="77"/>
              </a:rPr>
              <a:t>Primary health care</a:t>
            </a:r>
          </a:p>
        </p:txBody>
      </p:sp>
      <p:sp>
        <p:nvSpPr>
          <p:cNvPr id="15" name="Title 1">
            <a:extLst>
              <a:ext uri="{FF2B5EF4-FFF2-40B4-BE49-F238E27FC236}">
                <a16:creationId xmlns:a16="http://schemas.microsoft.com/office/drawing/2014/main" id="{A7986B1C-C8E9-D880-1E8B-19AD76A62F04}"/>
              </a:ext>
            </a:extLst>
          </p:cNvPr>
          <p:cNvSpPr txBox="1">
            <a:spLocks/>
          </p:cNvSpPr>
          <p:nvPr/>
        </p:nvSpPr>
        <p:spPr>
          <a:xfrm>
            <a:off x="939475" y="4221741"/>
            <a:ext cx="2518097" cy="52387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600" b="1">
                <a:latin typeface="Montserrat" pitchFamily="2" charset="77"/>
              </a:rPr>
              <a:t>Secondary </a:t>
            </a:r>
          </a:p>
          <a:p>
            <a:pPr algn="ctr"/>
            <a:r>
              <a:rPr lang="en-GB" sz="1600" b="1">
                <a:latin typeface="Montserrat" pitchFamily="2" charset="77"/>
              </a:rPr>
              <a:t>health care</a:t>
            </a:r>
          </a:p>
        </p:txBody>
      </p:sp>
      <p:sp>
        <p:nvSpPr>
          <p:cNvPr id="16" name="Title 1">
            <a:extLst>
              <a:ext uri="{FF2B5EF4-FFF2-40B4-BE49-F238E27FC236}">
                <a16:creationId xmlns:a16="http://schemas.microsoft.com/office/drawing/2014/main" id="{4AFC9427-AB0C-26C5-682C-01530FEF7F6B}"/>
              </a:ext>
            </a:extLst>
          </p:cNvPr>
          <p:cNvSpPr txBox="1">
            <a:spLocks/>
          </p:cNvSpPr>
          <p:nvPr/>
        </p:nvSpPr>
        <p:spPr>
          <a:xfrm>
            <a:off x="982339" y="3520691"/>
            <a:ext cx="2518097" cy="52387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400" b="1">
                <a:latin typeface="Montserrat" pitchFamily="2" charset="77"/>
              </a:rPr>
              <a:t>Tertiary </a:t>
            </a:r>
          </a:p>
          <a:p>
            <a:pPr algn="ctr"/>
            <a:r>
              <a:rPr lang="en-GB" sz="1400" b="1">
                <a:latin typeface="Montserrat" pitchFamily="2" charset="77"/>
              </a:rPr>
              <a:t>health care</a:t>
            </a:r>
          </a:p>
        </p:txBody>
      </p:sp>
      <p:sp>
        <p:nvSpPr>
          <p:cNvPr id="21" name="Title 1">
            <a:extLst>
              <a:ext uri="{FF2B5EF4-FFF2-40B4-BE49-F238E27FC236}">
                <a16:creationId xmlns:a16="http://schemas.microsoft.com/office/drawing/2014/main" id="{999FA164-CC65-CD86-1E40-8AC50E1190A3}"/>
              </a:ext>
            </a:extLst>
          </p:cNvPr>
          <p:cNvSpPr txBox="1">
            <a:spLocks/>
          </p:cNvSpPr>
          <p:nvPr/>
        </p:nvSpPr>
        <p:spPr>
          <a:xfrm>
            <a:off x="5054272" y="3022828"/>
            <a:ext cx="6041102" cy="34633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solidFill>
                  <a:schemeClr val="bg1">
                    <a:lumMod val="50000"/>
                  </a:schemeClr>
                </a:solidFill>
                <a:latin typeface="Montserrat" pitchFamily="2" charset="77"/>
              </a:rPr>
              <a:t>That is an activity shared with </a:t>
            </a:r>
            <a:r>
              <a:rPr lang="en-GB" sz="2400" b="1">
                <a:solidFill>
                  <a:srgbClr val="C00000"/>
                </a:solidFill>
                <a:latin typeface="Montserrat" pitchFamily="2" charset="77"/>
              </a:rPr>
              <a:t>WASH and Health</a:t>
            </a:r>
            <a:r>
              <a:rPr lang="en-GB" sz="2400" b="1">
                <a:solidFill>
                  <a:schemeClr val="bg1">
                    <a:lumMod val="50000"/>
                  </a:schemeClr>
                </a:solidFill>
                <a:latin typeface="Montserrat" pitchFamily="2" charset="77"/>
              </a:rPr>
              <a:t>, and it’s different from the WASH activities in HCF</a:t>
            </a:r>
          </a:p>
        </p:txBody>
      </p:sp>
      <p:sp>
        <p:nvSpPr>
          <p:cNvPr id="7" name="Right Bracket 6">
            <a:extLst>
              <a:ext uri="{FF2B5EF4-FFF2-40B4-BE49-F238E27FC236}">
                <a16:creationId xmlns:a16="http://schemas.microsoft.com/office/drawing/2014/main" id="{22771B12-4D3E-1B4A-594F-D4B411938B9A}"/>
              </a:ext>
            </a:extLst>
          </p:cNvPr>
          <p:cNvSpPr/>
          <p:nvPr/>
        </p:nvSpPr>
        <p:spPr>
          <a:xfrm>
            <a:off x="4783298" y="2551501"/>
            <a:ext cx="100016" cy="4238157"/>
          </a:xfrm>
          <a:prstGeom prst="rightBracket">
            <a:avLst/>
          </a:prstGeom>
          <a:ln w="762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917271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2" name="Slide Number Placeholder 1">
            <a:extLst>
              <a:ext uri="{FF2B5EF4-FFF2-40B4-BE49-F238E27FC236}">
                <a16:creationId xmlns:a16="http://schemas.microsoft.com/office/drawing/2014/main" id="{E5239917-351B-6EB8-F80B-55AAC80E5D14}"/>
              </a:ext>
            </a:extLst>
          </p:cNvPr>
          <p:cNvSpPr>
            <a:spLocks noGrp="1"/>
          </p:cNvSpPr>
          <p:nvPr>
            <p:ph type="sldNum" sz="quarter" idx="12"/>
          </p:nvPr>
        </p:nvSpPr>
        <p:spPr/>
        <p:txBody>
          <a:bodyPr/>
          <a:lstStyle/>
          <a:p>
            <a:fld id="{8AB32140-C4FB-1A4C-AC00-5CB6CAE258BC}" type="slidenum">
              <a:rPr lang="en-GB" smtClean="0"/>
              <a:t>29</a:t>
            </a:fld>
            <a:endParaRPr lang="en-GB"/>
          </a:p>
        </p:txBody>
      </p:sp>
      <p:sp>
        <p:nvSpPr>
          <p:cNvPr id="3" name="Title 1">
            <a:extLst>
              <a:ext uri="{FF2B5EF4-FFF2-40B4-BE49-F238E27FC236}">
                <a16:creationId xmlns:a16="http://schemas.microsoft.com/office/drawing/2014/main" id="{1D87CC54-1E79-FE6E-FBE2-9435A1C2C90E}"/>
              </a:ext>
            </a:extLst>
          </p:cNvPr>
          <p:cNvSpPr txBox="1">
            <a:spLocks/>
          </p:cNvSpPr>
          <p:nvPr/>
        </p:nvSpPr>
        <p:spPr>
          <a:xfrm>
            <a:off x="0" y="33708"/>
            <a:ext cx="9566596"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3. WASH and Targeted interventions</a:t>
            </a:r>
          </a:p>
        </p:txBody>
      </p:sp>
      <p:sp>
        <p:nvSpPr>
          <p:cNvPr id="4" name="Title 1">
            <a:extLst>
              <a:ext uri="{FF2B5EF4-FFF2-40B4-BE49-F238E27FC236}">
                <a16:creationId xmlns:a16="http://schemas.microsoft.com/office/drawing/2014/main" id="{A0E5DD66-A8FC-B125-25DB-591D6A26DC8E}"/>
              </a:ext>
            </a:extLst>
          </p:cNvPr>
          <p:cNvSpPr txBox="1">
            <a:spLocks/>
          </p:cNvSpPr>
          <p:nvPr/>
        </p:nvSpPr>
        <p:spPr>
          <a:xfrm>
            <a:off x="257530" y="1114530"/>
            <a:ext cx="9989775" cy="752355"/>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We can intervene with </a:t>
            </a:r>
            <a:r>
              <a:rPr lang="en-GB" sz="3600" b="1">
                <a:solidFill>
                  <a:srgbClr val="C00000"/>
                </a:solidFill>
                <a:latin typeface="Montserrat" pitchFamily="2" charset="77"/>
              </a:rPr>
              <a:t>WASH protective activities </a:t>
            </a:r>
            <a:r>
              <a:rPr lang="en-GB" sz="3600" b="1">
                <a:latin typeface="Montserrat" pitchFamily="2" charset="77"/>
              </a:rPr>
              <a:t>in all those contexts to interrupt transmission</a:t>
            </a:r>
          </a:p>
        </p:txBody>
      </p:sp>
      <p:sp>
        <p:nvSpPr>
          <p:cNvPr id="24" name="Title 1">
            <a:extLst>
              <a:ext uri="{FF2B5EF4-FFF2-40B4-BE49-F238E27FC236}">
                <a16:creationId xmlns:a16="http://schemas.microsoft.com/office/drawing/2014/main" id="{A09EFEBB-7110-D47B-8BFE-EA14ECDAD0DF}"/>
              </a:ext>
            </a:extLst>
          </p:cNvPr>
          <p:cNvSpPr txBox="1">
            <a:spLocks/>
          </p:cNvSpPr>
          <p:nvPr/>
        </p:nvSpPr>
        <p:spPr>
          <a:xfrm>
            <a:off x="159638" y="5769413"/>
            <a:ext cx="11598975" cy="75235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B</a:t>
            </a:r>
            <a:r>
              <a:rPr lang="en-GB" sz="2900" b="1">
                <a:latin typeface="Montserrat" pitchFamily="2" charset="77"/>
              </a:rPr>
              <a:t>ut, at the affected households and neighbourhoods, we can conduct </a:t>
            </a:r>
            <a:r>
              <a:rPr lang="en-GB" sz="2900" b="1">
                <a:solidFill>
                  <a:srgbClr val="C00000"/>
                </a:solidFill>
                <a:latin typeface="Montserrat" pitchFamily="2" charset="77"/>
              </a:rPr>
              <a:t>targeted interventions. </a:t>
            </a:r>
          </a:p>
        </p:txBody>
      </p:sp>
      <p:pic>
        <p:nvPicPr>
          <p:cNvPr id="5" name="Picture 4">
            <a:extLst>
              <a:ext uri="{FF2B5EF4-FFF2-40B4-BE49-F238E27FC236}">
                <a16:creationId xmlns:a16="http://schemas.microsoft.com/office/drawing/2014/main" id="{0BFA5BF1-2D13-72A3-AEC7-5DF52408108B}"/>
              </a:ext>
            </a:extLst>
          </p:cNvPr>
          <p:cNvPicPr>
            <a:picLocks noChangeAspect="1"/>
          </p:cNvPicPr>
          <p:nvPr/>
        </p:nvPicPr>
        <p:blipFill>
          <a:blip r:embed="rId4"/>
          <a:stretch>
            <a:fillRect/>
          </a:stretch>
        </p:blipFill>
        <p:spPr>
          <a:xfrm>
            <a:off x="2371419" y="1929158"/>
            <a:ext cx="7697030" cy="3777981"/>
          </a:xfrm>
          <a:prstGeom prst="rect">
            <a:avLst/>
          </a:prstGeom>
        </p:spPr>
      </p:pic>
      <p:sp>
        <p:nvSpPr>
          <p:cNvPr id="7" name="TextBox 6">
            <a:extLst>
              <a:ext uri="{FF2B5EF4-FFF2-40B4-BE49-F238E27FC236}">
                <a16:creationId xmlns:a16="http://schemas.microsoft.com/office/drawing/2014/main" id="{2F27B06C-1A2A-6556-1EEB-81C58FD87AB9}"/>
              </a:ext>
            </a:extLst>
          </p:cNvPr>
          <p:cNvSpPr txBox="1"/>
          <p:nvPr/>
        </p:nvSpPr>
        <p:spPr>
          <a:xfrm>
            <a:off x="8100368" y="5060446"/>
            <a:ext cx="2743200" cy="276999"/>
          </a:xfrm>
          <a:prstGeom prst="rect">
            <a:avLst/>
          </a:prstGeom>
          <a:noFill/>
        </p:spPr>
        <p:txBody>
          <a:bodyPr wrap="square" rtlCol="0">
            <a:spAutoFit/>
          </a:bodyPr>
          <a:lstStyle/>
          <a:p>
            <a:r>
              <a:rPr lang="en-US" sz="1200" b="1" err="1">
                <a:effectLst/>
                <a:latin typeface="Calibri" panose="020F0502020204030204" pitchFamily="34" charset="0"/>
                <a:ea typeface="Times New Roman" panose="02020603050405020304" pitchFamily="18" charset="0"/>
              </a:rPr>
              <a:t>Drawnalism</a:t>
            </a:r>
            <a:r>
              <a:rPr lang="en-US" sz="1200" b="1">
                <a:effectLst/>
                <a:latin typeface="Calibri" panose="020F0502020204030204" pitchFamily="34" charset="0"/>
                <a:ea typeface="Times New Roman" panose="02020603050405020304" pitchFamily="18" charset="0"/>
              </a:rPr>
              <a:t>, UNICEF 2024</a:t>
            </a:r>
            <a:endParaRPr lang="en-US" sz="1200" b="1"/>
          </a:p>
        </p:txBody>
      </p:sp>
    </p:spTree>
    <p:extLst>
      <p:ext uri="{BB962C8B-B14F-4D97-AF65-F5344CB8AC3E}">
        <p14:creationId xmlns:p14="http://schemas.microsoft.com/office/powerpoint/2010/main" val="3205186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583FE6-C0BF-5C78-3641-FA811AB9D01E}"/>
              </a:ext>
            </a:extLst>
          </p:cNvPr>
          <p:cNvPicPr>
            <a:picLocks noChangeAspect="1"/>
          </p:cNvPicPr>
          <p:nvPr/>
        </p:nvPicPr>
        <p:blipFill rotWithShape="1">
          <a:blip r:embed="rId2"/>
          <a:srcRect t="6915" b="22020"/>
          <a:stretch/>
        </p:blipFill>
        <p:spPr>
          <a:xfrm>
            <a:off x="10309052" y="63660"/>
            <a:ext cx="1882948" cy="752355"/>
          </a:xfrm>
          <a:prstGeom prst="rect">
            <a:avLst/>
          </a:prstGeom>
        </p:spPr>
      </p:pic>
      <p:sp>
        <p:nvSpPr>
          <p:cNvPr id="4" name="Title 1">
            <a:extLst>
              <a:ext uri="{FF2B5EF4-FFF2-40B4-BE49-F238E27FC236}">
                <a16:creationId xmlns:a16="http://schemas.microsoft.com/office/drawing/2014/main" id="{E074ACCC-8CD9-BBAA-3796-6F017871A68F}"/>
              </a:ext>
            </a:extLst>
          </p:cNvPr>
          <p:cNvSpPr txBox="1">
            <a:spLocks/>
          </p:cNvSpPr>
          <p:nvPr/>
        </p:nvSpPr>
        <p:spPr>
          <a:xfrm>
            <a:off x="135193" y="2005317"/>
            <a:ext cx="11921613" cy="21477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5400" b="1">
                <a:latin typeface="Montserrat" pitchFamily="2" charset="77"/>
              </a:rPr>
              <a:t>Cholera Multisector response: </a:t>
            </a:r>
            <a:br>
              <a:rPr lang="en-GB" sz="7200" b="1">
                <a:latin typeface="Montserrat" pitchFamily="2" charset="77"/>
              </a:rPr>
            </a:br>
            <a:r>
              <a:rPr lang="en-GB" sz="7200" b="1">
                <a:latin typeface="Montserrat" pitchFamily="2" charset="77"/>
              </a:rPr>
              <a:t>Cholera Basics</a:t>
            </a:r>
          </a:p>
        </p:txBody>
      </p:sp>
      <p:sp>
        <p:nvSpPr>
          <p:cNvPr id="2" name="Slide Number Placeholder 1">
            <a:extLst>
              <a:ext uri="{FF2B5EF4-FFF2-40B4-BE49-F238E27FC236}">
                <a16:creationId xmlns:a16="http://schemas.microsoft.com/office/drawing/2014/main" id="{9B39B295-4C63-7C11-868F-1CA52033EDC0}"/>
              </a:ext>
            </a:extLst>
          </p:cNvPr>
          <p:cNvSpPr>
            <a:spLocks noGrp="1"/>
          </p:cNvSpPr>
          <p:nvPr>
            <p:ph type="sldNum" sz="quarter" idx="12"/>
          </p:nvPr>
        </p:nvSpPr>
        <p:spPr/>
        <p:txBody>
          <a:bodyPr/>
          <a:lstStyle/>
          <a:p>
            <a:fld id="{8AB32140-C4FB-1A4C-AC00-5CB6CAE258BC}" type="slidenum">
              <a:rPr lang="en-GB" smtClean="0"/>
              <a:t>3</a:t>
            </a:fld>
            <a:endParaRPr lang="en-GB"/>
          </a:p>
        </p:txBody>
      </p:sp>
    </p:spTree>
    <p:extLst>
      <p:ext uri="{BB962C8B-B14F-4D97-AF65-F5344CB8AC3E}">
        <p14:creationId xmlns:p14="http://schemas.microsoft.com/office/powerpoint/2010/main" val="3586427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2" name="Slide Number Placeholder 1">
            <a:extLst>
              <a:ext uri="{FF2B5EF4-FFF2-40B4-BE49-F238E27FC236}">
                <a16:creationId xmlns:a16="http://schemas.microsoft.com/office/drawing/2014/main" id="{E5239917-351B-6EB8-F80B-55AAC80E5D14}"/>
              </a:ext>
            </a:extLst>
          </p:cNvPr>
          <p:cNvSpPr>
            <a:spLocks noGrp="1"/>
          </p:cNvSpPr>
          <p:nvPr>
            <p:ph type="sldNum" sz="quarter" idx="12"/>
          </p:nvPr>
        </p:nvSpPr>
        <p:spPr/>
        <p:txBody>
          <a:bodyPr/>
          <a:lstStyle/>
          <a:p>
            <a:fld id="{8AB32140-C4FB-1A4C-AC00-5CB6CAE258BC}" type="slidenum">
              <a:rPr lang="en-GB" smtClean="0"/>
              <a:t>30</a:t>
            </a:fld>
            <a:endParaRPr lang="en-GB"/>
          </a:p>
        </p:txBody>
      </p:sp>
      <p:sp>
        <p:nvSpPr>
          <p:cNvPr id="3" name="Title 1">
            <a:extLst>
              <a:ext uri="{FF2B5EF4-FFF2-40B4-BE49-F238E27FC236}">
                <a16:creationId xmlns:a16="http://schemas.microsoft.com/office/drawing/2014/main" id="{1D87CC54-1E79-FE6E-FBE2-9435A1C2C90E}"/>
              </a:ext>
            </a:extLst>
          </p:cNvPr>
          <p:cNvSpPr txBox="1">
            <a:spLocks/>
          </p:cNvSpPr>
          <p:nvPr/>
        </p:nvSpPr>
        <p:spPr>
          <a:xfrm>
            <a:off x="0" y="33708"/>
            <a:ext cx="9566596"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3. WASH and Targeted interventions</a:t>
            </a:r>
          </a:p>
        </p:txBody>
      </p:sp>
      <p:sp>
        <p:nvSpPr>
          <p:cNvPr id="4" name="Title 1">
            <a:extLst>
              <a:ext uri="{FF2B5EF4-FFF2-40B4-BE49-F238E27FC236}">
                <a16:creationId xmlns:a16="http://schemas.microsoft.com/office/drawing/2014/main" id="{8FD28527-AE78-B5E2-E3E7-E47F444E11BF}"/>
              </a:ext>
            </a:extLst>
          </p:cNvPr>
          <p:cNvSpPr txBox="1">
            <a:spLocks/>
          </p:cNvSpPr>
          <p:nvPr/>
        </p:nvSpPr>
        <p:spPr>
          <a:xfrm>
            <a:off x="131063" y="875990"/>
            <a:ext cx="11598975" cy="752355"/>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Targeted interventions are not just responsibility of WASH, an efficient rapid response team should be multisectoral including health and community engagement.</a:t>
            </a:r>
            <a:endParaRPr lang="en-GB" sz="2900" b="1">
              <a:solidFill>
                <a:srgbClr val="C00000"/>
              </a:solidFill>
              <a:latin typeface="Montserrat" pitchFamily="2" charset="77"/>
            </a:endParaRPr>
          </a:p>
        </p:txBody>
      </p:sp>
      <p:pic>
        <p:nvPicPr>
          <p:cNvPr id="3074" name="Picture 2" descr="A diagram of a house and risk&#10;&#10;Description automatically generated">
            <a:extLst>
              <a:ext uri="{FF2B5EF4-FFF2-40B4-BE49-F238E27FC236}">
                <a16:creationId xmlns:a16="http://schemas.microsoft.com/office/drawing/2014/main" id="{3E5D0A3D-A3A1-DF71-75D4-38DDFA78C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8081" y="3275643"/>
            <a:ext cx="5964937" cy="335627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a:extLst>
              <a:ext uri="{FF2B5EF4-FFF2-40B4-BE49-F238E27FC236}">
                <a16:creationId xmlns:a16="http://schemas.microsoft.com/office/drawing/2014/main" id="{E9A0531A-6A2D-4B11-341B-04BE8795DF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7366" y="2481323"/>
            <a:ext cx="3067721" cy="158864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794C0CD-06AB-0D5F-1235-9F8CA8E82246}"/>
              </a:ext>
            </a:extLst>
          </p:cNvPr>
          <p:cNvSpPr txBox="1">
            <a:spLocks/>
          </p:cNvSpPr>
          <p:nvPr/>
        </p:nvSpPr>
        <p:spPr>
          <a:xfrm>
            <a:off x="131063" y="2021533"/>
            <a:ext cx="7111433" cy="752355"/>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Teams should intervene before 72h after the identification of the case</a:t>
            </a:r>
            <a:endParaRPr lang="en-GB" sz="2900" b="1">
              <a:solidFill>
                <a:srgbClr val="C00000"/>
              </a:solidFill>
              <a:latin typeface="Montserrat" pitchFamily="2" charset="77"/>
            </a:endParaRPr>
          </a:p>
        </p:txBody>
      </p:sp>
      <p:pic>
        <p:nvPicPr>
          <p:cNvPr id="9" name="Picture 8">
            <a:extLst>
              <a:ext uri="{FF2B5EF4-FFF2-40B4-BE49-F238E27FC236}">
                <a16:creationId xmlns:a16="http://schemas.microsoft.com/office/drawing/2014/main" id="{119D3C29-1DB9-37AB-65E8-A77064E76A4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6757" b="90000" l="51508" r="85553">
                        <a14:foregroundMark x1="60176" y1="48514" x2="67588" y2="49189"/>
                        <a14:foregroundMark x1="63442" y1="79730" x2="71482" y2="81351"/>
                        <a14:foregroundMark x1="73116" y1="90000" x2="77010" y2="86892"/>
                        <a14:foregroundMark x1="83794" y1="58514" x2="84673" y2="68649"/>
                        <a14:foregroundMark x1="51508" y1="86486" x2="52513" y2="85541"/>
                        <a14:foregroundMark x1="85050" y1="66757" x2="85050" y2="68514"/>
                        <a14:foregroundMark x1="85678" y1="66892" x2="85678" y2="68514"/>
                        <a14:foregroundMark x1="74497" y1="56351" x2="74497" y2="60270"/>
                        <a14:foregroundMark x1="74121" y1="56486" x2="74372" y2="60946"/>
                        <a14:foregroundMark x1="76131" y1="56757" x2="76005" y2="63243"/>
                        <a14:foregroundMark x1="75000" y1="53919" x2="76633" y2="53919"/>
                        <a14:foregroundMark x1="61181" y1="47027" x2="62563" y2="46757"/>
                      </a14:backgroundRemoval>
                    </a14:imgEffect>
                  </a14:imgLayer>
                </a14:imgProps>
              </a:ext>
            </a:extLst>
          </a:blip>
          <a:srcRect l="50000" t="45135" r="12165" b="8100"/>
          <a:stretch/>
        </p:blipFill>
        <p:spPr>
          <a:xfrm>
            <a:off x="1216913" y="3275643"/>
            <a:ext cx="2222634" cy="2554028"/>
          </a:xfrm>
          <a:prstGeom prst="rect">
            <a:avLst/>
          </a:prstGeom>
        </p:spPr>
      </p:pic>
      <p:sp>
        <p:nvSpPr>
          <p:cNvPr id="5" name="TextBox 4">
            <a:extLst>
              <a:ext uri="{FF2B5EF4-FFF2-40B4-BE49-F238E27FC236}">
                <a16:creationId xmlns:a16="http://schemas.microsoft.com/office/drawing/2014/main" id="{9555290F-C403-57E8-FACB-D9EA66D318E8}"/>
              </a:ext>
            </a:extLst>
          </p:cNvPr>
          <p:cNvSpPr txBox="1"/>
          <p:nvPr/>
        </p:nvSpPr>
        <p:spPr>
          <a:xfrm>
            <a:off x="7045291" y="5989790"/>
            <a:ext cx="2743200" cy="276999"/>
          </a:xfrm>
          <a:prstGeom prst="rect">
            <a:avLst/>
          </a:prstGeom>
          <a:noFill/>
        </p:spPr>
        <p:txBody>
          <a:bodyPr wrap="square" rtlCol="0">
            <a:spAutoFit/>
          </a:bodyPr>
          <a:lstStyle/>
          <a:p>
            <a:r>
              <a:rPr lang="en-US" sz="1200" b="1" err="1">
                <a:effectLst/>
                <a:latin typeface="Calibri" panose="020F0502020204030204" pitchFamily="34" charset="0"/>
                <a:ea typeface="Times New Roman" panose="02020603050405020304" pitchFamily="18" charset="0"/>
              </a:rPr>
              <a:t>Drawnalism</a:t>
            </a:r>
            <a:r>
              <a:rPr lang="en-US" sz="1200" b="1">
                <a:effectLst/>
                <a:latin typeface="Calibri" panose="020F0502020204030204" pitchFamily="34" charset="0"/>
                <a:ea typeface="Times New Roman" panose="02020603050405020304" pitchFamily="18" charset="0"/>
              </a:rPr>
              <a:t>, UNICEF 2024</a:t>
            </a:r>
            <a:endParaRPr lang="en-US" sz="1200" b="1"/>
          </a:p>
        </p:txBody>
      </p:sp>
    </p:spTree>
    <p:extLst>
      <p:ext uri="{BB962C8B-B14F-4D97-AF65-F5344CB8AC3E}">
        <p14:creationId xmlns:p14="http://schemas.microsoft.com/office/powerpoint/2010/main" val="697740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2" name="Slide Number Placeholder 1">
            <a:extLst>
              <a:ext uri="{FF2B5EF4-FFF2-40B4-BE49-F238E27FC236}">
                <a16:creationId xmlns:a16="http://schemas.microsoft.com/office/drawing/2014/main" id="{E5239917-351B-6EB8-F80B-55AAC80E5D14}"/>
              </a:ext>
            </a:extLst>
          </p:cNvPr>
          <p:cNvSpPr>
            <a:spLocks noGrp="1"/>
          </p:cNvSpPr>
          <p:nvPr>
            <p:ph type="sldNum" sz="quarter" idx="12"/>
          </p:nvPr>
        </p:nvSpPr>
        <p:spPr/>
        <p:txBody>
          <a:bodyPr/>
          <a:lstStyle/>
          <a:p>
            <a:fld id="{8AB32140-C4FB-1A4C-AC00-5CB6CAE258BC}" type="slidenum">
              <a:rPr lang="en-GB" smtClean="0"/>
              <a:t>31</a:t>
            </a:fld>
            <a:endParaRPr lang="en-GB"/>
          </a:p>
        </p:txBody>
      </p:sp>
      <p:sp>
        <p:nvSpPr>
          <p:cNvPr id="3" name="Title 1">
            <a:extLst>
              <a:ext uri="{FF2B5EF4-FFF2-40B4-BE49-F238E27FC236}">
                <a16:creationId xmlns:a16="http://schemas.microsoft.com/office/drawing/2014/main" id="{1D87CC54-1E79-FE6E-FBE2-9435A1C2C90E}"/>
              </a:ext>
            </a:extLst>
          </p:cNvPr>
          <p:cNvSpPr txBox="1">
            <a:spLocks/>
          </p:cNvSpPr>
          <p:nvPr/>
        </p:nvSpPr>
        <p:spPr>
          <a:xfrm>
            <a:off x="0" y="33708"/>
            <a:ext cx="9566596"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3. WASH and Targeted interventions</a:t>
            </a:r>
          </a:p>
        </p:txBody>
      </p:sp>
      <p:sp>
        <p:nvSpPr>
          <p:cNvPr id="4" name="Title 1">
            <a:extLst>
              <a:ext uri="{FF2B5EF4-FFF2-40B4-BE49-F238E27FC236}">
                <a16:creationId xmlns:a16="http://schemas.microsoft.com/office/drawing/2014/main" id="{8F802A3D-4033-848F-94C9-206DC92CF7D3}"/>
              </a:ext>
            </a:extLst>
          </p:cNvPr>
          <p:cNvSpPr txBox="1">
            <a:spLocks/>
          </p:cNvSpPr>
          <p:nvPr/>
        </p:nvSpPr>
        <p:spPr>
          <a:xfrm>
            <a:off x="131063" y="875990"/>
            <a:ext cx="11598975" cy="75235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solidFill>
                  <a:srgbClr val="C00000"/>
                </a:solidFill>
                <a:latin typeface="Montserrat" pitchFamily="2" charset="77"/>
              </a:rPr>
              <a:t>There are 4 mechanisms to deliver the intervention</a:t>
            </a:r>
            <a:endParaRPr lang="en-GB" sz="2900" b="1">
              <a:solidFill>
                <a:srgbClr val="C00000"/>
              </a:solidFill>
              <a:latin typeface="Montserrat" pitchFamily="2" charset="77"/>
            </a:endParaRPr>
          </a:p>
        </p:txBody>
      </p:sp>
      <p:sp>
        <p:nvSpPr>
          <p:cNvPr id="18" name="Title 1">
            <a:extLst>
              <a:ext uri="{FF2B5EF4-FFF2-40B4-BE49-F238E27FC236}">
                <a16:creationId xmlns:a16="http://schemas.microsoft.com/office/drawing/2014/main" id="{78045353-BEBF-C2C6-3C30-5C522B95DB80}"/>
              </a:ext>
            </a:extLst>
          </p:cNvPr>
          <p:cNvSpPr txBox="1">
            <a:spLocks/>
          </p:cNvSpPr>
          <p:nvPr/>
        </p:nvSpPr>
        <p:spPr>
          <a:xfrm>
            <a:off x="296512" y="2254585"/>
            <a:ext cx="11598975"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900" b="1">
              <a:solidFill>
                <a:srgbClr val="C00000"/>
              </a:solidFill>
              <a:latin typeface="Montserrat" pitchFamily="2" charset="77"/>
            </a:endParaRPr>
          </a:p>
        </p:txBody>
      </p:sp>
      <p:pic>
        <p:nvPicPr>
          <p:cNvPr id="22" name="Picture 21">
            <a:extLst>
              <a:ext uri="{FF2B5EF4-FFF2-40B4-BE49-F238E27FC236}">
                <a16:creationId xmlns:a16="http://schemas.microsoft.com/office/drawing/2014/main" id="{28EF92A6-971F-EF28-2A85-01C44AE95D37}"/>
              </a:ext>
            </a:extLst>
          </p:cNvPr>
          <p:cNvPicPr>
            <a:picLocks noChangeAspect="1"/>
          </p:cNvPicPr>
          <p:nvPr/>
        </p:nvPicPr>
        <p:blipFill rotWithShape="1">
          <a:blip r:embed="rId4"/>
          <a:srcRect l="3860" t="23343" r="1900" b="7698"/>
          <a:stretch/>
        </p:blipFill>
        <p:spPr>
          <a:xfrm>
            <a:off x="113761" y="1963275"/>
            <a:ext cx="5691229" cy="2602746"/>
          </a:xfrm>
          <a:prstGeom prst="rect">
            <a:avLst/>
          </a:prstGeom>
        </p:spPr>
      </p:pic>
      <p:pic>
        <p:nvPicPr>
          <p:cNvPr id="24" name="Picture 23">
            <a:extLst>
              <a:ext uri="{FF2B5EF4-FFF2-40B4-BE49-F238E27FC236}">
                <a16:creationId xmlns:a16="http://schemas.microsoft.com/office/drawing/2014/main" id="{D6B974E4-C99A-7456-A645-D46796351B78}"/>
              </a:ext>
            </a:extLst>
          </p:cNvPr>
          <p:cNvPicPr>
            <a:picLocks noChangeAspect="1"/>
          </p:cNvPicPr>
          <p:nvPr/>
        </p:nvPicPr>
        <p:blipFill rotWithShape="1">
          <a:blip r:embed="rId5"/>
          <a:srcRect l="7046" t="25160" r="5454" b="5882"/>
          <a:stretch/>
        </p:blipFill>
        <p:spPr>
          <a:xfrm>
            <a:off x="6271538" y="1930545"/>
            <a:ext cx="5619186" cy="2767753"/>
          </a:xfrm>
          <a:prstGeom prst="rect">
            <a:avLst/>
          </a:prstGeom>
        </p:spPr>
      </p:pic>
      <p:sp>
        <p:nvSpPr>
          <p:cNvPr id="32" name="Title 1">
            <a:extLst>
              <a:ext uri="{FF2B5EF4-FFF2-40B4-BE49-F238E27FC236}">
                <a16:creationId xmlns:a16="http://schemas.microsoft.com/office/drawing/2014/main" id="{2F86D619-7838-5CA0-100A-4161F787782C}"/>
              </a:ext>
            </a:extLst>
          </p:cNvPr>
          <p:cNvSpPr txBox="1">
            <a:spLocks/>
          </p:cNvSpPr>
          <p:nvPr/>
        </p:nvSpPr>
        <p:spPr>
          <a:xfrm>
            <a:off x="7175852" y="4871138"/>
            <a:ext cx="4339873"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solidFill>
                  <a:schemeClr val="bg1">
                    <a:lumMod val="50000"/>
                  </a:schemeClr>
                </a:solidFill>
                <a:latin typeface="Montserrat" pitchFamily="2" charset="77"/>
              </a:rPr>
              <a:t>Case-cluster targeted interventions (CLUSTI) ​</a:t>
            </a:r>
          </a:p>
        </p:txBody>
      </p:sp>
      <p:sp>
        <p:nvSpPr>
          <p:cNvPr id="33" name="Title 1">
            <a:extLst>
              <a:ext uri="{FF2B5EF4-FFF2-40B4-BE49-F238E27FC236}">
                <a16:creationId xmlns:a16="http://schemas.microsoft.com/office/drawing/2014/main" id="{EA06CC74-AC7A-4734-94A7-F81B9DA65997}"/>
              </a:ext>
            </a:extLst>
          </p:cNvPr>
          <p:cNvSpPr txBox="1">
            <a:spLocks/>
          </p:cNvSpPr>
          <p:nvPr/>
        </p:nvSpPr>
        <p:spPr>
          <a:xfrm>
            <a:off x="984602" y="4816083"/>
            <a:ext cx="4339873"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solidFill>
                  <a:schemeClr val="bg1">
                    <a:lumMod val="50000"/>
                  </a:schemeClr>
                </a:solidFill>
                <a:latin typeface="Montserrat" pitchFamily="2" charset="77"/>
              </a:rPr>
              <a:t>Case-area targeted interventions (CATI) ​</a:t>
            </a:r>
          </a:p>
        </p:txBody>
      </p:sp>
      <p:sp>
        <p:nvSpPr>
          <p:cNvPr id="36" name="Title 1">
            <a:extLst>
              <a:ext uri="{FF2B5EF4-FFF2-40B4-BE49-F238E27FC236}">
                <a16:creationId xmlns:a16="http://schemas.microsoft.com/office/drawing/2014/main" id="{C6EA6906-5AA3-5C09-D7F9-F6D2A36A36C9}"/>
              </a:ext>
            </a:extLst>
          </p:cNvPr>
          <p:cNvSpPr txBox="1">
            <a:spLocks/>
          </p:cNvSpPr>
          <p:nvPr/>
        </p:nvSpPr>
        <p:spPr>
          <a:xfrm>
            <a:off x="291749" y="5925117"/>
            <a:ext cx="11598975"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b="1">
                <a:solidFill>
                  <a:srgbClr val="0887A1"/>
                </a:solidFill>
                <a:latin typeface="Montserrat" pitchFamily="2" charset="77"/>
              </a:rPr>
              <a:t>For CATI/CLUSTI there are minimum requirements to conduct it: </a:t>
            </a:r>
            <a:r>
              <a:rPr lang="en-GB" sz="1800" b="1">
                <a:solidFill>
                  <a:schemeClr val="bg1">
                    <a:lumMod val="50000"/>
                  </a:schemeClr>
                </a:solidFill>
                <a:latin typeface="Montserrat" pitchFamily="2" charset="77"/>
              </a:rPr>
              <a:t>understand the </a:t>
            </a:r>
            <a:r>
              <a:rPr lang="en-GB" sz="1800" b="1">
                <a:solidFill>
                  <a:srgbClr val="C00000"/>
                </a:solidFill>
                <a:latin typeface="Montserrat" pitchFamily="2" charset="77"/>
              </a:rPr>
              <a:t>transmission context</a:t>
            </a:r>
            <a:r>
              <a:rPr lang="en-GB" sz="1800" b="1">
                <a:solidFill>
                  <a:schemeClr val="bg1">
                    <a:lumMod val="50000"/>
                  </a:schemeClr>
                </a:solidFill>
                <a:latin typeface="Montserrat" pitchFamily="2" charset="77"/>
              </a:rPr>
              <a:t>; quality and timely </a:t>
            </a:r>
            <a:r>
              <a:rPr lang="en-GB" sz="1800" b="1">
                <a:solidFill>
                  <a:srgbClr val="C00000"/>
                </a:solidFill>
                <a:latin typeface="Montserrat" pitchFamily="2" charset="77"/>
              </a:rPr>
              <a:t>epidemiological data</a:t>
            </a:r>
            <a:r>
              <a:rPr lang="en-GB" sz="1800" b="1">
                <a:solidFill>
                  <a:schemeClr val="bg1">
                    <a:lumMod val="50000"/>
                  </a:schemeClr>
                </a:solidFill>
                <a:latin typeface="Montserrat" pitchFamily="2" charset="77"/>
              </a:rPr>
              <a:t>; Security and </a:t>
            </a:r>
            <a:r>
              <a:rPr lang="en-GB" sz="1800" b="1">
                <a:solidFill>
                  <a:srgbClr val="C00000"/>
                </a:solidFill>
                <a:latin typeface="Montserrat" pitchFamily="2" charset="77"/>
              </a:rPr>
              <a:t>access</a:t>
            </a:r>
            <a:r>
              <a:rPr lang="en-GB" sz="1800" b="1">
                <a:solidFill>
                  <a:schemeClr val="bg1">
                    <a:lumMod val="50000"/>
                  </a:schemeClr>
                </a:solidFill>
                <a:latin typeface="Montserrat" pitchFamily="2" charset="77"/>
              </a:rPr>
              <a:t>; </a:t>
            </a:r>
            <a:r>
              <a:rPr lang="en-GB" sz="1800" b="1">
                <a:solidFill>
                  <a:srgbClr val="C00000"/>
                </a:solidFill>
                <a:latin typeface="Montserrat" pitchFamily="2" charset="77"/>
              </a:rPr>
              <a:t>Supplies</a:t>
            </a:r>
            <a:r>
              <a:rPr lang="en-GB" sz="1800" b="1">
                <a:solidFill>
                  <a:schemeClr val="bg1">
                    <a:lumMod val="50000"/>
                  </a:schemeClr>
                </a:solidFill>
                <a:latin typeface="Montserrat" pitchFamily="2" charset="77"/>
              </a:rPr>
              <a:t> and resources </a:t>
            </a:r>
            <a:endParaRPr lang="en-GB" sz="1400" b="1">
              <a:solidFill>
                <a:schemeClr val="bg1">
                  <a:lumMod val="50000"/>
                </a:schemeClr>
              </a:solidFill>
              <a:latin typeface="Montserrat" pitchFamily="2" charset="77"/>
            </a:endParaRPr>
          </a:p>
        </p:txBody>
      </p:sp>
      <p:sp>
        <p:nvSpPr>
          <p:cNvPr id="5" name="TextBox 4">
            <a:extLst>
              <a:ext uri="{FF2B5EF4-FFF2-40B4-BE49-F238E27FC236}">
                <a16:creationId xmlns:a16="http://schemas.microsoft.com/office/drawing/2014/main" id="{83B2CCC0-E60D-C2E7-BAEF-ECB22814DA04}"/>
              </a:ext>
            </a:extLst>
          </p:cNvPr>
          <p:cNvSpPr txBox="1"/>
          <p:nvPr/>
        </p:nvSpPr>
        <p:spPr>
          <a:xfrm>
            <a:off x="9530014" y="4479724"/>
            <a:ext cx="2743200" cy="276999"/>
          </a:xfrm>
          <a:prstGeom prst="rect">
            <a:avLst/>
          </a:prstGeom>
          <a:noFill/>
        </p:spPr>
        <p:txBody>
          <a:bodyPr wrap="square" rtlCol="0">
            <a:spAutoFit/>
          </a:bodyPr>
          <a:lstStyle/>
          <a:p>
            <a:r>
              <a:rPr lang="en-US" sz="1200" b="1" err="1">
                <a:effectLst/>
                <a:latin typeface="Calibri" panose="020F0502020204030204" pitchFamily="34" charset="0"/>
                <a:ea typeface="Times New Roman" panose="02020603050405020304" pitchFamily="18" charset="0"/>
              </a:rPr>
              <a:t>Drawnalism</a:t>
            </a:r>
            <a:r>
              <a:rPr lang="en-US" sz="1200" b="1">
                <a:effectLst/>
                <a:latin typeface="Calibri" panose="020F0502020204030204" pitchFamily="34" charset="0"/>
                <a:ea typeface="Times New Roman" panose="02020603050405020304" pitchFamily="18" charset="0"/>
              </a:rPr>
              <a:t>, UNICEF 2024</a:t>
            </a:r>
            <a:endParaRPr lang="en-US" sz="1200" b="1"/>
          </a:p>
        </p:txBody>
      </p:sp>
    </p:spTree>
    <p:extLst>
      <p:ext uri="{BB962C8B-B14F-4D97-AF65-F5344CB8AC3E}">
        <p14:creationId xmlns:p14="http://schemas.microsoft.com/office/powerpoint/2010/main" val="37498474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2"/>
          <a:srcRect t="6915" b="22020"/>
          <a:stretch/>
        </p:blipFill>
        <p:spPr>
          <a:xfrm>
            <a:off x="10309052" y="63660"/>
            <a:ext cx="1882948" cy="752355"/>
          </a:xfrm>
          <a:prstGeom prst="rect">
            <a:avLst/>
          </a:prstGeom>
        </p:spPr>
      </p:pic>
      <p:sp>
        <p:nvSpPr>
          <p:cNvPr id="2" name="Slide Number Placeholder 1">
            <a:extLst>
              <a:ext uri="{FF2B5EF4-FFF2-40B4-BE49-F238E27FC236}">
                <a16:creationId xmlns:a16="http://schemas.microsoft.com/office/drawing/2014/main" id="{E5239917-351B-6EB8-F80B-55AAC80E5D14}"/>
              </a:ext>
            </a:extLst>
          </p:cNvPr>
          <p:cNvSpPr>
            <a:spLocks noGrp="1"/>
          </p:cNvSpPr>
          <p:nvPr>
            <p:ph type="sldNum" sz="quarter" idx="12"/>
          </p:nvPr>
        </p:nvSpPr>
        <p:spPr/>
        <p:txBody>
          <a:bodyPr/>
          <a:lstStyle/>
          <a:p>
            <a:fld id="{8AB32140-C4FB-1A4C-AC00-5CB6CAE258BC}" type="slidenum">
              <a:rPr lang="en-GB" smtClean="0"/>
              <a:t>32</a:t>
            </a:fld>
            <a:endParaRPr lang="en-GB"/>
          </a:p>
        </p:txBody>
      </p:sp>
      <p:sp>
        <p:nvSpPr>
          <p:cNvPr id="3" name="Title 1">
            <a:extLst>
              <a:ext uri="{FF2B5EF4-FFF2-40B4-BE49-F238E27FC236}">
                <a16:creationId xmlns:a16="http://schemas.microsoft.com/office/drawing/2014/main" id="{1D87CC54-1E79-FE6E-FBE2-9435A1C2C90E}"/>
              </a:ext>
            </a:extLst>
          </p:cNvPr>
          <p:cNvSpPr txBox="1">
            <a:spLocks/>
          </p:cNvSpPr>
          <p:nvPr/>
        </p:nvSpPr>
        <p:spPr>
          <a:xfrm>
            <a:off x="0" y="33708"/>
            <a:ext cx="9566596"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3. WASH and Targeted interventions</a:t>
            </a:r>
          </a:p>
        </p:txBody>
      </p:sp>
      <p:sp>
        <p:nvSpPr>
          <p:cNvPr id="4" name="Title 1">
            <a:extLst>
              <a:ext uri="{FF2B5EF4-FFF2-40B4-BE49-F238E27FC236}">
                <a16:creationId xmlns:a16="http://schemas.microsoft.com/office/drawing/2014/main" id="{8F802A3D-4033-848F-94C9-206DC92CF7D3}"/>
              </a:ext>
            </a:extLst>
          </p:cNvPr>
          <p:cNvSpPr txBox="1">
            <a:spLocks/>
          </p:cNvSpPr>
          <p:nvPr/>
        </p:nvSpPr>
        <p:spPr>
          <a:xfrm>
            <a:off x="131063" y="875990"/>
            <a:ext cx="11598975" cy="75235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solidFill>
                  <a:srgbClr val="C00000"/>
                </a:solidFill>
                <a:latin typeface="Montserrat" pitchFamily="2" charset="77"/>
              </a:rPr>
              <a:t>There are 4 mechanisms to deliver the intervention</a:t>
            </a:r>
            <a:endParaRPr lang="en-GB" sz="2900" b="1">
              <a:solidFill>
                <a:srgbClr val="C00000"/>
              </a:solidFill>
              <a:latin typeface="Montserrat" pitchFamily="2" charset="77"/>
            </a:endParaRPr>
          </a:p>
        </p:txBody>
      </p:sp>
      <p:sp>
        <p:nvSpPr>
          <p:cNvPr id="18" name="Title 1">
            <a:extLst>
              <a:ext uri="{FF2B5EF4-FFF2-40B4-BE49-F238E27FC236}">
                <a16:creationId xmlns:a16="http://schemas.microsoft.com/office/drawing/2014/main" id="{78045353-BEBF-C2C6-3C30-5C522B95DB80}"/>
              </a:ext>
            </a:extLst>
          </p:cNvPr>
          <p:cNvSpPr txBox="1">
            <a:spLocks/>
          </p:cNvSpPr>
          <p:nvPr/>
        </p:nvSpPr>
        <p:spPr>
          <a:xfrm>
            <a:off x="296512" y="2254585"/>
            <a:ext cx="11598975"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900" b="1">
              <a:solidFill>
                <a:srgbClr val="C00000"/>
              </a:solidFill>
              <a:latin typeface="Montserrat" pitchFamily="2" charset="77"/>
            </a:endParaRPr>
          </a:p>
        </p:txBody>
      </p:sp>
      <p:pic>
        <p:nvPicPr>
          <p:cNvPr id="20" name="Picture 19">
            <a:extLst>
              <a:ext uri="{FF2B5EF4-FFF2-40B4-BE49-F238E27FC236}">
                <a16:creationId xmlns:a16="http://schemas.microsoft.com/office/drawing/2014/main" id="{C60B7DCC-635F-3025-A53A-BB0623B9CFE3}"/>
              </a:ext>
            </a:extLst>
          </p:cNvPr>
          <p:cNvPicPr>
            <a:picLocks noChangeAspect="1"/>
          </p:cNvPicPr>
          <p:nvPr/>
        </p:nvPicPr>
        <p:blipFill rotWithShape="1">
          <a:blip r:embed="rId3"/>
          <a:srcRect l="6732" t="24967" r="5760" b="6075"/>
          <a:stretch/>
        </p:blipFill>
        <p:spPr>
          <a:xfrm>
            <a:off x="6484715" y="2087304"/>
            <a:ext cx="4943506" cy="2434717"/>
          </a:xfrm>
          <a:prstGeom prst="rect">
            <a:avLst/>
          </a:prstGeom>
        </p:spPr>
      </p:pic>
      <p:pic>
        <p:nvPicPr>
          <p:cNvPr id="28" name="Picture 27">
            <a:extLst>
              <a:ext uri="{FF2B5EF4-FFF2-40B4-BE49-F238E27FC236}">
                <a16:creationId xmlns:a16="http://schemas.microsoft.com/office/drawing/2014/main" id="{4C87D322-467B-3EC7-B038-5DD880722A21}"/>
              </a:ext>
            </a:extLst>
          </p:cNvPr>
          <p:cNvPicPr>
            <a:picLocks noChangeAspect="1"/>
          </p:cNvPicPr>
          <p:nvPr/>
        </p:nvPicPr>
        <p:blipFill rotWithShape="1">
          <a:blip r:embed="rId4"/>
          <a:srcRect l="6127" t="33520" r="22181" b="10588"/>
          <a:stretch/>
        </p:blipFill>
        <p:spPr>
          <a:xfrm>
            <a:off x="476219" y="2254585"/>
            <a:ext cx="4735192" cy="2307255"/>
          </a:xfrm>
          <a:prstGeom prst="rect">
            <a:avLst/>
          </a:prstGeom>
        </p:spPr>
      </p:pic>
      <p:sp>
        <p:nvSpPr>
          <p:cNvPr id="5" name="Title 1">
            <a:extLst>
              <a:ext uri="{FF2B5EF4-FFF2-40B4-BE49-F238E27FC236}">
                <a16:creationId xmlns:a16="http://schemas.microsoft.com/office/drawing/2014/main" id="{AFF71FAA-E442-091A-0249-42E46D911316}"/>
              </a:ext>
            </a:extLst>
          </p:cNvPr>
          <p:cNvSpPr txBox="1">
            <a:spLocks/>
          </p:cNvSpPr>
          <p:nvPr/>
        </p:nvSpPr>
        <p:spPr>
          <a:xfrm>
            <a:off x="871538" y="4811902"/>
            <a:ext cx="4339873"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solidFill>
                  <a:schemeClr val="bg1">
                    <a:lumMod val="50000"/>
                  </a:schemeClr>
                </a:solidFill>
                <a:latin typeface="Montserrat" pitchFamily="2" charset="77"/>
              </a:rPr>
              <a:t>Health-care facility based interventions</a:t>
            </a:r>
          </a:p>
        </p:txBody>
      </p:sp>
      <p:sp>
        <p:nvSpPr>
          <p:cNvPr id="7" name="Title 1">
            <a:extLst>
              <a:ext uri="{FF2B5EF4-FFF2-40B4-BE49-F238E27FC236}">
                <a16:creationId xmlns:a16="http://schemas.microsoft.com/office/drawing/2014/main" id="{0D2EC862-4285-6AB2-1D5A-715808C2260C}"/>
              </a:ext>
            </a:extLst>
          </p:cNvPr>
          <p:cNvSpPr txBox="1">
            <a:spLocks/>
          </p:cNvSpPr>
          <p:nvPr/>
        </p:nvSpPr>
        <p:spPr>
          <a:xfrm>
            <a:off x="7088348" y="4770696"/>
            <a:ext cx="4339873"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solidFill>
                  <a:schemeClr val="bg1">
                    <a:lumMod val="50000"/>
                  </a:schemeClr>
                </a:solidFill>
                <a:latin typeface="Montserrat" pitchFamily="2" charset="77"/>
              </a:rPr>
              <a:t>Blanket neighbourhood interventions ​</a:t>
            </a:r>
          </a:p>
        </p:txBody>
      </p:sp>
      <p:sp>
        <p:nvSpPr>
          <p:cNvPr id="9" name="TextBox 8">
            <a:extLst>
              <a:ext uri="{FF2B5EF4-FFF2-40B4-BE49-F238E27FC236}">
                <a16:creationId xmlns:a16="http://schemas.microsoft.com/office/drawing/2014/main" id="{E2CAAFDC-249F-5AC4-7709-A15DB18BCDDF}"/>
              </a:ext>
            </a:extLst>
          </p:cNvPr>
          <p:cNvSpPr txBox="1"/>
          <p:nvPr/>
        </p:nvSpPr>
        <p:spPr>
          <a:xfrm>
            <a:off x="9878926" y="4383521"/>
            <a:ext cx="2743200" cy="276999"/>
          </a:xfrm>
          <a:prstGeom prst="rect">
            <a:avLst/>
          </a:prstGeom>
          <a:noFill/>
        </p:spPr>
        <p:txBody>
          <a:bodyPr wrap="square" rtlCol="0">
            <a:spAutoFit/>
          </a:bodyPr>
          <a:lstStyle/>
          <a:p>
            <a:r>
              <a:rPr lang="en-US" sz="1200" b="1" err="1">
                <a:effectLst/>
                <a:latin typeface="Calibri" panose="020F0502020204030204" pitchFamily="34" charset="0"/>
                <a:ea typeface="Times New Roman" panose="02020603050405020304" pitchFamily="18" charset="0"/>
              </a:rPr>
              <a:t>Drawnalism</a:t>
            </a:r>
            <a:r>
              <a:rPr lang="en-US" sz="1200" b="1">
                <a:effectLst/>
                <a:latin typeface="Calibri" panose="020F0502020204030204" pitchFamily="34" charset="0"/>
                <a:ea typeface="Times New Roman" panose="02020603050405020304" pitchFamily="18" charset="0"/>
              </a:rPr>
              <a:t>, UNICEF 2024</a:t>
            </a:r>
            <a:endParaRPr lang="en-US" sz="1200" b="1"/>
          </a:p>
        </p:txBody>
      </p:sp>
    </p:spTree>
    <p:extLst>
      <p:ext uri="{BB962C8B-B14F-4D97-AF65-F5344CB8AC3E}">
        <p14:creationId xmlns:p14="http://schemas.microsoft.com/office/powerpoint/2010/main" val="2996931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2"/>
          <a:srcRect t="6915" b="22020"/>
          <a:stretch/>
        </p:blipFill>
        <p:spPr>
          <a:xfrm>
            <a:off x="10309052" y="63660"/>
            <a:ext cx="1882948" cy="752355"/>
          </a:xfrm>
          <a:prstGeom prst="rect">
            <a:avLst/>
          </a:prstGeom>
        </p:spPr>
      </p:pic>
      <p:sp>
        <p:nvSpPr>
          <p:cNvPr id="2" name="Slide Number Placeholder 1">
            <a:extLst>
              <a:ext uri="{FF2B5EF4-FFF2-40B4-BE49-F238E27FC236}">
                <a16:creationId xmlns:a16="http://schemas.microsoft.com/office/drawing/2014/main" id="{E5239917-351B-6EB8-F80B-55AAC80E5D14}"/>
              </a:ext>
            </a:extLst>
          </p:cNvPr>
          <p:cNvSpPr>
            <a:spLocks noGrp="1"/>
          </p:cNvSpPr>
          <p:nvPr>
            <p:ph type="sldNum" sz="quarter" idx="12"/>
          </p:nvPr>
        </p:nvSpPr>
        <p:spPr/>
        <p:txBody>
          <a:bodyPr/>
          <a:lstStyle/>
          <a:p>
            <a:fld id="{8AB32140-C4FB-1A4C-AC00-5CB6CAE258BC}" type="slidenum">
              <a:rPr lang="en-GB" smtClean="0"/>
              <a:t>33</a:t>
            </a:fld>
            <a:endParaRPr lang="en-GB"/>
          </a:p>
        </p:txBody>
      </p:sp>
      <p:sp>
        <p:nvSpPr>
          <p:cNvPr id="3" name="Title 1">
            <a:extLst>
              <a:ext uri="{FF2B5EF4-FFF2-40B4-BE49-F238E27FC236}">
                <a16:creationId xmlns:a16="http://schemas.microsoft.com/office/drawing/2014/main" id="{1D87CC54-1E79-FE6E-FBE2-9435A1C2C90E}"/>
              </a:ext>
            </a:extLst>
          </p:cNvPr>
          <p:cNvSpPr txBox="1">
            <a:spLocks/>
          </p:cNvSpPr>
          <p:nvPr/>
        </p:nvSpPr>
        <p:spPr>
          <a:xfrm>
            <a:off x="0" y="33708"/>
            <a:ext cx="9566596"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3. WASH and Targeted interventions</a:t>
            </a:r>
          </a:p>
        </p:txBody>
      </p:sp>
      <p:sp>
        <p:nvSpPr>
          <p:cNvPr id="4" name="Title 1">
            <a:extLst>
              <a:ext uri="{FF2B5EF4-FFF2-40B4-BE49-F238E27FC236}">
                <a16:creationId xmlns:a16="http://schemas.microsoft.com/office/drawing/2014/main" id="{8F802A3D-4033-848F-94C9-206DC92CF7D3}"/>
              </a:ext>
            </a:extLst>
          </p:cNvPr>
          <p:cNvSpPr txBox="1">
            <a:spLocks/>
          </p:cNvSpPr>
          <p:nvPr/>
        </p:nvSpPr>
        <p:spPr>
          <a:xfrm>
            <a:off x="296512" y="995520"/>
            <a:ext cx="10133363" cy="75234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C00000"/>
                </a:solidFill>
                <a:latin typeface="Montserrat" pitchFamily="2" charset="77"/>
              </a:rPr>
              <a:t>How to select the appropriate mechanism</a:t>
            </a:r>
            <a:endParaRPr lang="en-GB" sz="2400" b="1">
              <a:solidFill>
                <a:srgbClr val="C00000"/>
              </a:solidFill>
              <a:latin typeface="Montserrat" pitchFamily="2" charset="77"/>
            </a:endParaRPr>
          </a:p>
        </p:txBody>
      </p:sp>
      <p:sp>
        <p:nvSpPr>
          <p:cNvPr id="18" name="Title 1">
            <a:extLst>
              <a:ext uri="{FF2B5EF4-FFF2-40B4-BE49-F238E27FC236}">
                <a16:creationId xmlns:a16="http://schemas.microsoft.com/office/drawing/2014/main" id="{78045353-BEBF-C2C6-3C30-5C522B95DB80}"/>
              </a:ext>
            </a:extLst>
          </p:cNvPr>
          <p:cNvSpPr txBox="1">
            <a:spLocks/>
          </p:cNvSpPr>
          <p:nvPr/>
        </p:nvSpPr>
        <p:spPr>
          <a:xfrm>
            <a:off x="296512" y="2254585"/>
            <a:ext cx="11598975"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900" b="1">
              <a:solidFill>
                <a:srgbClr val="C00000"/>
              </a:solidFill>
              <a:latin typeface="Montserrat" pitchFamily="2" charset="77"/>
            </a:endParaRPr>
          </a:p>
        </p:txBody>
      </p:sp>
      <p:pic>
        <p:nvPicPr>
          <p:cNvPr id="5122" name="Picture 2">
            <a:extLst>
              <a:ext uri="{FF2B5EF4-FFF2-40B4-BE49-F238E27FC236}">
                <a16:creationId xmlns:a16="http://schemas.microsoft.com/office/drawing/2014/main" id="{2F946B6F-2CF0-D68C-62FF-B1069CEB0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865" y="1841500"/>
            <a:ext cx="8739187" cy="41317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EF92A5-2437-0E27-DE7D-3ACFAEB82FC6}"/>
              </a:ext>
            </a:extLst>
          </p:cNvPr>
          <p:cNvSpPr txBox="1"/>
          <p:nvPr/>
        </p:nvSpPr>
        <p:spPr>
          <a:xfrm>
            <a:off x="147858" y="6215063"/>
            <a:ext cx="8683625" cy="56169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b="1">
                <a:solidFill>
                  <a:srgbClr val="C00000"/>
                </a:solidFill>
                <a:ea typeface="+mn-lt"/>
                <a:cs typeface="+mn-lt"/>
              </a:rPr>
              <a:t>Windows of opportunity: </a:t>
            </a:r>
            <a:r>
              <a:rPr lang="en-US" sz="1600" b="1">
                <a:solidFill>
                  <a:schemeClr val="bg1">
                    <a:lumMod val="50000"/>
                  </a:schemeClr>
                </a:solidFill>
                <a:ea typeface="+mn-lt"/>
                <a:cs typeface="+mn-lt"/>
              </a:rPr>
              <a:t>multiple service delivery mechanisms may be implemented simultaneously or consecutively during an outbreak, depending on the outbreak phase, magnitude and context.</a:t>
            </a:r>
            <a:endParaRPr lang="en-US" sz="1600">
              <a:solidFill>
                <a:schemeClr val="bg1">
                  <a:lumMod val="50000"/>
                </a:schemeClr>
              </a:solidFill>
              <a:cs typeface="Calibri"/>
            </a:endParaRPr>
          </a:p>
        </p:txBody>
      </p:sp>
    </p:spTree>
    <p:extLst>
      <p:ext uri="{BB962C8B-B14F-4D97-AF65-F5344CB8AC3E}">
        <p14:creationId xmlns:p14="http://schemas.microsoft.com/office/powerpoint/2010/main" val="2645110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2" name="Slide Number Placeholder 1">
            <a:extLst>
              <a:ext uri="{FF2B5EF4-FFF2-40B4-BE49-F238E27FC236}">
                <a16:creationId xmlns:a16="http://schemas.microsoft.com/office/drawing/2014/main" id="{58B7FD59-E7C7-96C9-7076-CAF505069B9A}"/>
              </a:ext>
            </a:extLst>
          </p:cNvPr>
          <p:cNvSpPr>
            <a:spLocks noGrp="1"/>
          </p:cNvSpPr>
          <p:nvPr>
            <p:ph type="sldNum" sz="quarter" idx="12"/>
          </p:nvPr>
        </p:nvSpPr>
        <p:spPr/>
        <p:txBody>
          <a:bodyPr/>
          <a:lstStyle/>
          <a:p>
            <a:fld id="{8AB32140-C4FB-1A4C-AC00-5CB6CAE258BC}" type="slidenum">
              <a:rPr lang="en-GB" smtClean="0"/>
              <a:t>34</a:t>
            </a:fld>
            <a:endParaRPr lang="en-GB"/>
          </a:p>
        </p:txBody>
      </p:sp>
      <p:sp>
        <p:nvSpPr>
          <p:cNvPr id="3" name="Title 1">
            <a:extLst>
              <a:ext uri="{FF2B5EF4-FFF2-40B4-BE49-F238E27FC236}">
                <a16:creationId xmlns:a16="http://schemas.microsoft.com/office/drawing/2014/main" id="{297DA173-A684-14B8-466C-EDCCAF903C35}"/>
              </a:ext>
            </a:extLst>
          </p:cNvPr>
          <p:cNvSpPr txBox="1">
            <a:spLocks/>
          </p:cNvSpPr>
          <p:nvPr/>
        </p:nvSpPr>
        <p:spPr>
          <a:xfrm>
            <a:off x="0" y="33708"/>
            <a:ext cx="9566596"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4. Community engagement</a:t>
            </a:r>
          </a:p>
        </p:txBody>
      </p:sp>
      <p:sp>
        <p:nvSpPr>
          <p:cNvPr id="4" name="Title 1">
            <a:extLst>
              <a:ext uri="{FF2B5EF4-FFF2-40B4-BE49-F238E27FC236}">
                <a16:creationId xmlns:a16="http://schemas.microsoft.com/office/drawing/2014/main" id="{CA9B9FBD-39F5-2430-AA5A-042142100A9C}"/>
              </a:ext>
            </a:extLst>
          </p:cNvPr>
          <p:cNvSpPr txBox="1">
            <a:spLocks/>
          </p:cNvSpPr>
          <p:nvPr/>
        </p:nvSpPr>
        <p:spPr>
          <a:xfrm>
            <a:off x="514350" y="1133600"/>
            <a:ext cx="3543300"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a:latin typeface="Montserrat" pitchFamily="2" charset="77"/>
              </a:rPr>
              <a:t>Risk communication</a:t>
            </a:r>
          </a:p>
        </p:txBody>
      </p:sp>
      <p:sp>
        <p:nvSpPr>
          <p:cNvPr id="5" name="Title 1">
            <a:extLst>
              <a:ext uri="{FF2B5EF4-FFF2-40B4-BE49-F238E27FC236}">
                <a16:creationId xmlns:a16="http://schemas.microsoft.com/office/drawing/2014/main" id="{A704E65B-BC2F-7632-2835-060DB408A35B}"/>
              </a:ext>
            </a:extLst>
          </p:cNvPr>
          <p:cNvSpPr txBox="1">
            <a:spLocks/>
          </p:cNvSpPr>
          <p:nvPr/>
        </p:nvSpPr>
        <p:spPr>
          <a:xfrm>
            <a:off x="910897" y="1676596"/>
            <a:ext cx="7138986"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0" i="0" u="none" strike="noStrike">
                <a:solidFill>
                  <a:schemeClr val="bg1">
                    <a:lumMod val="50000"/>
                  </a:schemeClr>
                </a:solidFill>
                <a:effectLst/>
                <a:latin typeface="Montserrat" pitchFamily="2" charset="77"/>
              </a:rPr>
              <a:t>Understand local </a:t>
            </a:r>
            <a:r>
              <a:rPr lang="en-US" sz="1800" b="0" i="0" u="none" strike="noStrike" err="1">
                <a:solidFill>
                  <a:schemeClr val="bg1">
                    <a:lumMod val="50000"/>
                  </a:schemeClr>
                </a:solidFill>
                <a:effectLst/>
                <a:latin typeface="Montserrat" pitchFamily="2" charset="77"/>
              </a:rPr>
              <a:t>behaviours</a:t>
            </a:r>
            <a:r>
              <a:rPr lang="en-US" sz="1800" b="0" i="0" u="none" strike="noStrike">
                <a:solidFill>
                  <a:schemeClr val="bg1">
                    <a:lumMod val="50000"/>
                  </a:schemeClr>
                </a:solidFill>
                <a:effectLst/>
                <a:latin typeface="Montserrat" pitchFamily="2" charset="77"/>
              </a:rPr>
              <a:t>, communicate transparently even in uncertainty, create and maintain trust</a:t>
            </a:r>
            <a:endParaRPr lang="en-GB" sz="2400" b="1">
              <a:solidFill>
                <a:schemeClr val="bg1">
                  <a:lumMod val="50000"/>
                </a:schemeClr>
              </a:solidFill>
              <a:latin typeface="Montserrat" pitchFamily="2" charset="77"/>
            </a:endParaRPr>
          </a:p>
        </p:txBody>
      </p:sp>
      <p:sp>
        <p:nvSpPr>
          <p:cNvPr id="7" name="Title 1">
            <a:extLst>
              <a:ext uri="{FF2B5EF4-FFF2-40B4-BE49-F238E27FC236}">
                <a16:creationId xmlns:a16="http://schemas.microsoft.com/office/drawing/2014/main" id="{F961EF9F-3ACF-2ED0-7EBB-F2E0C67397FA}"/>
              </a:ext>
            </a:extLst>
          </p:cNvPr>
          <p:cNvSpPr txBox="1">
            <a:spLocks/>
          </p:cNvSpPr>
          <p:nvPr/>
        </p:nvSpPr>
        <p:spPr>
          <a:xfrm>
            <a:off x="514350" y="2285965"/>
            <a:ext cx="5581650" cy="13621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300" b="1">
                <a:latin typeface="Montserrat" pitchFamily="2" charset="77"/>
              </a:rPr>
              <a:t>Clarifying Rumours and Community Concerns</a:t>
            </a:r>
          </a:p>
        </p:txBody>
      </p:sp>
      <p:sp>
        <p:nvSpPr>
          <p:cNvPr id="10" name="Title 1">
            <a:extLst>
              <a:ext uri="{FF2B5EF4-FFF2-40B4-BE49-F238E27FC236}">
                <a16:creationId xmlns:a16="http://schemas.microsoft.com/office/drawing/2014/main" id="{2BD8C6CC-F924-E1EE-6360-423431C9D7C3}"/>
              </a:ext>
            </a:extLst>
          </p:cNvPr>
          <p:cNvSpPr txBox="1">
            <a:spLocks/>
          </p:cNvSpPr>
          <p:nvPr/>
        </p:nvSpPr>
        <p:spPr>
          <a:xfrm>
            <a:off x="909872" y="3389543"/>
            <a:ext cx="8837438" cy="752355"/>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0" i="0" u="none" strike="noStrike">
                <a:solidFill>
                  <a:schemeClr val="bg1">
                    <a:lumMod val="50000"/>
                  </a:schemeClr>
                </a:solidFill>
                <a:effectLst/>
                <a:latin typeface="Montserrat" pitchFamily="2" charset="77"/>
              </a:rPr>
              <a:t>Trusted information should reach people and </a:t>
            </a:r>
            <a:r>
              <a:rPr lang="en-US" sz="1800" b="0" i="0" u="none" strike="noStrike" err="1">
                <a:solidFill>
                  <a:schemeClr val="bg1">
                    <a:lumMod val="50000"/>
                  </a:schemeClr>
                </a:solidFill>
                <a:effectLst/>
                <a:latin typeface="Montserrat" pitchFamily="2" charset="77"/>
              </a:rPr>
              <a:t>rumours</a:t>
            </a:r>
            <a:r>
              <a:rPr lang="en-US" sz="1800" b="0" i="0" u="none" strike="noStrike">
                <a:solidFill>
                  <a:schemeClr val="bg1">
                    <a:lumMod val="50000"/>
                  </a:schemeClr>
                </a:solidFill>
                <a:effectLst/>
                <a:latin typeface="Montserrat" pitchFamily="2" charset="77"/>
              </a:rPr>
              <a:t> should be addressed by maintaining a very open flow of information from the beginning of the outbreak; </a:t>
            </a:r>
            <a:r>
              <a:rPr lang="en-US" sz="1800" b="0" i="0" u="none" strike="noStrike" err="1">
                <a:solidFill>
                  <a:schemeClr val="bg1">
                    <a:lumMod val="50000"/>
                  </a:schemeClr>
                </a:solidFill>
                <a:effectLst/>
                <a:latin typeface="Montserrat" pitchFamily="2" charset="77"/>
              </a:rPr>
              <a:t>rumours</a:t>
            </a:r>
            <a:r>
              <a:rPr lang="en-US" sz="1800" b="0" i="0" u="none" strike="noStrike">
                <a:solidFill>
                  <a:schemeClr val="bg1">
                    <a:lumMod val="50000"/>
                  </a:schemeClr>
                </a:solidFill>
                <a:effectLst/>
                <a:latin typeface="Montserrat" pitchFamily="2" charset="77"/>
              </a:rPr>
              <a:t> spread easily when information is incomplete or delayed</a:t>
            </a:r>
            <a:endParaRPr lang="en-GB" sz="2400" b="1">
              <a:solidFill>
                <a:schemeClr val="bg1">
                  <a:lumMod val="50000"/>
                </a:schemeClr>
              </a:solidFill>
              <a:latin typeface="Montserrat" pitchFamily="2" charset="77"/>
            </a:endParaRPr>
          </a:p>
        </p:txBody>
      </p:sp>
      <p:pic>
        <p:nvPicPr>
          <p:cNvPr id="11" name="Picture 10">
            <a:extLst>
              <a:ext uri="{FF2B5EF4-FFF2-40B4-BE49-F238E27FC236}">
                <a16:creationId xmlns:a16="http://schemas.microsoft.com/office/drawing/2014/main" id="{9D48AD13-37EA-FA16-0410-35AC3E515D3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8371" b="63419" l="66479" r="84085">
                        <a14:foregroundMark x1="66479" y1="29712" x2="66479" y2="30990"/>
                        <a14:foregroundMark x1="69859" y1="18371" x2="73239" y2="18530"/>
                        <a14:foregroundMark x1="82113" y1="59265" x2="77746" y2="63419"/>
                      </a14:backgroundRemoval>
                    </a14:imgEffect>
                  </a14:imgLayer>
                </a14:imgProps>
              </a:ext>
            </a:extLst>
          </a:blip>
          <a:srcRect l="64685" t="14170" r="13461" b="33717"/>
          <a:stretch/>
        </p:blipFill>
        <p:spPr>
          <a:xfrm>
            <a:off x="10577511" y="1203081"/>
            <a:ext cx="981688" cy="2063978"/>
          </a:xfrm>
          <a:prstGeom prst="rect">
            <a:avLst/>
          </a:prstGeom>
        </p:spPr>
      </p:pic>
      <p:pic>
        <p:nvPicPr>
          <p:cNvPr id="12" name="Picture 11">
            <a:extLst>
              <a:ext uri="{FF2B5EF4-FFF2-40B4-BE49-F238E27FC236}">
                <a16:creationId xmlns:a16="http://schemas.microsoft.com/office/drawing/2014/main" id="{5CAF4614-5025-B265-651B-614C7E41756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flipH="1">
            <a:off x="8273967" y="1193209"/>
            <a:ext cx="2403054" cy="2475146"/>
          </a:xfrm>
          <a:prstGeom prst="rect">
            <a:avLst/>
          </a:prstGeom>
        </p:spPr>
      </p:pic>
      <p:sp>
        <p:nvSpPr>
          <p:cNvPr id="13" name="Title 1">
            <a:extLst>
              <a:ext uri="{FF2B5EF4-FFF2-40B4-BE49-F238E27FC236}">
                <a16:creationId xmlns:a16="http://schemas.microsoft.com/office/drawing/2014/main" id="{191977F7-4E03-DDBB-6C9D-B0F7F38E4619}"/>
              </a:ext>
            </a:extLst>
          </p:cNvPr>
          <p:cNvSpPr txBox="1">
            <a:spLocks/>
          </p:cNvSpPr>
          <p:nvPr/>
        </p:nvSpPr>
        <p:spPr>
          <a:xfrm>
            <a:off x="514350" y="4422379"/>
            <a:ext cx="5424488" cy="65853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300" b="1">
                <a:latin typeface="Montserrat" pitchFamily="2" charset="77"/>
              </a:rPr>
              <a:t>Key messages</a:t>
            </a:r>
          </a:p>
        </p:txBody>
      </p:sp>
      <p:sp>
        <p:nvSpPr>
          <p:cNvPr id="14" name="Title 1">
            <a:extLst>
              <a:ext uri="{FF2B5EF4-FFF2-40B4-BE49-F238E27FC236}">
                <a16:creationId xmlns:a16="http://schemas.microsoft.com/office/drawing/2014/main" id="{7D420DA7-5354-605E-CB93-B5B1F4C8BC14}"/>
              </a:ext>
            </a:extLst>
          </p:cNvPr>
          <p:cNvSpPr txBox="1">
            <a:spLocks/>
          </p:cNvSpPr>
          <p:nvPr/>
        </p:nvSpPr>
        <p:spPr>
          <a:xfrm>
            <a:off x="912899" y="4916208"/>
            <a:ext cx="5025939" cy="16417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0" i="0" u="none" strike="noStrike">
                <a:solidFill>
                  <a:schemeClr val="bg1">
                    <a:lumMod val="50000"/>
                  </a:schemeClr>
                </a:solidFill>
                <a:effectLst/>
                <a:latin typeface="Montserrat" pitchFamily="2" charset="77"/>
              </a:rPr>
              <a:t>Key messages to the public should help people to recognize symptoms of cholera and how it is transmitted and provide information about what to do for prevention and treatment, encouraging early treatment-seeking </a:t>
            </a:r>
            <a:r>
              <a:rPr lang="en-US" sz="1600" b="0" i="0" u="none" strike="noStrike" err="1">
                <a:solidFill>
                  <a:schemeClr val="bg1">
                    <a:lumMod val="50000"/>
                  </a:schemeClr>
                </a:solidFill>
                <a:effectLst/>
                <a:latin typeface="Montserrat" pitchFamily="2" charset="77"/>
              </a:rPr>
              <a:t>behaviour</a:t>
            </a:r>
            <a:endParaRPr lang="en-GB" sz="2000" b="1">
              <a:solidFill>
                <a:schemeClr val="bg1">
                  <a:lumMod val="50000"/>
                </a:schemeClr>
              </a:solidFill>
              <a:latin typeface="Montserrat" pitchFamily="2" charset="77"/>
            </a:endParaRPr>
          </a:p>
        </p:txBody>
      </p:sp>
      <p:pic>
        <p:nvPicPr>
          <p:cNvPr id="16" name="Picture 15">
            <a:extLst>
              <a:ext uri="{FF2B5EF4-FFF2-40B4-BE49-F238E27FC236}">
                <a16:creationId xmlns:a16="http://schemas.microsoft.com/office/drawing/2014/main" id="{F0AC6AB7-5728-1684-F817-5C08E536312D}"/>
              </a:ext>
            </a:extLst>
          </p:cNvPr>
          <p:cNvPicPr>
            <a:picLocks noChangeAspect="1"/>
          </p:cNvPicPr>
          <p:nvPr/>
        </p:nvPicPr>
        <p:blipFill rotWithShape="1">
          <a:blip r:embed="rId8"/>
          <a:srcRect l="9167" t="25012"/>
          <a:stretch/>
        </p:blipFill>
        <p:spPr>
          <a:xfrm>
            <a:off x="6253164" y="5288613"/>
            <a:ext cx="5710238" cy="752355"/>
          </a:xfrm>
          <a:prstGeom prst="rect">
            <a:avLst/>
          </a:prstGeom>
          <a:ln w="47625">
            <a:solidFill>
              <a:srgbClr val="C00000"/>
            </a:solidFill>
          </a:ln>
        </p:spPr>
      </p:pic>
      <p:sp>
        <p:nvSpPr>
          <p:cNvPr id="17" name="Title 1">
            <a:extLst>
              <a:ext uri="{FF2B5EF4-FFF2-40B4-BE49-F238E27FC236}">
                <a16:creationId xmlns:a16="http://schemas.microsoft.com/office/drawing/2014/main" id="{D68A1BEF-F248-3536-3DF1-D2F35501A9F5}"/>
              </a:ext>
            </a:extLst>
          </p:cNvPr>
          <p:cNvSpPr txBox="1">
            <a:spLocks/>
          </p:cNvSpPr>
          <p:nvPr/>
        </p:nvSpPr>
        <p:spPr>
          <a:xfrm>
            <a:off x="9566596" y="6074483"/>
            <a:ext cx="2862622" cy="314735"/>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300" b="1">
                <a:solidFill>
                  <a:srgbClr val="00B0F0"/>
                </a:solidFill>
                <a:latin typeface="Montserrat" pitchFamily="2" charset="77"/>
              </a:rPr>
              <a:t>SBC Team UNICEF</a:t>
            </a:r>
          </a:p>
        </p:txBody>
      </p:sp>
      <p:sp>
        <p:nvSpPr>
          <p:cNvPr id="9" name="TextBox 8">
            <a:extLst>
              <a:ext uri="{FF2B5EF4-FFF2-40B4-BE49-F238E27FC236}">
                <a16:creationId xmlns:a16="http://schemas.microsoft.com/office/drawing/2014/main" id="{4C7FB414-023D-D2DD-09EA-D020183B314D}"/>
              </a:ext>
            </a:extLst>
          </p:cNvPr>
          <p:cNvSpPr txBox="1"/>
          <p:nvPr/>
        </p:nvSpPr>
        <p:spPr>
          <a:xfrm>
            <a:off x="10306050" y="3251043"/>
            <a:ext cx="2743200" cy="276999"/>
          </a:xfrm>
          <a:prstGeom prst="rect">
            <a:avLst/>
          </a:prstGeom>
          <a:noFill/>
        </p:spPr>
        <p:txBody>
          <a:bodyPr wrap="square" rtlCol="0">
            <a:spAutoFit/>
          </a:bodyPr>
          <a:lstStyle/>
          <a:p>
            <a:r>
              <a:rPr lang="en-US" sz="1200" b="1" err="1">
                <a:effectLst/>
                <a:latin typeface="Calibri" panose="020F0502020204030204" pitchFamily="34" charset="0"/>
                <a:ea typeface="Times New Roman" panose="02020603050405020304" pitchFamily="18" charset="0"/>
              </a:rPr>
              <a:t>Drawnalism</a:t>
            </a:r>
            <a:r>
              <a:rPr lang="en-US" sz="1200" b="1">
                <a:effectLst/>
                <a:latin typeface="Calibri" panose="020F0502020204030204" pitchFamily="34" charset="0"/>
                <a:ea typeface="Times New Roman" panose="02020603050405020304" pitchFamily="18" charset="0"/>
              </a:rPr>
              <a:t>, UNICEF 2024</a:t>
            </a:r>
            <a:endParaRPr lang="en-US" sz="1200" b="1"/>
          </a:p>
        </p:txBody>
      </p:sp>
    </p:spTree>
    <p:extLst>
      <p:ext uri="{BB962C8B-B14F-4D97-AF65-F5344CB8AC3E}">
        <p14:creationId xmlns:p14="http://schemas.microsoft.com/office/powerpoint/2010/main" val="116397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3FF6E5F-C4D7-7194-D4F8-CD42909FEA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7DB6FAF-141F-D9BE-5A24-0A3592E88837}"/>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2" name="Slide Number Placeholder 1">
            <a:extLst>
              <a:ext uri="{FF2B5EF4-FFF2-40B4-BE49-F238E27FC236}">
                <a16:creationId xmlns:a16="http://schemas.microsoft.com/office/drawing/2014/main" id="{58B7FD59-E7C7-96C9-7076-CAF505069B9A}"/>
              </a:ext>
            </a:extLst>
          </p:cNvPr>
          <p:cNvSpPr>
            <a:spLocks noGrp="1"/>
          </p:cNvSpPr>
          <p:nvPr>
            <p:ph type="sldNum" sz="quarter" idx="12"/>
          </p:nvPr>
        </p:nvSpPr>
        <p:spPr/>
        <p:txBody>
          <a:bodyPr/>
          <a:lstStyle/>
          <a:p>
            <a:fld id="{8AB32140-C4FB-1A4C-AC00-5CB6CAE258BC}" type="slidenum">
              <a:rPr lang="en-GB" smtClean="0"/>
              <a:t>35</a:t>
            </a:fld>
            <a:endParaRPr lang="en-GB"/>
          </a:p>
        </p:txBody>
      </p:sp>
      <p:sp>
        <p:nvSpPr>
          <p:cNvPr id="3" name="Title 1">
            <a:extLst>
              <a:ext uri="{FF2B5EF4-FFF2-40B4-BE49-F238E27FC236}">
                <a16:creationId xmlns:a16="http://schemas.microsoft.com/office/drawing/2014/main" id="{297DA173-A684-14B8-466C-EDCCAF903C35}"/>
              </a:ext>
            </a:extLst>
          </p:cNvPr>
          <p:cNvSpPr txBox="1">
            <a:spLocks/>
          </p:cNvSpPr>
          <p:nvPr/>
        </p:nvSpPr>
        <p:spPr>
          <a:xfrm>
            <a:off x="0" y="33708"/>
            <a:ext cx="9566596" cy="7523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Montserrat" pitchFamily="2" charset="77"/>
              </a:rPr>
              <a:t>4. Community engagement</a:t>
            </a:r>
          </a:p>
        </p:txBody>
      </p:sp>
      <p:sp>
        <p:nvSpPr>
          <p:cNvPr id="5" name="TextBox 4">
            <a:extLst>
              <a:ext uri="{FF2B5EF4-FFF2-40B4-BE49-F238E27FC236}">
                <a16:creationId xmlns:a16="http://schemas.microsoft.com/office/drawing/2014/main" id="{EF2F8725-4575-1BE3-9BE1-447B0E37F6C3}"/>
              </a:ext>
            </a:extLst>
          </p:cNvPr>
          <p:cNvSpPr txBox="1"/>
          <p:nvPr/>
        </p:nvSpPr>
        <p:spPr>
          <a:xfrm>
            <a:off x="1665089" y="1506404"/>
            <a:ext cx="4430911" cy="369332"/>
          </a:xfrm>
          <a:prstGeom prst="rect">
            <a:avLst/>
          </a:prstGeom>
          <a:noFill/>
        </p:spPr>
        <p:txBody>
          <a:bodyPr wrap="square">
            <a:spAutoFit/>
          </a:bodyPr>
          <a:lstStyle/>
          <a:p>
            <a:pPr algn="l"/>
            <a:r>
              <a:rPr lang="en-US" b="1" i="0" u="none" strike="noStrike">
                <a:solidFill>
                  <a:srgbClr val="212529"/>
                </a:solidFill>
                <a:effectLst/>
                <a:latin typeface="Montserrat" pitchFamily="2" charset="77"/>
              </a:rPr>
              <a:t>Community feedback mechanisms</a:t>
            </a:r>
          </a:p>
        </p:txBody>
      </p:sp>
      <p:sp>
        <p:nvSpPr>
          <p:cNvPr id="7" name="TextBox 6">
            <a:extLst>
              <a:ext uri="{FF2B5EF4-FFF2-40B4-BE49-F238E27FC236}">
                <a16:creationId xmlns:a16="http://schemas.microsoft.com/office/drawing/2014/main" id="{6FDB7E90-DB04-3194-EC37-33300EE93181}"/>
              </a:ext>
            </a:extLst>
          </p:cNvPr>
          <p:cNvSpPr txBox="1"/>
          <p:nvPr/>
        </p:nvSpPr>
        <p:spPr>
          <a:xfrm>
            <a:off x="1120378" y="4602497"/>
            <a:ext cx="8861822" cy="1384995"/>
          </a:xfrm>
          <a:prstGeom prst="rect">
            <a:avLst/>
          </a:prstGeom>
          <a:noFill/>
        </p:spPr>
        <p:txBody>
          <a:bodyPr wrap="square">
            <a:spAutoFit/>
          </a:bodyPr>
          <a:lstStyle/>
          <a:p>
            <a:pPr algn="ctr"/>
            <a:r>
              <a:rPr lang="en-US" sz="2800" b="1" i="0" u="none" strike="noStrike">
                <a:solidFill>
                  <a:srgbClr val="C00000"/>
                </a:solidFill>
                <a:effectLst/>
                <a:latin typeface="Montserrat" pitchFamily="2" charset="77"/>
              </a:rPr>
              <a:t>Contribute to making communities more self-sufficient and empowered in taking care of their own health</a:t>
            </a:r>
            <a:endParaRPr lang="en-GB" b="1">
              <a:solidFill>
                <a:srgbClr val="C00000"/>
              </a:solidFill>
              <a:latin typeface="Montserrat" pitchFamily="2" charset="77"/>
            </a:endParaRPr>
          </a:p>
        </p:txBody>
      </p:sp>
      <p:pic>
        <p:nvPicPr>
          <p:cNvPr id="9" name="Picture 8">
            <a:extLst>
              <a:ext uri="{FF2B5EF4-FFF2-40B4-BE49-F238E27FC236}">
                <a16:creationId xmlns:a16="http://schemas.microsoft.com/office/drawing/2014/main" id="{CBE17F8D-6E86-4677-4926-A4F3365876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5385" b="90970" l="40343" r="60748">
                        <a14:foregroundMark x1="46106" y1="78930" x2="53271" y2="85619"/>
                        <a14:foregroundMark x1="52648" y1="85284" x2="54673" y2="81605"/>
                        <a14:foregroundMark x1="54673" y1="81271" x2="51713" y2="79933"/>
                        <a14:foregroundMark x1="54673" y1="79431" x2="56854" y2="79766"/>
                        <a14:foregroundMark x1="57009" y1="80268" x2="57788" y2="85953"/>
                        <a14:foregroundMark x1="53583" y1="85786" x2="53894" y2="91304"/>
                        <a14:foregroundMark x1="52804" y1="86455" x2="41433" y2="83612"/>
                        <a14:foregroundMark x1="41433" y1="83612" x2="40810" y2="89465"/>
                        <a14:foregroundMark x1="40343" y1="83110" x2="44860" y2="78094"/>
                        <a14:foregroundMark x1="44704" y1="77592" x2="44704" y2="79097"/>
                        <a14:foregroundMark x1="51246" y1="66388" x2="53894" y2="66054"/>
                        <a14:foregroundMark x1="58879" y1="73077" x2="59502" y2="73913"/>
                        <a14:foregroundMark x1="59502" y1="72742" x2="59813" y2="74080"/>
                        <a14:foregroundMark x1="60280" y1="72575" x2="60903" y2="73579"/>
                        <a14:foregroundMark x1="52181" y1="66054" x2="53115" y2="65385"/>
                      </a14:backgroundRemoval>
                    </a14:imgEffect>
                  </a14:imgLayer>
                </a14:imgProps>
              </a:ext>
            </a:extLst>
          </a:blip>
          <a:srcRect l="38661" t="64214" r="38041" b="7045"/>
          <a:stretch/>
        </p:blipFill>
        <p:spPr>
          <a:xfrm>
            <a:off x="9679792" y="4272994"/>
            <a:ext cx="1778783" cy="2044000"/>
          </a:xfrm>
          <a:prstGeom prst="rect">
            <a:avLst/>
          </a:prstGeom>
        </p:spPr>
      </p:pic>
      <p:sp>
        <p:nvSpPr>
          <p:cNvPr id="10" name="TextBox 9">
            <a:extLst>
              <a:ext uri="{FF2B5EF4-FFF2-40B4-BE49-F238E27FC236}">
                <a16:creationId xmlns:a16="http://schemas.microsoft.com/office/drawing/2014/main" id="{A96781F3-9176-137F-66D6-0B38A76CE7D2}"/>
              </a:ext>
            </a:extLst>
          </p:cNvPr>
          <p:cNvSpPr txBox="1"/>
          <p:nvPr/>
        </p:nvSpPr>
        <p:spPr>
          <a:xfrm>
            <a:off x="128935" y="972440"/>
            <a:ext cx="5847654" cy="369332"/>
          </a:xfrm>
          <a:prstGeom prst="rect">
            <a:avLst/>
          </a:prstGeom>
          <a:noFill/>
        </p:spPr>
        <p:txBody>
          <a:bodyPr wrap="square">
            <a:spAutoFit/>
          </a:bodyPr>
          <a:lstStyle/>
          <a:p>
            <a:pPr algn="l"/>
            <a:r>
              <a:rPr lang="en-US" b="1">
                <a:solidFill>
                  <a:srgbClr val="212529"/>
                </a:solidFill>
                <a:latin typeface="Montserrat" pitchFamily="2" charset="77"/>
              </a:rPr>
              <a:t>C</a:t>
            </a:r>
            <a:r>
              <a:rPr lang="en-US" b="1" i="0" u="none" strike="noStrike">
                <a:solidFill>
                  <a:srgbClr val="212529"/>
                </a:solidFill>
                <a:effectLst/>
                <a:latin typeface="Montserrat" pitchFamily="2" charset="77"/>
              </a:rPr>
              <a:t>ommunity </a:t>
            </a:r>
            <a:r>
              <a:rPr lang="en-US" b="1">
                <a:solidFill>
                  <a:srgbClr val="212529"/>
                </a:solidFill>
                <a:latin typeface="Montserrat" pitchFamily="2" charset="77"/>
              </a:rPr>
              <a:t>has</a:t>
            </a:r>
            <a:r>
              <a:rPr lang="en-US" b="1" i="0" u="none" strike="noStrike">
                <a:solidFill>
                  <a:srgbClr val="212529"/>
                </a:solidFill>
                <a:effectLst/>
                <a:latin typeface="Montserrat" pitchFamily="2" charset="77"/>
              </a:rPr>
              <a:t> ownership of the response</a:t>
            </a:r>
            <a:endParaRPr lang="en-GB" b="1">
              <a:latin typeface="Montserrat" pitchFamily="2" charset="77"/>
            </a:endParaRPr>
          </a:p>
        </p:txBody>
      </p:sp>
      <p:sp>
        <p:nvSpPr>
          <p:cNvPr id="11" name="TextBox 10">
            <a:extLst>
              <a:ext uri="{FF2B5EF4-FFF2-40B4-BE49-F238E27FC236}">
                <a16:creationId xmlns:a16="http://schemas.microsoft.com/office/drawing/2014/main" id="{0668F06C-6A5A-0DD5-4BA6-008E0CD85B43}"/>
              </a:ext>
            </a:extLst>
          </p:cNvPr>
          <p:cNvSpPr txBox="1"/>
          <p:nvPr/>
        </p:nvSpPr>
        <p:spPr>
          <a:xfrm>
            <a:off x="2920229" y="2062113"/>
            <a:ext cx="8861822" cy="646331"/>
          </a:xfrm>
          <a:prstGeom prst="rect">
            <a:avLst/>
          </a:prstGeom>
          <a:noFill/>
        </p:spPr>
        <p:txBody>
          <a:bodyPr wrap="square">
            <a:spAutoFit/>
          </a:bodyPr>
          <a:lstStyle/>
          <a:p>
            <a:pPr algn="l"/>
            <a:r>
              <a:rPr lang="en-US" b="1">
                <a:solidFill>
                  <a:srgbClr val="212529"/>
                </a:solidFill>
                <a:latin typeface="Montserrat" pitchFamily="2" charset="77"/>
              </a:rPr>
              <a:t>C</a:t>
            </a:r>
            <a:r>
              <a:rPr lang="en-US" b="1" i="0" u="none" strike="noStrike">
                <a:solidFill>
                  <a:srgbClr val="212529"/>
                </a:solidFill>
                <a:effectLst/>
                <a:latin typeface="Montserrat" pitchFamily="2" charset="77"/>
              </a:rPr>
              <a:t>ommunity cooperates with the response teams</a:t>
            </a:r>
            <a:br>
              <a:rPr lang="en-US" b="1">
                <a:latin typeface="Montserrat" pitchFamily="2" charset="77"/>
              </a:rPr>
            </a:br>
            <a:endParaRPr lang="en-GB" b="1">
              <a:latin typeface="Montserrat" pitchFamily="2" charset="77"/>
            </a:endParaRPr>
          </a:p>
        </p:txBody>
      </p:sp>
      <p:sp>
        <p:nvSpPr>
          <p:cNvPr id="12" name="TextBox 11">
            <a:extLst>
              <a:ext uri="{FF2B5EF4-FFF2-40B4-BE49-F238E27FC236}">
                <a16:creationId xmlns:a16="http://schemas.microsoft.com/office/drawing/2014/main" id="{085FDFD0-6984-AEC2-22CE-D9B4942AC97B}"/>
              </a:ext>
            </a:extLst>
          </p:cNvPr>
          <p:cNvSpPr txBox="1"/>
          <p:nvPr/>
        </p:nvSpPr>
        <p:spPr>
          <a:xfrm>
            <a:off x="6175733" y="3162343"/>
            <a:ext cx="5282841" cy="646331"/>
          </a:xfrm>
          <a:prstGeom prst="rect">
            <a:avLst/>
          </a:prstGeom>
          <a:noFill/>
        </p:spPr>
        <p:txBody>
          <a:bodyPr wrap="square">
            <a:spAutoFit/>
          </a:bodyPr>
          <a:lstStyle/>
          <a:p>
            <a:pPr algn="l"/>
            <a:r>
              <a:rPr lang="en-US" b="1">
                <a:solidFill>
                  <a:srgbClr val="212529"/>
                </a:solidFill>
                <a:latin typeface="Montserrat" pitchFamily="2" charset="77"/>
              </a:rPr>
              <a:t>C</a:t>
            </a:r>
            <a:r>
              <a:rPr lang="en-US" b="1" i="0" u="none" strike="noStrike">
                <a:solidFill>
                  <a:srgbClr val="212529"/>
                </a:solidFill>
                <a:effectLst/>
                <a:latin typeface="Montserrat" pitchFamily="2" charset="77"/>
              </a:rPr>
              <a:t>ommunity participates in the response*</a:t>
            </a:r>
            <a:br>
              <a:rPr lang="en-US" b="1">
                <a:latin typeface="Montserrat" pitchFamily="2" charset="77"/>
              </a:rPr>
            </a:br>
            <a:endParaRPr lang="en-GB" b="1">
              <a:latin typeface="Montserrat" pitchFamily="2" charset="77"/>
            </a:endParaRPr>
          </a:p>
        </p:txBody>
      </p:sp>
      <p:sp>
        <p:nvSpPr>
          <p:cNvPr id="13" name="TextBox 12">
            <a:extLst>
              <a:ext uri="{FF2B5EF4-FFF2-40B4-BE49-F238E27FC236}">
                <a16:creationId xmlns:a16="http://schemas.microsoft.com/office/drawing/2014/main" id="{E0FF3DD3-93D7-4843-F2F3-B32D7A1EB379}"/>
              </a:ext>
            </a:extLst>
          </p:cNvPr>
          <p:cNvSpPr txBox="1"/>
          <p:nvPr/>
        </p:nvSpPr>
        <p:spPr>
          <a:xfrm>
            <a:off x="4529384" y="2648174"/>
            <a:ext cx="6929191" cy="369332"/>
          </a:xfrm>
          <a:prstGeom prst="rect">
            <a:avLst/>
          </a:prstGeom>
          <a:noFill/>
        </p:spPr>
        <p:txBody>
          <a:bodyPr wrap="square">
            <a:spAutoFit/>
          </a:bodyPr>
          <a:lstStyle/>
          <a:p>
            <a:pPr algn="l"/>
            <a:r>
              <a:rPr lang="en-US" b="1">
                <a:solidFill>
                  <a:srgbClr val="212529"/>
                </a:solidFill>
                <a:latin typeface="Montserrat" pitchFamily="2" charset="77"/>
              </a:rPr>
              <a:t>C</a:t>
            </a:r>
            <a:r>
              <a:rPr lang="en-US" b="1" i="0" u="none" strike="noStrike">
                <a:solidFill>
                  <a:srgbClr val="212529"/>
                </a:solidFill>
                <a:effectLst/>
                <a:latin typeface="Montserrat" pitchFamily="2" charset="77"/>
              </a:rPr>
              <a:t>ommunity integrates preventive practices</a:t>
            </a:r>
            <a:endParaRPr lang="en-GB" b="1">
              <a:latin typeface="Montserrat" pitchFamily="2" charset="77"/>
            </a:endParaRPr>
          </a:p>
        </p:txBody>
      </p:sp>
      <p:grpSp>
        <p:nvGrpSpPr>
          <p:cNvPr id="26" name="Group 25">
            <a:extLst>
              <a:ext uri="{FF2B5EF4-FFF2-40B4-BE49-F238E27FC236}">
                <a16:creationId xmlns:a16="http://schemas.microsoft.com/office/drawing/2014/main" id="{3E83D11C-555C-D94D-7B3C-62250F6CC32D}"/>
              </a:ext>
            </a:extLst>
          </p:cNvPr>
          <p:cNvGrpSpPr/>
          <p:nvPr/>
        </p:nvGrpSpPr>
        <p:grpSpPr>
          <a:xfrm>
            <a:off x="343" y="1649284"/>
            <a:ext cx="4449264" cy="2154253"/>
            <a:chOff x="128935" y="1492116"/>
            <a:chExt cx="4449264" cy="2154253"/>
          </a:xfrm>
        </p:grpSpPr>
        <p:sp>
          <p:nvSpPr>
            <p:cNvPr id="19" name="Rectangle 18">
              <a:extLst>
                <a:ext uri="{FF2B5EF4-FFF2-40B4-BE49-F238E27FC236}">
                  <a16:creationId xmlns:a16="http://schemas.microsoft.com/office/drawing/2014/main" id="{11FED1B7-6732-0ACA-1265-29EF224C5E9F}"/>
                </a:ext>
              </a:extLst>
            </p:cNvPr>
            <p:cNvSpPr/>
            <p:nvPr/>
          </p:nvSpPr>
          <p:spPr>
            <a:xfrm>
              <a:off x="128935" y="1492116"/>
              <a:ext cx="1342678" cy="434147"/>
            </a:xfrm>
            <a:prstGeom prst="rect">
              <a:avLst/>
            </a:prstGeom>
            <a:solidFill>
              <a:srgbClr val="088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E715727-C863-E2EF-D704-C84CB8C5B062}"/>
                </a:ext>
              </a:extLst>
            </p:cNvPr>
            <p:cNvSpPr/>
            <p:nvPr/>
          </p:nvSpPr>
          <p:spPr>
            <a:xfrm>
              <a:off x="897012" y="1922556"/>
              <a:ext cx="1342678" cy="434147"/>
            </a:xfrm>
            <a:prstGeom prst="rect">
              <a:avLst/>
            </a:prstGeom>
            <a:solidFill>
              <a:srgbClr val="088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8D981EC-29EE-9BEA-103B-436C30C9B151}"/>
                </a:ext>
              </a:extLst>
            </p:cNvPr>
            <p:cNvSpPr/>
            <p:nvPr/>
          </p:nvSpPr>
          <p:spPr>
            <a:xfrm>
              <a:off x="1634964" y="2356703"/>
              <a:ext cx="1342678" cy="434147"/>
            </a:xfrm>
            <a:prstGeom prst="rect">
              <a:avLst/>
            </a:prstGeom>
            <a:solidFill>
              <a:srgbClr val="088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A42DCFDB-7CA0-6923-69CC-9786EE8DB2C0}"/>
                </a:ext>
              </a:extLst>
            </p:cNvPr>
            <p:cNvSpPr/>
            <p:nvPr/>
          </p:nvSpPr>
          <p:spPr>
            <a:xfrm>
              <a:off x="2410835" y="2784594"/>
              <a:ext cx="1342678" cy="434147"/>
            </a:xfrm>
            <a:prstGeom prst="rect">
              <a:avLst/>
            </a:prstGeom>
            <a:solidFill>
              <a:srgbClr val="088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1A54BFB3-C999-E85A-6A28-5EA29837FA3C}"/>
                </a:ext>
              </a:extLst>
            </p:cNvPr>
            <p:cNvSpPr/>
            <p:nvPr/>
          </p:nvSpPr>
          <p:spPr>
            <a:xfrm>
              <a:off x="3235521" y="3212222"/>
              <a:ext cx="1342678" cy="434147"/>
            </a:xfrm>
            <a:prstGeom prst="rect">
              <a:avLst/>
            </a:prstGeom>
            <a:solidFill>
              <a:srgbClr val="088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8CD6A93B-DBFB-578E-8FFF-A59C909E15BC}"/>
              </a:ext>
            </a:extLst>
          </p:cNvPr>
          <p:cNvSpPr txBox="1"/>
          <p:nvPr/>
        </p:nvSpPr>
        <p:spPr>
          <a:xfrm>
            <a:off x="268448" y="6398309"/>
            <a:ext cx="8632665" cy="461665"/>
          </a:xfrm>
          <a:prstGeom prst="rect">
            <a:avLst/>
          </a:prstGeom>
          <a:noFill/>
        </p:spPr>
        <p:txBody>
          <a:bodyPr wrap="square">
            <a:spAutoFit/>
          </a:bodyPr>
          <a:lstStyle/>
          <a:p>
            <a:pPr algn="l"/>
            <a:r>
              <a:rPr lang="en-US" sz="1200">
                <a:solidFill>
                  <a:srgbClr val="212529"/>
                </a:solidFill>
                <a:latin typeface="Montserrat" pitchFamily="2" charset="77"/>
              </a:rPr>
              <a:t>*Community deaths tend to happen at onset of the outbreak, communities start to mobilize always before organizations arrive</a:t>
            </a:r>
            <a:endParaRPr lang="en-GB" sz="1200">
              <a:latin typeface="Montserrat" pitchFamily="2" charset="77"/>
            </a:endParaRPr>
          </a:p>
        </p:txBody>
      </p:sp>
      <p:sp>
        <p:nvSpPr>
          <p:cNvPr id="4" name="TextBox 3">
            <a:extLst>
              <a:ext uri="{FF2B5EF4-FFF2-40B4-BE49-F238E27FC236}">
                <a16:creationId xmlns:a16="http://schemas.microsoft.com/office/drawing/2014/main" id="{BE24397E-025A-6E36-1FEC-BDEC3686982E}"/>
              </a:ext>
            </a:extLst>
          </p:cNvPr>
          <p:cNvSpPr txBox="1"/>
          <p:nvPr/>
        </p:nvSpPr>
        <p:spPr>
          <a:xfrm>
            <a:off x="9878926" y="6224423"/>
            <a:ext cx="2743200" cy="276999"/>
          </a:xfrm>
          <a:prstGeom prst="rect">
            <a:avLst/>
          </a:prstGeom>
          <a:noFill/>
        </p:spPr>
        <p:txBody>
          <a:bodyPr wrap="square" rtlCol="0">
            <a:spAutoFit/>
          </a:bodyPr>
          <a:lstStyle/>
          <a:p>
            <a:r>
              <a:rPr lang="en-US" sz="1200" b="1" err="1">
                <a:effectLst/>
                <a:latin typeface="Calibri" panose="020F0502020204030204" pitchFamily="34" charset="0"/>
                <a:ea typeface="Times New Roman" panose="02020603050405020304" pitchFamily="18" charset="0"/>
              </a:rPr>
              <a:t>Drawnalism</a:t>
            </a:r>
            <a:r>
              <a:rPr lang="en-US" sz="1200" b="1">
                <a:effectLst/>
                <a:latin typeface="Calibri" panose="020F0502020204030204" pitchFamily="34" charset="0"/>
                <a:ea typeface="Times New Roman" panose="02020603050405020304" pitchFamily="18" charset="0"/>
              </a:rPr>
              <a:t>, UNICEF 2024</a:t>
            </a:r>
            <a:endParaRPr lang="en-US" sz="1200" b="1"/>
          </a:p>
        </p:txBody>
      </p:sp>
    </p:spTree>
    <p:extLst>
      <p:ext uri="{BB962C8B-B14F-4D97-AF65-F5344CB8AC3E}">
        <p14:creationId xmlns:p14="http://schemas.microsoft.com/office/powerpoint/2010/main" val="2232497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BA89F"/>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A1D660-3DE1-D176-C12E-6648AE2E4B3D}"/>
              </a:ext>
            </a:extLst>
          </p:cNvPr>
          <p:cNvSpPr txBox="1">
            <a:spLocks/>
          </p:cNvSpPr>
          <p:nvPr/>
        </p:nvSpPr>
        <p:spPr>
          <a:xfrm>
            <a:off x="2261139" y="2824179"/>
            <a:ext cx="8259658" cy="12096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000" b="1">
                <a:solidFill>
                  <a:schemeClr val="bg1"/>
                </a:solidFill>
                <a:latin typeface="Montserrat" pitchFamily="2" charset="77"/>
              </a:rPr>
              <a:t>Does this look realistic?</a:t>
            </a:r>
          </a:p>
        </p:txBody>
      </p:sp>
      <p:sp>
        <p:nvSpPr>
          <p:cNvPr id="2" name="Slide Number Placeholder 1">
            <a:extLst>
              <a:ext uri="{FF2B5EF4-FFF2-40B4-BE49-F238E27FC236}">
                <a16:creationId xmlns:a16="http://schemas.microsoft.com/office/drawing/2014/main" id="{1E4DB870-5A67-39CD-59E7-084CB69A1B68}"/>
              </a:ext>
            </a:extLst>
          </p:cNvPr>
          <p:cNvSpPr>
            <a:spLocks noGrp="1"/>
          </p:cNvSpPr>
          <p:nvPr>
            <p:ph type="sldNum" sz="quarter" idx="12"/>
          </p:nvPr>
        </p:nvSpPr>
        <p:spPr/>
        <p:txBody>
          <a:bodyPr/>
          <a:lstStyle/>
          <a:p>
            <a:fld id="{8AB32140-C4FB-1A4C-AC00-5CB6CAE258BC}" type="slidenum">
              <a:rPr lang="en-GB" smtClean="0"/>
              <a:t>36</a:t>
            </a:fld>
            <a:endParaRPr lang="en-GB"/>
          </a:p>
        </p:txBody>
      </p:sp>
      <p:sp>
        <p:nvSpPr>
          <p:cNvPr id="3" name="Title 1">
            <a:extLst>
              <a:ext uri="{FF2B5EF4-FFF2-40B4-BE49-F238E27FC236}">
                <a16:creationId xmlns:a16="http://schemas.microsoft.com/office/drawing/2014/main" id="{A42CFC9F-DF02-94D2-FD83-815295D2813B}"/>
              </a:ext>
            </a:extLst>
          </p:cNvPr>
          <p:cNvSpPr txBox="1">
            <a:spLocks/>
          </p:cNvSpPr>
          <p:nvPr/>
        </p:nvSpPr>
        <p:spPr>
          <a:xfrm>
            <a:off x="186533" y="191933"/>
            <a:ext cx="2335441" cy="61943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chemeClr val="bg1"/>
                </a:solidFill>
                <a:latin typeface="Montserrat" pitchFamily="2" charset="77"/>
              </a:rPr>
              <a:t>Discussion</a:t>
            </a:r>
          </a:p>
        </p:txBody>
      </p:sp>
      <p:pic>
        <p:nvPicPr>
          <p:cNvPr id="5" name="Graphic 4" descr="Head with gears">
            <a:extLst>
              <a:ext uri="{FF2B5EF4-FFF2-40B4-BE49-F238E27FC236}">
                <a16:creationId xmlns:a16="http://schemas.microsoft.com/office/drawing/2014/main" id="{D7D80BBE-E1CB-3B45-CBDF-F80B124CF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958" y="2131143"/>
            <a:ext cx="1676400" cy="1676400"/>
          </a:xfrm>
          <a:prstGeom prst="rect">
            <a:avLst/>
          </a:prstGeom>
        </p:spPr>
      </p:pic>
    </p:spTree>
    <p:extLst>
      <p:ext uri="{BB962C8B-B14F-4D97-AF65-F5344CB8AC3E}">
        <p14:creationId xmlns:p14="http://schemas.microsoft.com/office/powerpoint/2010/main" val="2156419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A1D660-3DE1-D176-C12E-6648AE2E4B3D}"/>
              </a:ext>
            </a:extLst>
          </p:cNvPr>
          <p:cNvSpPr txBox="1">
            <a:spLocks/>
          </p:cNvSpPr>
          <p:nvPr/>
        </p:nvSpPr>
        <p:spPr>
          <a:xfrm>
            <a:off x="2261139" y="2824179"/>
            <a:ext cx="8259658" cy="120964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000" b="1">
                <a:solidFill>
                  <a:schemeClr val="bg1"/>
                </a:solidFill>
                <a:latin typeface="Montserrat" pitchFamily="2" charset="77"/>
              </a:rPr>
              <a:t>Does this look realistic?</a:t>
            </a:r>
          </a:p>
        </p:txBody>
      </p:sp>
      <p:sp>
        <p:nvSpPr>
          <p:cNvPr id="2" name="Slide Number Placeholder 1">
            <a:extLst>
              <a:ext uri="{FF2B5EF4-FFF2-40B4-BE49-F238E27FC236}">
                <a16:creationId xmlns:a16="http://schemas.microsoft.com/office/drawing/2014/main" id="{1E4DB870-5A67-39CD-59E7-084CB69A1B68}"/>
              </a:ext>
            </a:extLst>
          </p:cNvPr>
          <p:cNvSpPr>
            <a:spLocks noGrp="1"/>
          </p:cNvSpPr>
          <p:nvPr>
            <p:ph type="sldNum" sz="quarter" idx="12"/>
          </p:nvPr>
        </p:nvSpPr>
        <p:spPr/>
        <p:txBody>
          <a:bodyPr/>
          <a:lstStyle/>
          <a:p>
            <a:fld id="{8AB32140-C4FB-1A4C-AC00-5CB6CAE258BC}" type="slidenum">
              <a:rPr lang="en-GB" smtClean="0"/>
              <a:t>37</a:t>
            </a:fld>
            <a:endParaRPr lang="en-GB"/>
          </a:p>
        </p:txBody>
      </p:sp>
      <p:sp>
        <p:nvSpPr>
          <p:cNvPr id="3" name="Title 1">
            <a:extLst>
              <a:ext uri="{FF2B5EF4-FFF2-40B4-BE49-F238E27FC236}">
                <a16:creationId xmlns:a16="http://schemas.microsoft.com/office/drawing/2014/main" id="{A42CFC9F-DF02-94D2-FD83-815295D2813B}"/>
              </a:ext>
            </a:extLst>
          </p:cNvPr>
          <p:cNvSpPr txBox="1">
            <a:spLocks/>
          </p:cNvSpPr>
          <p:nvPr/>
        </p:nvSpPr>
        <p:spPr>
          <a:xfrm>
            <a:off x="186533" y="191933"/>
            <a:ext cx="2335441" cy="61943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chemeClr val="bg1"/>
                </a:solidFill>
                <a:latin typeface="Montserrat" pitchFamily="2" charset="77"/>
              </a:rPr>
              <a:t>Discussion</a:t>
            </a:r>
          </a:p>
        </p:txBody>
      </p:sp>
      <p:pic>
        <p:nvPicPr>
          <p:cNvPr id="5" name="Graphic 4" descr="Head with gears">
            <a:extLst>
              <a:ext uri="{FF2B5EF4-FFF2-40B4-BE49-F238E27FC236}">
                <a16:creationId xmlns:a16="http://schemas.microsoft.com/office/drawing/2014/main" id="{D7D80BBE-E1CB-3B45-CBDF-F80B124CF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4958" y="2131143"/>
            <a:ext cx="1676400" cy="1676400"/>
          </a:xfrm>
          <a:prstGeom prst="rect">
            <a:avLst/>
          </a:prstGeom>
        </p:spPr>
      </p:pic>
      <p:sp>
        <p:nvSpPr>
          <p:cNvPr id="4" name="Title 1">
            <a:extLst>
              <a:ext uri="{FF2B5EF4-FFF2-40B4-BE49-F238E27FC236}">
                <a16:creationId xmlns:a16="http://schemas.microsoft.com/office/drawing/2014/main" id="{888EFF26-8516-2829-642A-CF5633AC3A02}"/>
              </a:ext>
            </a:extLst>
          </p:cNvPr>
          <p:cNvSpPr txBox="1">
            <a:spLocks/>
          </p:cNvSpPr>
          <p:nvPr/>
        </p:nvSpPr>
        <p:spPr>
          <a:xfrm>
            <a:off x="1076667" y="1975821"/>
            <a:ext cx="5958313" cy="21477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7200" b="1">
                <a:latin typeface="Montserrat" pitchFamily="2" charset="77"/>
              </a:rPr>
              <a:t>Thank you</a:t>
            </a:r>
          </a:p>
        </p:txBody>
      </p:sp>
      <p:pic>
        <p:nvPicPr>
          <p:cNvPr id="6" name="Picture 5">
            <a:extLst>
              <a:ext uri="{FF2B5EF4-FFF2-40B4-BE49-F238E27FC236}">
                <a16:creationId xmlns:a16="http://schemas.microsoft.com/office/drawing/2014/main" id="{AC344E42-F061-4E8A-76AC-7F4F0AE892E1}"/>
              </a:ext>
            </a:extLst>
          </p:cNvPr>
          <p:cNvPicPr>
            <a:picLocks noChangeAspect="1"/>
          </p:cNvPicPr>
          <p:nvPr/>
        </p:nvPicPr>
        <p:blipFill rotWithShape="1">
          <a:blip r:embed="rId5"/>
          <a:srcRect t="6915" b="22020"/>
          <a:stretch/>
        </p:blipFill>
        <p:spPr>
          <a:xfrm>
            <a:off x="191786" y="5828595"/>
            <a:ext cx="2259103" cy="902652"/>
          </a:xfrm>
          <a:prstGeom prst="rect">
            <a:avLst/>
          </a:prstGeom>
        </p:spPr>
      </p:pic>
      <p:pic>
        <p:nvPicPr>
          <p:cNvPr id="8" name="Picture 7">
            <a:extLst>
              <a:ext uri="{FF2B5EF4-FFF2-40B4-BE49-F238E27FC236}">
                <a16:creationId xmlns:a16="http://schemas.microsoft.com/office/drawing/2014/main" id="{9AABB6D6-98AA-3133-7A03-C654B63C35B6}"/>
              </a:ext>
            </a:extLst>
          </p:cNvPr>
          <p:cNvPicPr>
            <a:picLocks noChangeAspect="1"/>
          </p:cNvPicPr>
          <p:nvPr/>
        </p:nvPicPr>
        <p:blipFill>
          <a:blip r:embed="rId6"/>
          <a:stretch>
            <a:fillRect/>
          </a:stretch>
        </p:blipFill>
        <p:spPr>
          <a:xfrm>
            <a:off x="10610679" y="5755009"/>
            <a:ext cx="1279694" cy="807750"/>
          </a:xfrm>
          <a:prstGeom prst="rect">
            <a:avLst/>
          </a:prstGeom>
        </p:spPr>
      </p:pic>
      <p:pic>
        <p:nvPicPr>
          <p:cNvPr id="9" name="Picture 8">
            <a:extLst>
              <a:ext uri="{FF2B5EF4-FFF2-40B4-BE49-F238E27FC236}">
                <a16:creationId xmlns:a16="http://schemas.microsoft.com/office/drawing/2014/main" id="{7FD76516-8B38-D534-F63B-AD45F4CE2021}"/>
              </a:ext>
            </a:extLst>
          </p:cNvPr>
          <p:cNvPicPr>
            <a:picLocks noChangeAspect="1"/>
          </p:cNvPicPr>
          <p:nvPr/>
        </p:nvPicPr>
        <p:blipFill>
          <a:blip r:embed="rId7"/>
          <a:stretch>
            <a:fillRect/>
          </a:stretch>
        </p:blipFill>
        <p:spPr>
          <a:xfrm>
            <a:off x="2727060" y="5895246"/>
            <a:ext cx="2654709" cy="663677"/>
          </a:xfrm>
          <a:prstGeom prst="rect">
            <a:avLst/>
          </a:prstGeom>
        </p:spPr>
      </p:pic>
      <p:sp>
        <p:nvSpPr>
          <p:cNvPr id="11" name="Title 1">
            <a:extLst>
              <a:ext uri="{FF2B5EF4-FFF2-40B4-BE49-F238E27FC236}">
                <a16:creationId xmlns:a16="http://schemas.microsoft.com/office/drawing/2014/main" id="{853E8187-5C6F-35A4-9FF6-047C30E46AFA}"/>
              </a:ext>
            </a:extLst>
          </p:cNvPr>
          <p:cNvSpPr txBox="1">
            <a:spLocks/>
          </p:cNvSpPr>
          <p:nvPr/>
        </p:nvSpPr>
        <p:spPr>
          <a:xfrm>
            <a:off x="7321933" y="6121737"/>
            <a:ext cx="3289177" cy="737978"/>
          </a:xfrm>
          <a:prstGeom prst="rect">
            <a:avLst/>
          </a:prstGeom>
        </p:spPr>
        <p:txBody>
          <a:bodyPr vert="horz" lIns="91440" tIns="45720" rIns="91440" bIns="45720" rtlCol="0" anchor="ctr">
            <a:noAutofit/>
          </a:bodyPr>
          <a:ls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800" b="1">
                <a:latin typeface="Montserrat"/>
              </a:rPr>
              <a:t>With the collaboration of</a:t>
            </a:r>
            <a:endParaRPr lang="ca-ES" sz="1800">
              <a:ea typeface="Calibri Light"/>
              <a:cs typeface="Calibri Light"/>
            </a:endParaRPr>
          </a:p>
        </p:txBody>
      </p:sp>
    </p:spTree>
    <p:extLst>
      <p:ext uri="{BB962C8B-B14F-4D97-AF65-F5344CB8AC3E}">
        <p14:creationId xmlns:p14="http://schemas.microsoft.com/office/powerpoint/2010/main" val="3808984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BE2716CA-30BF-10A4-42C3-8A8CF10AC8DE}"/>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BDBF5FE-AF01-1E3C-E998-E799712A3470}"/>
              </a:ext>
            </a:extLst>
          </p:cNvPr>
          <p:cNvSpPr>
            <a:spLocks noGrp="1"/>
          </p:cNvSpPr>
          <p:nvPr>
            <p:ph type="ctrTitle"/>
          </p:nvPr>
        </p:nvSpPr>
        <p:spPr>
          <a:xfrm>
            <a:off x="285801" y="34708"/>
            <a:ext cx="5733327" cy="752355"/>
          </a:xfrm>
        </p:spPr>
        <p:txBody>
          <a:bodyPr>
            <a:normAutofit/>
          </a:bodyPr>
          <a:lstStyle/>
          <a:p>
            <a:r>
              <a:rPr lang="en-GB" sz="4400" b="1">
                <a:latin typeface="Montserrat" pitchFamily="2" charset="77"/>
              </a:rPr>
              <a:t>1. What is cholera?</a:t>
            </a:r>
          </a:p>
        </p:txBody>
      </p:sp>
      <p:sp>
        <p:nvSpPr>
          <p:cNvPr id="3" name="TextBox 2">
            <a:extLst>
              <a:ext uri="{FF2B5EF4-FFF2-40B4-BE49-F238E27FC236}">
                <a16:creationId xmlns:a16="http://schemas.microsoft.com/office/drawing/2014/main" id="{B03A00DE-26EC-8B31-D4F2-1ABA604280DE}"/>
              </a:ext>
            </a:extLst>
          </p:cNvPr>
          <p:cNvSpPr txBox="1"/>
          <p:nvPr/>
        </p:nvSpPr>
        <p:spPr>
          <a:xfrm>
            <a:off x="8827625" y="6532730"/>
            <a:ext cx="5733327" cy="261610"/>
          </a:xfrm>
          <a:prstGeom prst="rect">
            <a:avLst/>
          </a:prstGeom>
          <a:noFill/>
        </p:spPr>
        <p:txBody>
          <a:bodyPr wrap="square" rtlCol="0">
            <a:spAutoFit/>
          </a:bodyPr>
          <a:lstStyle/>
          <a:p>
            <a:r>
              <a:rPr lang="en-GB" sz="1100" i="1"/>
              <a:t>Image: https://</a:t>
            </a:r>
            <a:r>
              <a:rPr lang="en-GB" sz="1100" i="1" err="1"/>
              <a:t>phil.cdc.gov</a:t>
            </a:r>
            <a:r>
              <a:rPr lang="en-GB" sz="1100" i="1"/>
              <a:t>/</a:t>
            </a:r>
            <a:r>
              <a:rPr lang="en-GB" sz="1100" i="1" err="1"/>
              <a:t>details.aspx?pid</a:t>
            </a:r>
            <a:r>
              <a:rPr lang="en-GB" sz="1100" i="1"/>
              <a:t>=5324</a:t>
            </a:r>
          </a:p>
        </p:txBody>
      </p:sp>
      <p:pic>
        <p:nvPicPr>
          <p:cNvPr id="4" name="Picture 3">
            <a:extLst>
              <a:ext uri="{FF2B5EF4-FFF2-40B4-BE49-F238E27FC236}">
                <a16:creationId xmlns:a16="http://schemas.microsoft.com/office/drawing/2014/main" id="{4CA945F8-4381-B5BC-FE3E-A6CBFF6BACE2}"/>
              </a:ext>
            </a:extLst>
          </p:cNvPr>
          <p:cNvPicPr>
            <a:picLocks noChangeAspect="1"/>
          </p:cNvPicPr>
          <p:nvPr/>
        </p:nvPicPr>
        <p:blipFill rotWithShape="1">
          <a:blip r:embed="rId3"/>
          <a:srcRect l="6649" t="6423" r="7140" b="9577"/>
          <a:stretch/>
        </p:blipFill>
        <p:spPr>
          <a:xfrm>
            <a:off x="8271918" y="2250935"/>
            <a:ext cx="2978608" cy="299196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5" name="Title 1">
            <a:extLst>
              <a:ext uri="{FF2B5EF4-FFF2-40B4-BE49-F238E27FC236}">
                <a16:creationId xmlns:a16="http://schemas.microsoft.com/office/drawing/2014/main" id="{D1AD72C2-FA68-513C-4C8D-450AB2879678}"/>
              </a:ext>
            </a:extLst>
          </p:cNvPr>
          <p:cNvSpPr txBox="1">
            <a:spLocks/>
          </p:cNvSpPr>
          <p:nvPr/>
        </p:nvSpPr>
        <p:spPr>
          <a:xfrm>
            <a:off x="742456" y="784364"/>
            <a:ext cx="7072807" cy="4943924"/>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solidFill>
                  <a:srgbClr val="0887A1"/>
                </a:solidFill>
                <a:latin typeface="Montserrat" pitchFamily="2" charset="77"/>
              </a:rPr>
              <a:t>Description</a:t>
            </a:r>
            <a:endParaRPr lang="en-GB" sz="2900" b="1" i="1">
              <a:solidFill>
                <a:srgbClr val="0887A1"/>
              </a:solidFill>
              <a:latin typeface="Montserrat" pitchFamily="2" charset="77"/>
            </a:endParaRPr>
          </a:p>
          <a:p>
            <a:pPr algn="l"/>
            <a:endParaRPr lang="en-GB" sz="2900" b="1">
              <a:solidFill>
                <a:srgbClr val="0887A1"/>
              </a:solidFill>
              <a:latin typeface="Montserrat" pitchFamily="2" charset="77"/>
            </a:endParaRPr>
          </a:p>
          <a:p>
            <a:pPr marL="571500" indent="-571500" algn="l">
              <a:buFont typeface="Arial" panose="020B0604020202020204" pitchFamily="34" charset="0"/>
              <a:buChar char="•"/>
            </a:pPr>
            <a:r>
              <a:rPr lang="en-GB" sz="2000" b="1">
                <a:latin typeface="Montserrat" pitchFamily="2" charset="77"/>
              </a:rPr>
              <a:t>Cholera is caused by a bacteria called </a:t>
            </a:r>
            <a:r>
              <a:rPr lang="en-GB" sz="2000" b="1" i="1">
                <a:latin typeface="Montserrat" pitchFamily="2" charset="77"/>
              </a:rPr>
              <a:t>Vibrio cholerae</a:t>
            </a:r>
          </a:p>
          <a:p>
            <a:pPr algn="l"/>
            <a:endParaRPr lang="en-GB" sz="2000" b="1">
              <a:latin typeface="Montserrat" pitchFamily="2" charset="77"/>
            </a:endParaRPr>
          </a:p>
          <a:p>
            <a:pPr marL="571500" indent="-571500" algn="l">
              <a:buFont typeface="Arial" panose="020B0604020202020204" pitchFamily="34" charset="0"/>
              <a:buChar char="•"/>
            </a:pPr>
            <a:r>
              <a:rPr lang="en-GB" sz="2000" b="1" i="1">
                <a:latin typeface="Montserrat" pitchFamily="2" charset="77"/>
              </a:rPr>
              <a:t>V. cholerae </a:t>
            </a:r>
            <a:r>
              <a:rPr lang="en-GB" sz="2000" b="1">
                <a:latin typeface="Montserrat" pitchFamily="2" charset="77"/>
              </a:rPr>
              <a:t>is naturally present in the environment and is found in riverine, coastal, and estuarine ecosystems</a:t>
            </a:r>
          </a:p>
          <a:p>
            <a:pPr marL="571500" indent="-571500" algn="l">
              <a:buFont typeface="Arial" panose="020B0604020202020204" pitchFamily="34" charset="0"/>
              <a:buChar char="•"/>
            </a:pPr>
            <a:endParaRPr lang="en-GB" sz="2000" b="1">
              <a:latin typeface="Montserrat" pitchFamily="2" charset="77"/>
            </a:endParaRPr>
          </a:p>
          <a:p>
            <a:pPr marL="571500" indent="-571500" algn="l">
              <a:buFont typeface="Arial" panose="020B0604020202020204" pitchFamily="34" charset="0"/>
              <a:buChar char="•"/>
            </a:pPr>
            <a:r>
              <a:rPr lang="en-GB" sz="2000" b="1">
                <a:latin typeface="Montserrat" pitchFamily="2" charset="77"/>
              </a:rPr>
              <a:t>Serogroups O1 and O139 can produce the cholera toxin and large-scale outbreaks</a:t>
            </a:r>
          </a:p>
          <a:p>
            <a:pPr marL="571500" indent="-571500" algn="l">
              <a:buFont typeface="Arial" panose="020B0604020202020204" pitchFamily="34" charset="0"/>
              <a:buChar char="•"/>
            </a:pPr>
            <a:endParaRPr lang="en-GB" sz="2000" b="1">
              <a:latin typeface="Montserrat" pitchFamily="2" charset="77"/>
            </a:endParaRPr>
          </a:p>
          <a:p>
            <a:pPr marL="571500" indent="-571500" algn="l">
              <a:buFont typeface="Arial" panose="020B0604020202020204" pitchFamily="34" charset="0"/>
              <a:buChar char="•"/>
            </a:pPr>
            <a:r>
              <a:rPr lang="en-GB" sz="2000" b="1" i="1">
                <a:latin typeface="Montserrat" pitchFamily="2" charset="77"/>
              </a:rPr>
              <a:t>Vibrio cholerae </a:t>
            </a:r>
            <a:r>
              <a:rPr lang="en-GB" sz="2000" b="1">
                <a:latin typeface="Montserrat" pitchFamily="2" charset="77"/>
              </a:rPr>
              <a:t>adheres to the small intestine epithelial cells</a:t>
            </a:r>
          </a:p>
        </p:txBody>
      </p:sp>
      <p:pic>
        <p:nvPicPr>
          <p:cNvPr id="7" name="Picture 6">
            <a:extLst>
              <a:ext uri="{FF2B5EF4-FFF2-40B4-BE49-F238E27FC236}">
                <a16:creationId xmlns:a16="http://schemas.microsoft.com/office/drawing/2014/main" id="{E7A5699B-685C-EA19-C8D9-C4FF6A9CBC80}"/>
              </a:ext>
            </a:extLst>
          </p:cNvPr>
          <p:cNvPicPr>
            <a:picLocks noChangeAspect="1"/>
          </p:cNvPicPr>
          <p:nvPr/>
        </p:nvPicPr>
        <p:blipFill rotWithShape="1">
          <a:blip r:embed="rId4"/>
          <a:srcRect t="6915" b="22020"/>
          <a:stretch/>
        </p:blipFill>
        <p:spPr>
          <a:xfrm>
            <a:off x="10309052" y="63660"/>
            <a:ext cx="1882948" cy="752355"/>
          </a:xfrm>
          <a:prstGeom prst="rect">
            <a:avLst/>
          </a:prstGeom>
        </p:spPr>
      </p:pic>
      <p:pic>
        <p:nvPicPr>
          <p:cNvPr id="13" name="Picture 12">
            <a:extLst>
              <a:ext uri="{FF2B5EF4-FFF2-40B4-BE49-F238E27FC236}">
                <a16:creationId xmlns:a16="http://schemas.microsoft.com/office/drawing/2014/main" id="{D5BAA80D-DA39-31C6-8B71-5580C5EBEF9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0700" b="93323" l="8667" r="86250">
                        <a14:foregroundMark x1="8667" y1="52782" x2="8667" y2="62162"/>
                      </a14:backgroundRemoval>
                    </a14:imgEffect>
                  </a14:imgLayer>
                </a14:imgProps>
              </a:ext>
            </a:extLst>
          </a:blip>
          <a:srcRect l="3937" t="34236" r="4563"/>
          <a:stretch/>
        </p:blipFill>
        <p:spPr>
          <a:xfrm>
            <a:off x="8827625" y="4880463"/>
            <a:ext cx="2386297" cy="897578"/>
          </a:xfrm>
          <a:prstGeom prst="rect">
            <a:avLst/>
          </a:prstGeom>
        </p:spPr>
      </p:pic>
      <p:sp>
        <p:nvSpPr>
          <p:cNvPr id="6" name="Slide Number Placeholder 5">
            <a:extLst>
              <a:ext uri="{FF2B5EF4-FFF2-40B4-BE49-F238E27FC236}">
                <a16:creationId xmlns:a16="http://schemas.microsoft.com/office/drawing/2014/main" id="{749E553F-C96C-9820-40E8-A5DC7D1CBFF6}"/>
              </a:ext>
            </a:extLst>
          </p:cNvPr>
          <p:cNvSpPr>
            <a:spLocks noGrp="1"/>
          </p:cNvSpPr>
          <p:nvPr>
            <p:ph type="sldNum" sz="quarter" idx="12"/>
          </p:nvPr>
        </p:nvSpPr>
        <p:spPr/>
        <p:txBody>
          <a:bodyPr/>
          <a:lstStyle/>
          <a:p>
            <a:fld id="{8AB32140-C4FB-1A4C-AC00-5CB6CAE258BC}" type="slidenum">
              <a:rPr lang="en-GB" smtClean="0"/>
              <a:t>4</a:t>
            </a:fld>
            <a:endParaRPr lang="en-GB"/>
          </a:p>
        </p:txBody>
      </p:sp>
    </p:spTree>
    <p:extLst>
      <p:ext uri="{BB962C8B-B14F-4D97-AF65-F5344CB8AC3E}">
        <p14:creationId xmlns:p14="http://schemas.microsoft.com/office/powerpoint/2010/main" val="2472886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FA78A1-0D1D-0923-7ACD-E650B67FE665}"/>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6CAF8A1-1A9B-CFA8-027F-2811C5A5E71F}"/>
              </a:ext>
            </a:extLst>
          </p:cNvPr>
          <p:cNvSpPr>
            <a:spLocks noGrp="1"/>
          </p:cNvSpPr>
          <p:nvPr>
            <p:ph type="ctrTitle"/>
          </p:nvPr>
        </p:nvSpPr>
        <p:spPr>
          <a:xfrm>
            <a:off x="0" y="51610"/>
            <a:ext cx="8003338" cy="752355"/>
          </a:xfrm>
        </p:spPr>
        <p:txBody>
          <a:bodyPr>
            <a:normAutofit fontScale="90000"/>
          </a:bodyPr>
          <a:lstStyle/>
          <a:p>
            <a:r>
              <a:rPr lang="en-GB" sz="4400" b="1">
                <a:latin typeface="Montserrat" pitchFamily="2" charset="77"/>
              </a:rPr>
              <a:t>2. How do you get cholera? </a:t>
            </a:r>
          </a:p>
        </p:txBody>
      </p:sp>
      <p:pic>
        <p:nvPicPr>
          <p:cNvPr id="7" name="Picture 6">
            <a:extLst>
              <a:ext uri="{FF2B5EF4-FFF2-40B4-BE49-F238E27FC236}">
                <a16:creationId xmlns:a16="http://schemas.microsoft.com/office/drawing/2014/main" id="{72E31910-CD36-143B-0772-CF0D155FD9D4}"/>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8" name="Title 1">
            <a:extLst>
              <a:ext uri="{FF2B5EF4-FFF2-40B4-BE49-F238E27FC236}">
                <a16:creationId xmlns:a16="http://schemas.microsoft.com/office/drawing/2014/main" id="{BB6CCE18-BA0B-1A40-70EF-045F87E92BF2}"/>
              </a:ext>
            </a:extLst>
          </p:cNvPr>
          <p:cNvSpPr txBox="1">
            <a:spLocks/>
          </p:cNvSpPr>
          <p:nvPr/>
        </p:nvSpPr>
        <p:spPr>
          <a:xfrm>
            <a:off x="317914" y="1806354"/>
            <a:ext cx="6736030" cy="4529132"/>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solidFill>
                  <a:srgbClr val="0887A1"/>
                </a:solidFill>
                <a:latin typeface="Montserrat" pitchFamily="2" charset="77"/>
              </a:rPr>
              <a:t>Infection</a:t>
            </a:r>
            <a:endParaRPr lang="en-GB" sz="2900" b="1" i="1">
              <a:solidFill>
                <a:srgbClr val="0887A1"/>
              </a:solidFill>
              <a:latin typeface="Montserrat" pitchFamily="2" charset="77"/>
            </a:endParaRPr>
          </a:p>
          <a:p>
            <a:pPr algn="l"/>
            <a:endParaRPr lang="en-GB" sz="2900" b="1" i="1">
              <a:solidFill>
                <a:srgbClr val="0887A1"/>
              </a:solidFill>
              <a:latin typeface="Montserrat" pitchFamily="2" charset="77"/>
            </a:endParaRPr>
          </a:p>
          <a:p>
            <a:pPr marL="571500" indent="-571500" algn="l">
              <a:buFont typeface="Arial" panose="020B0604020202020204" pitchFamily="34" charset="0"/>
              <a:buChar char="•"/>
            </a:pPr>
            <a:r>
              <a:rPr lang="en-GB" sz="2000" b="1">
                <a:latin typeface="Montserrat" pitchFamily="2" charset="77"/>
              </a:rPr>
              <a:t>Infection will happen through ingestion of the bacteria through contaminated water and/or food</a:t>
            </a:r>
          </a:p>
          <a:p>
            <a:pPr algn="l"/>
            <a:endParaRPr lang="en-GB" sz="2000" b="1">
              <a:latin typeface="Montserrat" pitchFamily="2" charset="77"/>
            </a:endParaRPr>
          </a:p>
          <a:p>
            <a:pPr marL="571500" indent="-571500" algn="l">
              <a:buFont typeface="Arial" panose="020B0604020202020204" pitchFamily="34" charset="0"/>
              <a:buChar char="•"/>
            </a:pPr>
            <a:r>
              <a:rPr lang="en-GB" sz="2000" b="1">
                <a:latin typeface="Montserrat" pitchFamily="2" charset="77"/>
              </a:rPr>
              <a:t>Most probably incubation period is from 2 to 5 days (range from 0.5 to 10 days)</a:t>
            </a:r>
          </a:p>
          <a:p>
            <a:pPr marL="571500" indent="-571500" algn="l">
              <a:buFont typeface="Arial" panose="020B0604020202020204" pitchFamily="34" charset="0"/>
              <a:buChar char="•"/>
            </a:pPr>
            <a:endParaRPr lang="en-GB" sz="2000" b="1">
              <a:latin typeface="Montserrat" pitchFamily="2" charset="77"/>
            </a:endParaRPr>
          </a:p>
          <a:p>
            <a:pPr marL="571500" indent="-571500" algn="l">
              <a:buFont typeface="Arial" panose="020B0604020202020204" pitchFamily="34" charset="0"/>
              <a:buChar char="•"/>
            </a:pPr>
            <a:r>
              <a:rPr lang="en-GB" sz="2000" b="1" i="1">
                <a:latin typeface="Montserrat" pitchFamily="2" charset="77"/>
              </a:rPr>
              <a:t>Vibrio cholerae </a:t>
            </a:r>
            <a:r>
              <a:rPr lang="en-GB" sz="2000" b="1">
                <a:latin typeface="Montserrat" pitchFamily="2" charset="77"/>
              </a:rPr>
              <a:t>can be present in the individuals </a:t>
            </a:r>
            <a:r>
              <a:rPr lang="en-GB" sz="2000" b="1" err="1">
                <a:latin typeface="Montserrat" pitchFamily="2" charset="77"/>
              </a:rPr>
              <a:t>feces</a:t>
            </a:r>
            <a:r>
              <a:rPr lang="en-GB" sz="2000" b="1">
                <a:latin typeface="Montserrat" pitchFamily="2" charset="77"/>
              </a:rPr>
              <a:t> during 10 days after the infection</a:t>
            </a:r>
          </a:p>
          <a:p>
            <a:pPr marL="571500" indent="-571500" algn="l">
              <a:buFont typeface="Arial" panose="020B0604020202020204" pitchFamily="34" charset="0"/>
              <a:buChar char="•"/>
            </a:pPr>
            <a:endParaRPr lang="en-GB" sz="2000" b="1">
              <a:latin typeface="Montserrat" pitchFamily="2" charset="77"/>
            </a:endParaRPr>
          </a:p>
          <a:p>
            <a:pPr marL="571500" indent="-571500" algn="l">
              <a:buFont typeface="Arial" panose="020B0604020202020204" pitchFamily="34" charset="0"/>
              <a:buChar char="•"/>
            </a:pPr>
            <a:r>
              <a:rPr lang="en-US" sz="2100" b="1">
                <a:latin typeface="Montserrat" pitchFamily="2" charset="77"/>
              </a:rPr>
              <a:t>Cholera toxin disrupts the normal function of intestinal cells, leading to excessive water loss</a:t>
            </a:r>
          </a:p>
          <a:p>
            <a:pPr algn="l"/>
            <a:endParaRPr lang="en-GB" sz="2100" b="1" i="1">
              <a:latin typeface="Montserrat" pitchFamily="2" charset="77"/>
            </a:endParaRPr>
          </a:p>
          <a:p>
            <a:pPr marL="571500" indent="-571500" algn="l">
              <a:buFont typeface="Arial" panose="020B0604020202020204" pitchFamily="34" charset="0"/>
              <a:buChar char="•"/>
            </a:pPr>
            <a:endParaRPr lang="en-GB" sz="2000" b="1" i="1">
              <a:latin typeface="Montserrat" pitchFamily="2" charset="77"/>
            </a:endParaRPr>
          </a:p>
        </p:txBody>
      </p:sp>
      <p:pic>
        <p:nvPicPr>
          <p:cNvPr id="21" name="Picture 20">
            <a:extLst>
              <a:ext uri="{FF2B5EF4-FFF2-40B4-BE49-F238E27FC236}">
                <a16:creationId xmlns:a16="http://schemas.microsoft.com/office/drawing/2014/main" id="{9EA87357-EF69-EDB9-CBD7-5A9EDB87CB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0700" b="93323" l="8667" r="86250">
                        <a14:foregroundMark x1="8667" y1="52782" x2="8667" y2="62162"/>
                      </a14:backgroundRemoval>
                    </a14:imgEffect>
                  </a14:imgLayer>
                </a14:imgProps>
              </a:ext>
            </a:extLst>
          </a:blip>
          <a:srcRect l="3937" t="34236" r="4563"/>
          <a:stretch/>
        </p:blipFill>
        <p:spPr>
          <a:xfrm>
            <a:off x="112250" y="6052024"/>
            <a:ext cx="2386297" cy="897578"/>
          </a:xfrm>
          <a:prstGeom prst="rect">
            <a:avLst/>
          </a:prstGeom>
        </p:spPr>
      </p:pic>
      <p:pic>
        <p:nvPicPr>
          <p:cNvPr id="3" name="Picture 2">
            <a:extLst>
              <a:ext uri="{FF2B5EF4-FFF2-40B4-BE49-F238E27FC236}">
                <a16:creationId xmlns:a16="http://schemas.microsoft.com/office/drawing/2014/main" id="{4D729F17-63D1-8091-FFC8-D4EBD7AFFFBD}"/>
              </a:ext>
            </a:extLst>
          </p:cNvPr>
          <p:cNvPicPr>
            <a:picLocks noChangeAspect="1"/>
          </p:cNvPicPr>
          <p:nvPr/>
        </p:nvPicPr>
        <p:blipFill>
          <a:blip r:embed="rId6"/>
          <a:stretch>
            <a:fillRect/>
          </a:stretch>
        </p:blipFill>
        <p:spPr>
          <a:xfrm>
            <a:off x="7414960" y="2223459"/>
            <a:ext cx="4339384" cy="2594197"/>
          </a:xfrm>
          <a:prstGeom prst="rect">
            <a:avLst/>
          </a:prstGeom>
        </p:spPr>
      </p:pic>
      <p:sp>
        <p:nvSpPr>
          <p:cNvPr id="2" name="Slide Number Placeholder 1">
            <a:extLst>
              <a:ext uri="{FF2B5EF4-FFF2-40B4-BE49-F238E27FC236}">
                <a16:creationId xmlns:a16="http://schemas.microsoft.com/office/drawing/2014/main" id="{8427E75E-E101-3467-DA3F-40E71685CD1E}"/>
              </a:ext>
            </a:extLst>
          </p:cNvPr>
          <p:cNvSpPr>
            <a:spLocks noGrp="1"/>
          </p:cNvSpPr>
          <p:nvPr>
            <p:ph type="sldNum" sz="quarter" idx="12"/>
          </p:nvPr>
        </p:nvSpPr>
        <p:spPr/>
        <p:txBody>
          <a:bodyPr/>
          <a:lstStyle/>
          <a:p>
            <a:fld id="{8AB32140-C4FB-1A4C-AC00-5CB6CAE258BC}" type="slidenum">
              <a:rPr lang="en-GB" smtClean="0"/>
              <a:t>5</a:t>
            </a:fld>
            <a:endParaRPr lang="en-GB"/>
          </a:p>
        </p:txBody>
      </p:sp>
      <p:sp>
        <p:nvSpPr>
          <p:cNvPr id="4" name="TextBox 3">
            <a:extLst>
              <a:ext uri="{FF2B5EF4-FFF2-40B4-BE49-F238E27FC236}">
                <a16:creationId xmlns:a16="http://schemas.microsoft.com/office/drawing/2014/main" id="{23922A5A-051A-7C45-E154-3B34002071AC}"/>
              </a:ext>
            </a:extLst>
          </p:cNvPr>
          <p:cNvSpPr txBox="1"/>
          <p:nvPr/>
        </p:nvSpPr>
        <p:spPr>
          <a:xfrm>
            <a:off x="9878926" y="4540657"/>
            <a:ext cx="2743200" cy="276999"/>
          </a:xfrm>
          <a:prstGeom prst="rect">
            <a:avLst/>
          </a:prstGeom>
          <a:noFill/>
        </p:spPr>
        <p:txBody>
          <a:bodyPr wrap="square" rtlCol="0">
            <a:spAutoFit/>
          </a:bodyPr>
          <a:lstStyle/>
          <a:p>
            <a:r>
              <a:rPr lang="en-US" sz="1200" b="1">
                <a:effectLst/>
                <a:latin typeface="Calibri" panose="020F0502020204030204" pitchFamily="34" charset="0"/>
                <a:ea typeface="Times New Roman" panose="02020603050405020304" pitchFamily="18" charset="0"/>
              </a:rPr>
              <a:t>Drawnalism, UNICEF 2024</a:t>
            </a:r>
            <a:endParaRPr lang="en-US" sz="1200" b="1"/>
          </a:p>
        </p:txBody>
      </p:sp>
    </p:spTree>
    <p:extLst>
      <p:ext uri="{BB962C8B-B14F-4D97-AF65-F5344CB8AC3E}">
        <p14:creationId xmlns:p14="http://schemas.microsoft.com/office/powerpoint/2010/main" val="3828420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FA78A1-0D1D-0923-7ACD-E650B67FE665}"/>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B6CAF8A1-1A9B-CFA8-027F-2811C5A5E71F}"/>
              </a:ext>
            </a:extLst>
          </p:cNvPr>
          <p:cNvSpPr>
            <a:spLocks noGrp="1"/>
          </p:cNvSpPr>
          <p:nvPr>
            <p:ph type="ctrTitle"/>
          </p:nvPr>
        </p:nvSpPr>
        <p:spPr>
          <a:xfrm>
            <a:off x="-104403" y="30776"/>
            <a:ext cx="10517859" cy="752355"/>
          </a:xfrm>
        </p:spPr>
        <p:txBody>
          <a:bodyPr>
            <a:normAutofit fontScale="90000"/>
          </a:bodyPr>
          <a:lstStyle/>
          <a:p>
            <a:r>
              <a:rPr lang="en-GB" sz="4400" b="1">
                <a:latin typeface="Montserrat" pitchFamily="2" charset="77"/>
              </a:rPr>
              <a:t>3. What are the symptoms of cholera? </a:t>
            </a:r>
          </a:p>
        </p:txBody>
      </p:sp>
      <p:pic>
        <p:nvPicPr>
          <p:cNvPr id="7" name="Picture 6">
            <a:extLst>
              <a:ext uri="{FF2B5EF4-FFF2-40B4-BE49-F238E27FC236}">
                <a16:creationId xmlns:a16="http://schemas.microsoft.com/office/drawing/2014/main" id="{72E31910-CD36-143B-0772-CF0D155FD9D4}"/>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8" name="Title 1">
            <a:extLst>
              <a:ext uri="{FF2B5EF4-FFF2-40B4-BE49-F238E27FC236}">
                <a16:creationId xmlns:a16="http://schemas.microsoft.com/office/drawing/2014/main" id="{BB6CCE18-BA0B-1A40-70EF-045F87E92BF2}"/>
              </a:ext>
            </a:extLst>
          </p:cNvPr>
          <p:cNvSpPr txBox="1">
            <a:spLocks/>
          </p:cNvSpPr>
          <p:nvPr/>
        </p:nvSpPr>
        <p:spPr>
          <a:xfrm>
            <a:off x="5810613" y="1661478"/>
            <a:ext cx="6501308" cy="528637"/>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solidFill>
                  <a:srgbClr val="0887A1"/>
                </a:solidFill>
                <a:latin typeface="Montserrat" pitchFamily="2" charset="77"/>
              </a:rPr>
              <a:t>Watery diarrhoea “rice water”</a:t>
            </a:r>
            <a:endParaRPr lang="en-GB" sz="2900" b="1" i="1">
              <a:solidFill>
                <a:srgbClr val="0887A1"/>
              </a:solidFill>
              <a:latin typeface="Montserrat" pitchFamily="2" charset="77"/>
            </a:endParaRPr>
          </a:p>
        </p:txBody>
      </p:sp>
      <p:pic>
        <p:nvPicPr>
          <p:cNvPr id="2" name="Picture 1" descr="D:\Users\NRX\Dropbox\Somaliland Cholera May 2017\Somaliland FACT 2017\ORPs\Training\AWDjpg.jpg">
            <a:extLst>
              <a:ext uri="{FF2B5EF4-FFF2-40B4-BE49-F238E27FC236}">
                <a16:creationId xmlns:a16="http://schemas.microsoft.com/office/drawing/2014/main" id="{8A631882-5709-E8C4-5FC6-CE2F90BD73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67" t="13210" r="7415" b="5694"/>
          <a:stretch/>
        </p:blipFill>
        <p:spPr bwMode="auto">
          <a:xfrm>
            <a:off x="5961892" y="2529645"/>
            <a:ext cx="3004692" cy="2175135"/>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Grafik 3">
            <a:extLst>
              <a:ext uri="{FF2B5EF4-FFF2-40B4-BE49-F238E27FC236}">
                <a16:creationId xmlns:a16="http://schemas.microsoft.com/office/drawing/2014/main" id="{CC2019EB-0418-01AA-AD95-D867F3A68496}"/>
              </a:ext>
            </a:extLst>
          </p:cNvPr>
          <p:cNvPicPr>
            <a:picLocks noChangeAspect="1"/>
          </p:cNvPicPr>
          <p:nvPr/>
        </p:nvPicPr>
        <p:blipFill rotWithShape="1">
          <a:blip r:embed="rId5"/>
          <a:srcRect t="5662" b="7030"/>
          <a:stretch/>
        </p:blipFill>
        <p:spPr>
          <a:xfrm>
            <a:off x="9251681" y="2513814"/>
            <a:ext cx="2577920" cy="2175134"/>
          </a:xfrm>
          <a:prstGeom prst="rect">
            <a:avLst/>
          </a:prstGeom>
        </p:spPr>
      </p:pic>
      <p:pic>
        <p:nvPicPr>
          <p:cNvPr id="4" name="Picture 3">
            <a:extLst>
              <a:ext uri="{FF2B5EF4-FFF2-40B4-BE49-F238E27FC236}">
                <a16:creationId xmlns:a16="http://schemas.microsoft.com/office/drawing/2014/main" id="{43840CBE-F75E-BCED-9752-C561358BD81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0700" b="93323" l="8667" r="86250">
                        <a14:foregroundMark x1="8667" y1="52782" x2="8667" y2="62162"/>
                      </a14:backgroundRemoval>
                    </a14:imgEffect>
                  </a14:imgLayer>
                </a14:imgProps>
              </a:ext>
            </a:extLst>
          </a:blip>
          <a:srcRect l="3937" t="34236" r="4563"/>
          <a:stretch/>
        </p:blipFill>
        <p:spPr>
          <a:xfrm>
            <a:off x="2010924" y="2876248"/>
            <a:ext cx="1372258" cy="516159"/>
          </a:xfrm>
          <a:prstGeom prst="rect">
            <a:avLst/>
          </a:prstGeom>
        </p:spPr>
      </p:pic>
      <p:sp>
        <p:nvSpPr>
          <p:cNvPr id="9" name="Rounded Rectangle 8">
            <a:extLst>
              <a:ext uri="{FF2B5EF4-FFF2-40B4-BE49-F238E27FC236}">
                <a16:creationId xmlns:a16="http://schemas.microsoft.com/office/drawing/2014/main" id="{ECA1C6F8-391D-BF42-76F7-7DAEDAC264D8}"/>
              </a:ext>
            </a:extLst>
          </p:cNvPr>
          <p:cNvSpPr/>
          <p:nvPr/>
        </p:nvSpPr>
        <p:spPr>
          <a:xfrm>
            <a:off x="733142" y="1828234"/>
            <a:ext cx="4757737" cy="4614863"/>
          </a:xfrm>
          <a:prstGeom prst="roundRect">
            <a:avLst>
              <a:gd name="adj" fmla="val 5212"/>
            </a:avLst>
          </a:prstGeom>
          <a:solidFill>
            <a:srgbClr val="088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25685CB9-F24F-AD53-68DA-4BE65A85F02E}"/>
              </a:ext>
            </a:extLst>
          </p:cNvPr>
          <p:cNvGrpSpPr/>
          <p:nvPr/>
        </p:nvGrpSpPr>
        <p:grpSpPr>
          <a:xfrm>
            <a:off x="733142" y="1239306"/>
            <a:ext cx="1419226" cy="1419226"/>
            <a:chOff x="6843713" y="1253866"/>
            <a:chExt cx="1419226" cy="1419226"/>
          </a:xfrm>
        </p:grpSpPr>
        <p:pic>
          <p:nvPicPr>
            <p:cNvPr id="11" name="Graphic 10" descr="Man">
              <a:extLst>
                <a:ext uri="{FF2B5EF4-FFF2-40B4-BE49-F238E27FC236}">
                  <a16:creationId xmlns:a16="http://schemas.microsoft.com/office/drawing/2014/main" id="{42CE9C2F-05AE-BDBE-E256-60735351AF1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43713" y="1253866"/>
              <a:ext cx="1419226" cy="1419226"/>
            </a:xfrm>
            <a:prstGeom prst="rect">
              <a:avLst/>
            </a:prstGeom>
          </p:spPr>
        </p:pic>
        <p:sp>
          <p:nvSpPr>
            <p:cNvPr id="12" name="Oval 11">
              <a:extLst>
                <a:ext uri="{FF2B5EF4-FFF2-40B4-BE49-F238E27FC236}">
                  <a16:creationId xmlns:a16="http://schemas.microsoft.com/office/drawing/2014/main" id="{183EE578-7B11-DA73-2311-B041E5E9B474}"/>
                </a:ext>
              </a:extLst>
            </p:cNvPr>
            <p:cNvSpPr/>
            <p:nvPr/>
          </p:nvSpPr>
          <p:spPr>
            <a:xfrm>
              <a:off x="7258050" y="1630073"/>
              <a:ext cx="164306" cy="1656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DD5845C6-6928-9226-89F4-31DAF4833EEE}"/>
                </a:ext>
              </a:extLst>
            </p:cNvPr>
            <p:cNvSpPr/>
            <p:nvPr/>
          </p:nvSpPr>
          <p:spPr>
            <a:xfrm>
              <a:off x="7553326" y="1253866"/>
              <a:ext cx="164306" cy="1656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949D1CD-5F15-2BDE-14BA-605A0846E127}"/>
                </a:ext>
              </a:extLst>
            </p:cNvPr>
            <p:cNvSpPr/>
            <p:nvPr/>
          </p:nvSpPr>
          <p:spPr>
            <a:xfrm>
              <a:off x="7554517" y="2284826"/>
              <a:ext cx="164306" cy="1656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itle 1">
            <a:extLst>
              <a:ext uri="{FF2B5EF4-FFF2-40B4-BE49-F238E27FC236}">
                <a16:creationId xmlns:a16="http://schemas.microsoft.com/office/drawing/2014/main" id="{86EA067F-23C2-B16F-C54D-4EBBA9282A44}"/>
              </a:ext>
            </a:extLst>
          </p:cNvPr>
          <p:cNvSpPr txBox="1">
            <a:spLocks/>
          </p:cNvSpPr>
          <p:nvPr/>
        </p:nvSpPr>
        <p:spPr>
          <a:xfrm>
            <a:off x="1698022" y="1948919"/>
            <a:ext cx="2330300" cy="528637"/>
          </a:xfrm>
          <a:prstGeom prst="rect">
            <a:avLst/>
          </a:prstGeom>
        </p:spPr>
        <p:txBody>
          <a:bodyPr vert="horz" lIns="91440" tIns="45720" rIns="91440" bIns="45720" rtlCol="0" anchor="b">
            <a:normAutofit fontScale="8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solidFill>
                  <a:schemeClr val="bg1"/>
                </a:solidFill>
                <a:latin typeface="Montserrat" pitchFamily="2" charset="77"/>
              </a:rPr>
              <a:t>Symptoms</a:t>
            </a:r>
            <a:endParaRPr lang="en-GB" sz="2900" b="1" i="1">
              <a:solidFill>
                <a:schemeClr val="bg1"/>
              </a:solidFill>
              <a:latin typeface="Montserrat" pitchFamily="2" charset="77"/>
            </a:endParaRPr>
          </a:p>
        </p:txBody>
      </p:sp>
      <p:cxnSp>
        <p:nvCxnSpPr>
          <p:cNvPr id="17" name="Straight Connector 16">
            <a:extLst>
              <a:ext uri="{FF2B5EF4-FFF2-40B4-BE49-F238E27FC236}">
                <a16:creationId xmlns:a16="http://schemas.microsoft.com/office/drawing/2014/main" id="{46A5F7D3-2DCF-29CA-D4C5-B616DDCC4F28}"/>
              </a:ext>
            </a:extLst>
          </p:cNvPr>
          <p:cNvCxnSpPr>
            <a:cxnSpLocks/>
          </p:cNvCxnSpPr>
          <p:nvPr/>
        </p:nvCxnSpPr>
        <p:spPr>
          <a:xfrm flipV="1">
            <a:off x="1723508" y="2529645"/>
            <a:ext cx="3538771" cy="5486"/>
          </a:xfrm>
          <a:prstGeom prst="line">
            <a:avLst/>
          </a:prstGeom>
          <a:ln w="825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8C043B96-C5CA-0EF5-9352-800F41E9C824}"/>
              </a:ext>
            </a:extLst>
          </p:cNvPr>
          <p:cNvSpPr txBox="1">
            <a:spLocks/>
          </p:cNvSpPr>
          <p:nvPr/>
        </p:nvSpPr>
        <p:spPr>
          <a:xfrm>
            <a:off x="1204155" y="2900884"/>
            <a:ext cx="4045385" cy="2691113"/>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buFont typeface="Arial" panose="020B0604020202020204" pitchFamily="34" charset="0"/>
              <a:buChar char="•"/>
            </a:pPr>
            <a:r>
              <a:rPr lang="en-GB" sz="2500" b="1">
                <a:solidFill>
                  <a:schemeClr val="bg1"/>
                </a:solidFill>
                <a:latin typeface="Montserrat" pitchFamily="2" charset="77"/>
              </a:rPr>
              <a:t>Acute watery diarrhoea</a:t>
            </a:r>
          </a:p>
          <a:p>
            <a:pPr marL="914400" lvl="1" indent="-457200">
              <a:buFont typeface="Arial" panose="020B0604020202020204" pitchFamily="34" charset="0"/>
              <a:buChar char="•"/>
            </a:pPr>
            <a:endParaRPr lang="en-GB" sz="100" b="1">
              <a:solidFill>
                <a:schemeClr val="bg1"/>
              </a:solidFill>
              <a:latin typeface="Montserrat" pitchFamily="2" charset="77"/>
            </a:endParaRPr>
          </a:p>
          <a:p>
            <a:pPr marL="457200" indent="-457200" algn="l">
              <a:buFont typeface="Arial" panose="020B0604020202020204" pitchFamily="34" charset="0"/>
              <a:buChar char="•"/>
            </a:pPr>
            <a:r>
              <a:rPr lang="en-GB" sz="2500" b="1">
                <a:solidFill>
                  <a:schemeClr val="bg1"/>
                </a:solidFill>
                <a:latin typeface="Montserrat" pitchFamily="2" charset="77"/>
              </a:rPr>
              <a:t>With or without vomit</a:t>
            </a:r>
          </a:p>
          <a:p>
            <a:pPr marL="457200" indent="-457200" algn="l">
              <a:buFont typeface="Arial" panose="020B0604020202020204" pitchFamily="34" charset="0"/>
              <a:buChar char="•"/>
            </a:pPr>
            <a:r>
              <a:rPr lang="en-GB" sz="2500" b="1">
                <a:solidFill>
                  <a:schemeClr val="bg1"/>
                </a:solidFill>
                <a:latin typeface="Montserrat" pitchFamily="2" charset="77"/>
              </a:rPr>
              <a:t>NOT bloody diarrhoea</a:t>
            </a:r>
          </a:p>
          <a:p>
            <a:pPr algn="l"/>
            <a:endParaRPr lang="en-GB" sz="2500" b="1">
              <a:solidFill>
                <a:schemeClr val="bg1"/>
              </a:solidFill>
              <a:latin typeface="Montserrat" pitchFamily="2" charset="77"/>
            </a:endParaRPr>
          </a:p>
          <a:p>
            <a:pPr algn="l"/>
            <a:r>
              <a:rPr lang="en-GB" sz="2500" b="1">
                <a:solidFill>
                  <a:schemeClr val="bg1"/>
                </a:solidFill>
                <a:latin typeface="Montserrat" pitchFamily="2" charset="77"/>
              </a:rPr>
              <a:t>Severe dehydration is the cause of death</a:t>
            </a:r>
          </a:p>
          <a:p>
            <a:pPr algn="l"/>
            <a:endParaRPr lang="en-GB" sz="2500" b="1">
              <a:solidFill>
                <a:schemeClr val="bg1"/>
              </a:solidFill>
              <a:latin typeface="Montserrat" pitchFamily="2" charset="77"/>
            </a:endParaRPr>
          </a:p>
        </p:txBody>
      </p:sp>
      <p:sp>
        <p:nvSpPr>
          <p:cNvPr id="25" name="Rectangle 24">
            <a:extLst>
              <a:ext uri="{FF2B5EF4-FFF2-40B4-BE49-F238E27FC236}">
                <a16:creationId xmlns:a16="http://schemas.microsoft.com/office/drawing/2014/main" id="{9570F22E-36E0-AF3E-3B06-04D5B3B34C81}"/>
              </a:ext>
            </a:extLst>
          </p:cNvPr>
          <p:cNvSpPr/>
          <p:nvPr/>
        </p:nvSpPr>
        <p:spPr>
          <a:xfrm>
            <a:off x="974479" y="5218724"/>
            <a:ext cx="4275061" cy="922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73EAFE68-78BA-4582-8456-CD35A7DE556E}"/>
              </a:ext>
            </a:extLst>
          </p:cNvPr>
          <p:cNvSpPr txBox="1">
            <a:spLocks/>
          </p:cNvSpPr>
          <p:nvPr/>
        </p:nvSpPr>
        <p:spPr>
          <a:xfrm>
            <a:off x="987217" y="5149100"/>
            <a:ext cx="4275061" cy="922516"/>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solidFill>
                  <a:srgbClr val="C00000"/>
                </a:solidFill>
                <a:latin typeface="Montserrat" pitchFamily="2" charset="77"/>
              </a:rPr>
              <a:t>If dehydration is not treated, the disease can lead to death in a matter of hours</a:t>
            </a:r>
            <a:endParaRPr lang="en-GB" sz="2900" b="1" i="1">
              <a:solidFill>
                <a:srgbClr val="C00000"/>
              </a:solidFill>
              <a:latin typeface="Montserrat" pitchFamily="2" charset="77"/>
            </a:endParaRPr>
          </a:p>
        </p:txBody>
      </p:sp>
      <p:sp>
        <p:nvSpPr>
          <p:cNvPr id="10" name="Slide Number Placeholder 9">
            <a:extLst>
              <a:ext uri="{FF2B5EF4-FFF2-40B4-BE49-F238E27FC236}">
                <a16:creationId xmlns:a16="http://schemas.microsoft.com/office/drawing/2014/main" id="{1B2F0AC0-0150-8CC6-B2C0-B11BFCBD9BAD}"/>
              </a:ext>
            </a:extLst>
          </p:cNvPr>
          <p:cNvSpPr>
            <a:spLocks noGrp="1"/>
          </p:cNvSpPr>
          <p:nvPr>
            <p:ph type="sldNum" sz="quarter" idx="12"/>
          </p:nvPr>
        </p:nvSpPr>
        <p:spPr/>
        <p:txBody>
          <a:bodyPr/>
          <a:lstStyle/>
          <a:p>
            <a:fld id="{8AB32140-C4FB-1A4C-AC00-5CB6CAE258BC}" type="slidenum">
              <a:rPr lang="en-GB" smtClean="0"/>
              <a:t>6</a:t>
            </a:fld>
            <a:endParaRPr lang="en-GB"/>
          </a:p>
        </p:txBody>
      </p:sp>
    </p:spTree>
    <p:extLst>
      <p:ext uri="{BB962C8B-B14F-4D97-AF65-F5344CB8AC3E}">
        <p14:creationId xmlns:p14="http://schemas.microsoft.com/office/powerpoint/2010/main" val="168263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F2DAF116-7C53-50A2-269E-0CDD7C2873D5}"/>
              </a:ext>
            </a:extLst>
          </p:cNvPr>
          <p:cNvSpPr/>
          <p:nvPr/>
        </p:nvSpPr>
        <p:spPr>
          <a:xfrm>
            <a:off x="213259" y="2887931"/>
            <a:ext cx="3238800" cy="1819330"/>
          </a:xfrm>
          <a:prstGeom prst="roundRect">
            <a:avLst>
              <a:gd name="adj" fmla="val 4887"/>
            </a:avLst>
          </a:prstGeom>
          <a:noFill/>
          <a:ln w="98425">
            <a:solidFill>
              <a:srgbClr val="1BA8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6712AB20-0710-9A06-C5B2-ADEF15DC16D1}"/>
              </a:ext>
            </a:extLst>
          </p:cNvPr>
          <p:cNvSpPr txBox="1">
            <a:spLocks/>
          </p:cNvSpPr>
          <p:nvPr/>
        </p:nvSpPr>
        <p:spPr>
          <a:xfrm>
            <a:off x="485281" y="990047"/>
            <a:ext cx="7072807" cy="527638"/>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solidFill>
                  <a:srgbClr val="0887A1"/>
                </a:solidFill>
                <a:latin typeface="Montserrat" pitchFamily="2" charset="77"/>
              </a:rPr>
              <a:t>F-diagram</a:t>
            </a:r>
            <a:endParaRPr lang="en-GB" sz="2900" b="1" i="1">
              <a:solidFill>
                <a:srgbClr val="0887A1"/>
              </a:solidFill>
              <a:latin typeface="Montserrat" pitchFamily="2" charset="77"/>
            </a:endParaRPr>
          </a:p>
        </p:txBody>
      </p:sp>
      <p:cxnSp>
        <p:nvCxnSpPr>
          <p:cNvPr id="8" name="Straight Connector 7">
            <a:extLst>
              <a:ext uri="{FF2B5EF4-FFF2-40B4-BE49-F238E27FC236}">
                <a16:creationId xmlns:a16="http://schemas.microsoft.com/office/drawing/2014/main" id="{FD1A3B3E-257E-60C7-F2A8-C8E96039A677}"/>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39C52E2-8F06-2F1C-2EAD-ADC1046690C4}"/>
              </a:ext>
            </a:extLst>
          </p:cNvPr>
          <p:cNvSpPr>
            <a:spLocks noGrp="1"/>
          </p:cNvSpPr>
          <p:nvPr>
            <p:ph type="ctrTitle"/>
          </p:nvPr>
        </p:nvSpPr>
        <p:spPr>
          <a:xfrm>
            <a:off x="0" y="27909"/>
            <a:ext cx="8753760" cy="752355"/>
          </a:xfrm>
        </p:spPr>
        <p:txBody>
          <a:bodyPr>
            <a:normAutofit fontScale="90000"/>
          </a:bodyPr>
          <a:lstStyle/>
          <a:p>
            <a:r>
              <a:rPr lang="en-GB" sz="4400" b="1">
                <a:latin typeface="Montserrat" pitchFamily="2" charset="77"/>
              </a:rPr>
              <a:t>4. How is cholera transmitted?</a:t>
            </a:r>
          </a:p>
        </p:txBody>
      </p:sp>
      <p:pic>
        <p:nvPicPr>
          <p:cNvPr id="10" name="Picture 9">
            <a:extLst>
              <a:ext uri="{FF2B5EF4-FFF2-40B4-BE49-F238E27FC236}">
                <a16:creationId xmlns:a16="http://schemas.microsoft.com/office/drawing/2014/main" id="{014629FE-D36C-F6FE-5A4F-97BADB028FDE}"/>
              </a:ext>
            </a:extLst>
          </p:cNvPr>
          <p:cNvPicPr>
            <a:picLocks noChangeAspect="1"/>
          </p:cNvPicPr>
          <p:nvPr/>
        </p:nvPicPr>
        <p:blipFill rotWithShape="1">
          <a:blip r:embed="rId3"/>
          <a:srcRect t="6915" b="22020"/>
          <a:stretch/>
        </p:blipFill>
        <p:spPr>
          <a:xfrm>
            <a:off x="10309052" y="63660"/>
            <a:ext cx="1882948" cy="752355"/>
          </a:xfrm>
          <a:prstGeom prst="rect">
            <a:avLst/>
          </a:prstGeom>
        </p:spPr>
      </p:pic>
      <p:pic>
        <p:nvPicPr>
          <p:cNvPr id="12" name="Picture 11">
            <a:extLst>
              <a:ext uri="{FF2B5EF4-FFF2-40B4-BE49-F238E27FC236}">
                <a16:creationId xmlns:a16="http://schemas.microsoft.com/office/drawing/2014/main" id="{9634F420-9990-581A-726D-355CB827F38E}"/>
              </a:ext>
            </a:extLst>
          </p:cNvPr>
          <p:cNvPicPr>
            <a:picLocks noChangeAspect="1"/>
          </p:cNvPicPr>
          <p:nvPr/>
        </p:nvPicPr>
        <p:blipFill rotWithShape="1">
          <a:blip r:embed="rId4"/>
          <a:srcRect l="7398" t="1477"/>
          <a:stretch/>
        </p:blipFill>
        <p:spPr>
          <a:xfrm>
            <a:off x="1795016" y="1395292"/>
            <a:ext cx="5874332" cy="4819771"/>
          </a:xfrm>
          <a:prstGeom prst="ellipse">
            <a:avLst/>
          </a:prstGeom>
        </p:spPr>
      </p:pic>
      <p:sp>
        <p:nvSpPr>
          <p:cNvPr id="13" name="Title 1">
            <a:extLst>
              <a:ext uri="{FF2B5EF4-FFF2-40B4-BE49-F238E27FC236}">
                <a16:creationId xmlns:a16="http://schemas.microsoft.com/office/drawing/2014/main" id="{C19DB069-A9F1-4891-604A-8581BC6EC678}"/>
              </a:ext>
            </a:extLst>
          </p:cNvPr>
          <p:cNvSpPr txBox="1">
            <a:spLocks/>
          </p:cNvSpPr>
          <p:nvPr/>
        </p:nvSpPr>
        <p:spPr>
          <a:xfrm>
            <a:off x="316493" y="3200929"/>
            <a:ext cx="2106376" cy="1193334"/>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err="1">
                <a:solidFill>
                  <a:schemeClr val="bg1">
                    <a:lumMod val="50000"/>
                  </a:schemeClr>
                </a:solidFill>
                <a:latin typeface="Montserrat" pitchFamily="2" charset="77"/>
              </a:rPr>
              <a:t>Fecal</a:t>
            </a:r>
            <a:r>
              <a:rPr lang="en-GB" sz="3300" b="1">
                <a:solidFill>
                  <a:schemeClr val="bg1">
                    <a:lumMod val="50000"/>
                  </a:schemeClr>
                </a:solidFill>
                <a:latin typeface="Montserrat" pitchFamily="2" charset="77"/>
              </a:rPr>
              <a:t>-oral route </a:t>
            </a:r>
            <a:endParaRPr lang="en-GB" sz="2900" b="1" i="1">
              <a:solidFill>
                <a:schemeClr val="bg1">
                  <a:lumMod val="50000"/>
                </a:schemeClr>
              </a:solidFill>
              <a:latin typeface="Montserrat" pitchFamily="2" charset="77"/>
            </a:endParaRPr>
          </a:p>
        </p:txBody>
      </p:sp>
      <p:grpSp>
        <p:nvGrpSpPr>
          <p:cNvPr id="26" name="Group 25">
            <a:extLst>
              <a:ext uri="{FF2B5EF4-FFF2-40B4-BE49-F238E27FC236}">
                <a16:creationId xmlns:a16="http://schemas.microsoft.com/office/drawing/2014/main" id="{405973F0-CFB9-16D3-6374-0E6296D2BA6E}"/>
              </a:ext>
            </a:extLst>
          </p:cNvPr>
          <p:cNvGrpSpPr/>
          <p:nvPr/>
        </p:nvGrpSpPr>
        <p:grpSpPr>
          <a:xfrm>
            <a:off x="7954091" y="1685343"/>
            <a:ext cx="1418509" cy="1418400"/>
            <a:chOff x="7954091" y="1685343"/>
            <a:chExt cx="1418509" cy="1418400"/>
          </a:xfrm>
        </p:grpSpPr>
        <p:sp>
          <p:nvSpPr>
            <p:cNvPr id="19" name="Oval 18">
              <a:extLst>
                <a:ext uri="{FF2B5EF4-FFF2-40B4-BE49-F238E27FC236}">
                  <a16:creationId xmlns:a16="http://schemas.microsoft.com/office/drawing/2014/main" id="{4F5B71A1-A253-EB40-E0F3-3B24BC12ECDD}"/>
                </a:ext>
              </a:extLst>
            </p:cNvPr>
            <p:cNvSpPr/>
            <p:nvPr/>
          </p:nvSpPr>
          <p:spPr>
            <a:xfrm>
              <a:off x="7954091" y="1685343"/>
              <a:ext cx="1418509" cy="14184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74792A8C-D4D8-EE31-7FFB-DA8DE3DA2D8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1190" b="78266" l="41961" r="69522">
                          <a14:foregroundMark x1="44986" y1="44811" x2="54336" y2="61321"/>
                          <a14:foregroundMark x1="54336" y1="61321" x2="55285" y2="74214"/>
                          <a14:foregroundMark x1="55285" y1="47642" x2="55285" y2="72484"/>
                          <a14:foregroundMark x1="59214" y1="49214" x2="59214" y2="69025"/>
                          <a14:foregroundMark x1="44038" y1="44811" x2="61111" y2="45283"/>
                          <a14:foregroundMark x1="61111" y1="44811" x2="61111" y2="44811"/>
                          <a14:foregroundMark x1="62602" y1="44811" x2="61111" y2="58333"/>
                          <a14:foregroundMark x1="47967" y1="58962" x2="53388" y2="74214"/>
                          <a14:foregroundMark x1="49458" y1="76415" x2="57724" y2="77044"/>
                          <a14:foregroundMark x1="44580" y1="60063" x2="50407" y2="60535"/>
                          <a14:foregroundMark x1="48509" y1="60063" x2="44986" y2="60063"/>
                          <a14:foregroundMark x1="44986" y1="59434" x2="47425" y2="56604"/>
                        </a14:backgroundRemoval>
                      </a14:imgEffect>
                    </a14:imgLayer>
                  </a14:imgProps>
                </a:ext>
              </a:extLst>
            </a:blip>
            <a:srcRect l="38516" t="36556" r="27033" b="17099"/>
            <a:stretch/>
          </p:blipFill>
          <p:spPr>
            <a:xfrm>
              <a:off x="8201594" y="1809546"/>
              <a:ext cx="1009230" cy="1169994"/>
            </a:xfrm>
            <a:prstGeom prst="rect">
              <a:avLst/>
            </a:prstGeom>
          </p:spPr>
        </p:pic>
      </p:grpSp>
      <p:grpSp>
        <p:nvGrpSpPr>
          <p:cNvPr id="25" name="Group 24">
            <a:extLst>
              <a:ext uri="{FF2B5EF4-FFF2-40B4-BE49-F238E27FC236}">
                <a16:creationId xmlns:a16="http://schemas.microsoft.com/office/drawing/2014/main" id="{6873502B-33C8-2257-ED79-A41C8995FAD1}"/>
              </a:ext>
            </a:extLst>
          </p:cNvPr>
          <p:cNvGrpSpPr/>
          <p:nvPr/>
        </p:nvGrpSpPr>
        <p:grpSpPr>
          <a:xfrm>
            <a:off x="9437277" y="1638419"/>
            <a:ext cx="1418509" cy="1418400"/>
            <a:chOff x="9437277" y="1638419"/>
            <a:chExt cx="1418509" cy="1418400"/>
          </a:xfrm>
        </p:grpSpPr>
        <p:sp>
          <p:nvSpPr>
            <p:cNvPr id="20" name="Oval 19">
              <a:extLst>
                <a:ext uri="{FF2B5EF4-FFF2-40B4-BE49-F238E27FC236}">
                  <a16:creationId xmlns:a16="http://schemas.microsoft.com/office/drawing/2014/main" id="{C80A9707-2B72-B584-1D25-F6833F0B6597}"/>
                </a:ext>
              </a:extLst>
            </p:cNvPr>
            <p:cNvSpPr/>
            <p:nvPr/>
          </p:nvSpPr>
          <p:spPr>
            <a:xfrm>
              <a:off x="9437277" y="1638419"/>
              <a:ext cx="1418509" cy="1418400"/>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E881BF35-64ED-F30B-E9CD-58113F2710A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5883" b="75556" l="37785" r="63269">
                          <a14:foregroundMark x1="43112" y1="48203" x2="43622" y2="54412"/>
                          <a14:foregroundMark x1="40561" y1="43627" x2="52934" y2="55719"/>
                          <a14:foregroundMark x1="52934" y1="55719" x2="57653" y2="70098"/>
                          <a14:foregroundMark x1="57270" y1="43627" x2="57270" y2="60621"/>
                          <a14:foregroundMark x1="38776" y1="41340" x2="52806" y2="41340"/>
                        </a14:backgroundRemoval>
                      </a14:imgEffect>
                    </a14:imgLayer>
                  </a14:imgProps>
                </a:ext>
              </a:extLst>
            </a:blip>
            <a:srcRect l="34599" t="30924" r="33545" b="19485"/>
            <a:stretch/>
          </p:blipFill>
          <p:spPr>
            <a:xfrm>
              <a:off x="9710449" y="1779712"/>
              <a:ext cx="911971" cy="1108219"/>
            </a:xfrm>
            <a:prstGeom prst="rect">
              <a:avLst/>
            </a:prstGeom>
          </p:spPr>
        </p:pic>
      </p:grpSp>
      <p:sp>
        <p:nvSpPr>
          <p:cNvPr id="21" name="Rounded Rectangle 20">
            <a:extLst>
              <a:ext uri="{FF2B5EF4-FFF2-40B4-BE49-F238E27FC236}">
                <a16:creationId xmlns:a16="http://schemas.microsoft.com/office/drawing/2014/main" id="{2D6FEAED-E7D5-F323-9CD2-5CDD06B7CE15}"/>
              </a:ext>
            </a:extLst>
          </p:cNvPr>
          <p:cNvSpPr/>
          <p:nvPr/>
        </p:nvSpPr>
        <p:spPr>
          <a:xfrm>
            <a:off x="7627302" y="1438220"/>
            <a:ext cx="3986212" cy="1819330"/>
          </a:xfrm>
          <a:prstGeom prst="roundRect">
            <a:avLst>
              <a:gd name="adj" fmla="val 4887"/>
            </a:avLst>
          </a:prstGeom>
          <a:noFill/>
          <a:ln w="9842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B31DA476-C40A-758D-3A57-911087852469}"/>
              </a:ext>
            </a:extLst>
          </p:cNvPr>
          <p:cNvSpPr txBox="1">
            <a:spLocks/>
          </p:cNvSpPr>
          <p:nvPr/>
        </p:nvSpPr>
        <p:spPr>
          <a:xfrm>
            <a:off x="7158184" y="1254571"/>
            <a:ext cx="2687401" cy="368709"/>
          </a:xfrm>
          <a:prstGeom prst="rect">
            <a:avLst/>
          </a:prstGeom>
          <a:solidFill>
            <a:schemeClr val="bg1"/>
          </a:solidFill>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i="0" u="none" strike="noStrike">
                <a:solidFill>
                  <a:srgbClr val="0887A1"/>
                </a:solidFill>
                <a:effectLst/>
                <a:latin typeface="Montserrat" pitchFamily="2" charset="77"/>
              </a:rPr>
              <a:t>Primary Barriers</a:t>
            </a:r>
            <a:endParaRPr lang="en-GB" sz="2400" b="1">
              <a:solidFill>
                <a:srgbClr val="0887A1"/>
              </a:solidFill>
              <a:latin typeface="Montserrat" pitchFamily="2" charset="77"/>
            </a:endParaRPr>
          </a:p>
        </p:txBody>
      </p:sp>
      <p:sp>
        <p:nvSpPr>
          <p:cNvPr id="22" name="Rounded Rectangle 21">
            <a:extLst>
              <a:ext uri="{FF2B5EF4-FFF2-40B4-BE49-F238E27FC236}">
                <a16:creationId xmlns:a16="http://schemas.microsoft.com/office/drawing/2014/main" id="{95A5628D-2867-3D00-7113-459A648818E8}"/>
              </a:ext>
            </a:extLst>
          </p:cNvPr>
          <p:cNvSpPr/>
          <p:nvPr/>
        </p:nvSpPr>
        <p:spPr>
          <a:xfrm>
            <a:off x="7717343" y="3700239"/>
            <a:ext cx="3986212" cy="2957736"/>
          </a:xfrm>
          <a:prstGeom prst="roundRect">
            <a:avLst>
              <a:gd name="adj" fmla="val 4887"/>
            </a:avLst>
          </a:prstGeom>
          <a:noFill/>
          <a:ln w="9842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itle 1">
            <a:extLst>
              <a:ext uri="{FF2B5EF4-FFF2-40B4-BE49-F238E27FC236}">
                <a16:creationId xmlns:a16="http://schemas.microsoft.com/office/drawing/2014/main" id="{EEC0D989-30E9-B28E-0B55-E167C5EA1EBE}"/>
              </a:ext>
            </a:extLst>
          </p:cNvPr>
          <p:cNvSpPr txBox="1">
            <a:spLocks/>
          </p:cNvSpPr>
          <p:nvPr/>
        </p:nvSpPr>
        <p:spPr>
          <a:xfrm>
            <a:off x="7158184" y="3515884"/>
            <a:ext cx="3238800" cy="368709"/>
          </a:xfrm>
          <a:prstGeom prst="rect">
            <a:avLst/>
          </a:prstGeom>
          <a:solidFill>
            <a:schemeClr val="bg1"/>
          </a:solidFill>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i="0" u="none" strike="noStrike">
                <a:solidFill>
                  <a:srgbClr val="0887A1"/>
                </a:solidFill>
                <a:effectLst/>
                <a:latin typeface="Montserrat" pitchFamily="2" charset="77"/>
              </a:rPr>
              <a:t>Secondary Barriers</a:t>
            </a:r>
            <a:endParaRPr lang="en-GB" sz="2400" b="1">
              <a:solidFill>
                <a:srgbClr val="0887A1"/>
              </a:solidFill>
              <a:latin typeface="Montserrat" pitchFamily="2" charset="77"/>
            </a:endParaRPr>
          </a:p>
        </p:txBody>
      </p:sp>
      <p:grpSp>
        <p:nvGrpSpPr>
          <p:cNvPr id="47" name="Group 46">
            <a:extLst>
              <a:ext uri="{FF2B5EF4-FFF2-40B4-BE49-F238E27FC236}">
                <a16:creationId xmlns:a16="http://schemas.microsoft.com/office/drawing/2014/main" id="{52CB0282-636E-CE17-70B2-05135EB0E32A}"/>
              </a:ext>
            </a:extLst>
          </p:cNvPr>
          <p:cNvGrpSpPr/>
          <p:nvPr/>
        </p:nvGrpSpPr>
        <p:grpSpPr>
          <a:xfrm>
            <a:off x="8262410" y="4013441"/>
            <a:ext cx="1155206" cy="1147649"/>
            <a:chOff x="7992665" y="4068948"/>
            <a:chExt cx="1155206" cy="1147649"/>
          </a:xfrm>
        </p:grpSpPr>
        <p:sp>
          <p:nvSpPr>
            <p:cNvPr id="35" name="Oval 34">
              <a:extLst>
                <a:ext uri="{FF2B5EF4-FFF2-40B4-BE49-F238E27FC236}">
                  <a16:creationId xmlns:a16="http://schemas.microsoft.com/office/drawing/2014/main" id="{512A65DE-AA01-6FD1-4E25-CF7882A5E0D9}"/>
                </a:ext>
              </a:extLst>
            </p:cNvPr>
            <p:cNvSpPr/>
            <p:nvPr/>
          </p:nvSpPr>
          <p:spPr>
            <a:xfrm>
              <a:off x="7992665" y="4068948"/>
              <a:ext cx="1155206" cy="1147649"/>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42CC2564-1F1D-AEB0-7CFD-B82A00C0BEC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9150" b="82483" l="37074" r="65767">
                          <a14:foregroundMark x1="39205" y1="75680" x2="50000" y2="76020"/>
                          <a14:foregroundMark x1="50000" y1="76020" x2="55540" y2="65136"/>
                          <a14:foregroundMark x1="55540" y1="65136" x2="53693" y2="58333"/>
                          <a14:foregroundMark x1="51989" y1="55782" x2="60369" y2="64966"/>
                          <a14:foregroundMark x1="60369" y1="64966" x2="60369" y2="67177"/>
                          <a14:foregroundMark x1="56818" y1="71769" x2="64489" y2="65986"/>
                          <a14:foregroundMark x1="63494" y1="65646" x2="66051" y2="64116"/>
                          <a14:foregroundMark x1="50426" y1="61054" x2="39915" y2="72109"/>
                          <a14:foregroundMark x1="37074" y1="71769" x2="37074" y2="76020"/>
                          <a14:foregroundMark x1="45597" y1="56463" x2="43040" y2="56463"/>
                          <a14:foregroundMark x1="43750" y1="51531" x2="43750" y2="51531"/>
                          <a14:foregroundMark x1="59091" y1="49150" x2="59091" y2="49150"/>
                        </a14:backgroundRemoval>
                      </a14:imgEffect>
                    </a14:imgLayer>
                  </a14:imgProps>
                </a:ext>
              </a:extLst>
            </a:blip>
            <a:srcRect l="34213" t="45407" r="31001" b="12883"/>
            <a:stretch/>
          </p:blipFill>
          <p:spPr>
            <a:xfrm>
              <a:off x="8109976" y="4155650"/>
              <a:ext cx="920584" cy="921937"/>
            </a:xfrm>
            <a:prstGeom prst="rect">
              <a:avLst/>
            </a:prstGeom>
          </p:spPr>
        </p:pic>
      </p:grpSp>
      <p:grpSp>
        <p:nvGrpSpPr>
          <p:cNvPr id="46" name="Group 45">
            <a:extLst>
              <a:ext uri="{FF2B5EF4-FFF2-40B4-BE49-F238E27FC236}">
                <a16:creationId xmlns:a16="http://schemas.microsoft.com/office/drawing/2014/main" id="{B9B01CFF-BBE5-5748-1771-C27CA7837766}"/>
              </a:ext>
            </a:extLst>
          </p:cNvPr>
          <p:cNvGrpSpPr/>
          <p:nvPr/>
        </p:nvGrpSpPr>
        <p:grpSpPr>
          <a:xfrm>
            <a:off x="8262410" y="5273615"/>
            <a:ext cx="1155206" cy="1180298"/>
            <a:chOff x="7992665" y="5257290"/>
            <a:chExt cx="1155206" cy="1180298"/>
          </a:xfrm>
        </p:grpSpPr>
        <p:sp>
          <p:nvSpPr>
            <p:cNvPr id="39" name="Oval 38">
              <a:extLst>
                <a:ext uri="{FF2B5EF4-FFF2-40B4-BE49-F238E27FC236}">
                  <a16:creationId xmlns:a16="http://schemas.microsoft.com/office/drawing/2014/main" id="{B07A889F-2FED-AE98-D238-CB3E7BC3E6A4}"/>
                </a:ext>
              </a:extLst>
            </p:cNvPr>
            <p:cNvSpPr/>
            <p:nvPr/>
          </p:nvSpPr>
          <p:spPr>
            <a:xfrm>
              <a:off x="7992665" y="5289939"/>
              <a:ext cx="1155206" cy="1147649"/>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a:extLst>
                <a:ext uri="{FF2B5EF4-FFF2-40B4-BE49-F238E27FC236}">
                  <a16:creationId xmlns:a16="http://schemas.microsoft.com/office/drawing/2014/main" id="{DDC619EC-033B-E641-0032-1287A50D997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34304" b="77117" l="31149" r="75410">
                          <a14:foregroundMark x1="41983" y1="60968" x2="62974" y2="67097"/>
                          <a14:foregroundMark x1="56997" y1="59516" x2="43586" y2="59516"/>
                          <a14:foregroundMark x1="53061" y1="51129" x2="63557" y2="58548"/>
                          <a14:foregroundMark x1="63557" y1="58548" x2="66910" y2="70323"/>
                          <a14:foregroundMark x1="66910" y1="70323" x2="40233" y2="71290"/>
                          <a14:foregroundMark x1="40233" y1="71290" x2="40671" y2="59839"/>
                          <a14:foregroundMark x1="37755" y1="60161" x2="48542" y2="55323"/>
                          <a14:foregroundMark x1="48542" y1="55323" x2="50875" y2="55161"/>
                          <a14:foregroundMark x1="68805" y1="58387" x2="68805" y2="62742"/>
                          <a14:foregroundMark x1="51166" y1="51129" x2="54373" y2="51452"/>
                          <a14:foregroundMark x1="54373" y1="50323" x2="54082" y2="53710"/>
                          <a14:foregroundMark x1="72157" y1="65645" x2="67930" y2="70645"/>
                          <a14:foregroundMark x1="33090" y1="66290" x2="42566" y2="65323"/>
                          <a14:foregroundMark x1="44898" y1="69677" x2="38338" y2="70000"/>
                        </a14:backgroundRemoval>
                      </a14:imgEffect>
                    </a14:imgLayer>
                  </a14:imgProps>
                </a:ext>
              </a:extLst>
            </a:blip>
            <a:srcRect l="25616" t="28952" r="19058" b="17532"/>
            <a:stretch/>
          </p:blipFill>
          <p:spPr>
            <a:xfrm>
              <a:off x="7992665" y="5257290"/>
              <a:ext cx="1147789" cy="1003431"/>
            </a:xfrm>
            <a:prstGeom prst="rect">
              <a:avLst/>
            </a:prstGeom>
          </p:spPr>
        </p:pic>
      </p:grpSp>
      <p:grpSp>
        <p:nvGrpSpPr>
          <p:cNvPr id="44" name="Group 43">
            <a:extLst>
              <a:ext uri="{FF2B5EF4-FFF2-40B4-BE49-F238E27FC236}">
                <a16:creationId xmlns:a16="http://schemas.microsoft.com/office/drawing/2014/main" id="{89F3925E-D6E6-3CDC-DB5F-245AB56FBA18}"/>
              </a:ext>
            </a:extLst>
          </p:cNvPr>
          <p:cNvGrpSpPr/>
          <p:nvPr/>
        </p:nvGrpSpPr>
        <p:grpSpPr>
          <a:xfrm>
            <a:off x="9845585" y="3995213"/>
            <a:ext cx="1155206" cy="1147649"/>
            <a:chOff x="9731449" y="4052832"/>
            <a:chExt cx="1155206" cy="1147649"/>
          </a:xfrm>
        </p:grpSpPr>
        <p:sp>
          <p:nvSpPr>
            <p:cNvPr id="40" name="Oval 39">
              <a:extLst>
                <a:ext uri="{FF2B5EF4-FFF2-40B4-BE49-F238E27FC236}">
                  <a16:creationId xmlns:a16="http://schemas.microsoft.com/office/drawing/2014/main" id="{9924D8B7-0A16-A418-DCEA-4A88F48E39CD}"/>
                </a:ext>
              </a:extLst>
            </p:cNvPr>
            <p:cNvSpPr/>
            <p:nvPr/>
          </p:nvSpPr>
          <p:spPr>
            <a:xfrm>
              <a:off x="9731449" y="4052832"/>
              <a:ext cx="1155206" cy="1147649"/>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7F72A6A8-3881-FABA-5372-52555B797436}"/>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6355" b="78464" l="39351" r="68182">
                          <a14:foregroundMark x1="52468" y1="27108" x2="53636" y2="34488"/>
                          <a14:foregroundMark x1="56364" y1="27410" x2="54286" y2="35241"/>
                          <a14:foregroundMark x1="63896" y1="32530" x2="63896" y2="42620"/>
                          <a14:foregroundMark x1="65714" y1="33434" x2="66234" y2="42319"/>
                          <a14:foregroundMark x1="66883" y1="32530" x2="66883" y2="43675"/>
                          <a14:foregroundMark x1="58052" y1="38554" x2="47013" y2="38855"/>
                          <a14:foregroundMark x1="47013" y1="38855" x2="45195" y2="50452"/>
                          <a14:foregroundMark x1="45195" y1="50452" x2="44935" y2="50452"/>
                          <a14:foregroundMark x1="58312" y1="37500" x2="58312" y2="39608"/>
                          <a14:foregroundMark x1="60390" y1="37500" x2="60390" y2="39910"/>
                          <a14:foregroundMark x1="44675" y1="50753" x2="48701" y2="51054"/>
                          <a14:foregroundMark x1="44286" y1="61295" x2="43506" y2="73795"/>
                          <a14:foregroundMark x1="43506" y1="73795" x2="45455" y2="62651"/>
                          <a14:foregroundMark x1="45455" y1="62651" x2="48312" y2="73645"/>
                          <a14:foregroundMark x1="48312" y1="73645" x2="48442" y2="64006"/>
                          <a14:foregroundMark x1="45844" y1="58886" x2="50909" y2="69277"/>
                          <a14:foregroundMark x1="50909" y1="69277" x2="51039" y2="70030"/>
                          <a14:foregroundMark x1="39091" y1="68373" x2="43896" y2="78614"/>
                          <a14:foregroundMark x1="43896" y1="78614" x2="47013" y2="75904"/>
                          <a14:foregroundMark x1="39351" y1="73494" x2="39351" y2="68373"/>
                        </a14:backgroundRemoval>
                      </a14:imgEffect>
                    </a14:imgLayer>
                  </a14:imgProps>
                </a:ext>
              </a:extLst>
            </a:blip>
            <a:srcRect l="38677" t="20595" r="28525" b="20105"/>
            <a:stretch/>
          </p:blipFill>
          <p:spPr>
            <a:xfrm>
              <a:off x="10049053" y="4185205"/>
              <a:ext cx="597626" cy="931767"/>
            </a:xfrm>
            <a:prstGeom prst="rect">
              <a:avLst/>
            </a:prstGeom>
          </p:spPr>
        </p:pic>
      </p:grpSp>
      <p:grpSp>
        <p:nvGrpSpPr>
          <p:cNvPr id="45" name="Group 44">
            <a:extLst>
              <a:ext uri="{FF2B5EF4-FFF2-40B4-BE49-F238E27FC236}">
                <a16:creationId xmlns:a16="http://schemas.microsoft.com/office/drawing/2014/main" id="{AA54DC52-5DD8-B350-76C1-5F40F1D7BA40}"/>
              </a:ext>
            </a:extLst>
          </p:cNvPr>
          <p:cNvGrpSpPr/>
          <p:nvPr/>
        </p:nvGrpSpPr>
        <p:grpSpPr>
          <a:xfrm>
            <a:off x="9845585" y="5311803"/>
            <a:ext cx="1155206" cy="1147649"/>
            <a:chOff x="9731449" y="5289939"/>
            <a:chExt cx="1155206" cy="1147649"/>
          </a:xfrm>
        </p:grpSpPr>
        <p:sp>
          <p:nvSpPr>
            <p:cNvPr id="41" name="Oval 40">
              <a:extLst>
                <a:ext uri="{FF2B5EF4-FFF2-40B4-BE49-F238E27FC236}">
                  <a16:creationId xmlns:a16="http://schemas.microsoft.com/office/drawing/2014/main" id="{05DB21C3-E07F-F9C1-9F19-514D1C3D21B4}"/>
                </a:ext>
              </a:extLst>
            </p:cNvPr>
            <p:cNvSpPr/>
            <p:nvPr/>
          </p:nvSpPr>
          <p:spPr>
            <a:xfrm>
              <a:off x="9731449" y="5289939"/>
              <a:ext cx="1155206" cy="1147649"/>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3" name="Picture 42">
              <a:extLst>
                <a:ext uri="{FF2B5EF4-FFF2-40B4-BE49-F238E27FC236}">
                  <a16:creationId xmlns:a16="http://schemas.microsoft.com/office/drawing/2014/main" id="{10A4031D-D0CD-64BA-6917-772996105098}"/>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45785" b="78580" l="39039" r="72179">
                          <a14:foregroundMark x1="44118" y1="66883" x2="52167" y2="62013"/>
                          <a14:foregroundMark x1="58050" y1="65747" x2="61610" y2="56656"/>
                        </a14:backgroundRemoval>
                      </a14:imgEffect>
                    </a14:imgLayer>
                  </a14:imgProps>
                </a:ext>
              </a:extLst>
            </a:blip>
            <a:srcRect l="34896" t="41685" r="23678" b="17321"/>
            <a:stretch/>
          </p:blipFill>
          <p:spPr>
            <a:xfrm>
              <a:off x="9884218" y="5400559"/>
              <a:ext cx="849668" cy="801760"/>
            </a:xfrm>
            <a:prstGeom prst="rect">
              <a:avLst/>
            </a:prstGeom>
          </p:spPr>
        </p:pic>
      </p:grpSp>
      <p:pic>
        <p:nvPicPr>
          <p:cNvPr id="48" name="Picture 47">
            <a:extLst>
              <a:ext uri="{FF2B5EF4-FFF2-40B4-BE49-F238E27FC236}">
                <a16:creationId xmlns:a16="http://schemas.microsoft.com/office/drawing/2014/main" id="{511BB103-C412-35B5-7159-383E3B2F9D00}"/>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40700" b="93323" l="8667" r="86250">
                        <a14:foregroundMark x1="8667" y1="52782" x2="8667" y2="62162"/>
                      </a14:backgroundRemoval>
                    </a14:imgEffect>
                  </a14:imgLayer>
                </a14:imgProps>
              </a:ext>
            </a:extLst>
          </a:blip>
          <a:srcRect l="3937" t="34236" r="4563"/>
          <a:stretch/>
        </p:blipFill>
        <p:spPr>
          <a:xfrm>
            <a:off x="11428760" y="6376440"/>
            <a:ext cx="1496973" cy="563069"/>
          </a:xfrm>
          <a:prstGeom prst="rect">
            <a:avLst/>
          </a:prstGeom>
        </p:spPr>
      </p:pic>
      <p:sp>
        <p:nvSpPr>
          <p:cNvPr id="2" name="Slide Number Placeholder 1">
            <a:extLst>
              <a:ext uri="{FF2B5EF4-FFF2-40B4-BE49-F238E27FC236}">
                <a16:creationId xmlns:a16="http://schemas.microsoft.com/office/drawing/2014/main" id="{46BEECF9-59B5-3EAA-016B-9F9376A7A562}"/>
              </a:ext>
            </a:extLst>
          </p:cNvPr>
          <p:cNvSpPr>
            <a:spLocks noGrp="1"/>
          </p:cNvSpPr>
          <p:nvPr>
            <p:ph type="sldNum" sz="quarter" idx="12"/>
          </p:nvPr>
        </p:nvSpPr>
        <p:spPr/>
        <p:txBody>
          <a:bodyPr/>
          <a:lstStyle/>
          <a:p>
            <a:fld id="{8AB32140-C4FB-1A4C-AC00-5CB6CAE258BC}" type="slidenum">
              <a:rPr lang="en-GB" smtClean="0"/>
              <a:t>7</a:t>
            </a:fld>
            <a:endParaRPr lang="en-GB"/>
          </a:p>
        </p:txBody>
      </p:sp>
    </p:spTree>
    <p:extLst>
      <p:ext uri="{BB962C8B-B14F-4D97-AF65-F5344CB8AC3E}">
        <p14:creationId xmlns:p14="http://schemas.microsoft.com/office/powerpoint/2010/main" val="4173482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F912F0A-A57B-8250-DCFB-382EC47E46AC}"/>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CA7FD74-0E36-EF4B-EC65-EDA002FD3B8E}"/>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8" name="Title 1">
            <a:extLst>
              <a:ext uri="{FF2B5EF4-FFF2-40B4-BE49-F238E27FC236}">
                <a16:creationId xmlns:a16="http://schemas.microsoft.com/office/drawing/2014/main" id="{B43ADF3F-3901-079E-9B3D-F521ED89F80E}"/>
              </a:ext>
            </a:extLst>
          </p:cNvPr>
          <p:cNvSpPr txBox="1">
            <a:spLocks/>
          </p:cNvSpPr>
          <p:nvPr/>
        </p:nvSpPr>
        <p:spPr>
          <a:xfrm>
            <a:off x="199530" y="1253866"/>
            <a:ext cx="7301407" cy="57491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3300" b="1">
                <a:solidFill>
                  <a:srgbClr val="0887A1"/>
                </a:solidFill>
                <a:latin typeface="Montserrat" pitchFamily="2" charset="77"/>
              </a:rPr>
              <a:t>Infection, in a village...</a:t>
            </a:r>
            <a:endParaRPr lang="en-GB" sz="2900" b="1">
              <a:solidFill>
                <a:srgbClr val="0887A1"/>
              </a:solidFill>
              <a:latin typeface="Montserrat" pitchFamily="2" charset="77"/>
            </a:endParaRPr>
          </a:p>
        </p:txBody>
      </p:sp>
      <p:pic>
        <p:nvPicPr>
          <p:cNvPr id="10" name="Graphic 9" descr="Home">
            <a:extLst>
              <a:ext uri="{FF2B5EF4-FFF2-40B4-BE49-F238E27FC236}">
                <a16:creationId xmlns:a16="http://schemas.microsoft.com/office/drawing/2014/main" id="{F5E72A50-0867-3EB8-976F-6E75B6B7F3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9656" y="2554048"/>
            <a:ext cx="914400" cy="914400"/>
          </a:xfrm>
          <a:prstGeom prst="rect">
            <a:avLst/>
          </a:prstGeom>
        </p:spPr>
      </p:pic>
      <p:pic>
        <p:nvPicPr>
          <p:cNvPr id="11" name="Graphic 10" descr="Home">
            <a:extLst>
              <a:ext uri="{FF2B5EF4-FFF2-40B4-BE49-F238E27FC236}">
                <a16:creationId xmlns:a16="http://schemas.microsoft.com/office/drawing/2014/main" id="{6323A98D-002D-E75C-7549-998EEBD328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256" y="3814782"/>
            <a:ext cx="914400" cy="914400"/>
          </a:xfrm>
          <a:prstGeom prst="rect">
            <a:avLst/>
          </a:prstGeom>
        </p:spPr>
      </p:pic>
      <p:pic>
        <p:nvPicPr>
          <p:cNvPr id="12" name="Graphic 11" descr="Home">
            <a:extLst>
              <a:ext uri="{FF2B5EF4-FFF2-40B4-BE49-F238E27FC236}">
                <a16:creationId xmlns:a16="http://schemas.microsoft.com/office/drawing/2014/main" id="{FAABF50E-6AE2-947B-8DAE-3338E9E8D6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4056" y="5472133"/>
            <a:ext cx="914400" cy="914400"/>
          </a:xfrm>
          <a:prstGeom prst="rect">
            <a:avLst/>
          </a:prstGeom>
        </p:spPr>
      </p:pic>
      <p:sp>
        <p:nvSpPr>
          <p:cNvPr id="14" name="Right Arrow 13">
            <a:extLst>
              <a:ext uri="{FF2B5EF4-FFF2-40B4-BE49-F238E27FC236}">
                <a16:creationId xmlns:a16="http://schemas.microsoft.com/office/drawing/2014/main" id="{E9A13367-E5E7-4786-D52E-A7ECA05BB430}"/>
              </a:ext>
            </a:extLst>
          </p:cNvPr>
          <p:cNvSpPr/>
          <p:nvPr/>
        </p:nvSpPr>
        <p:spPr>
          <a:xfrm>
            <a:off x="3609119" y="4043382"/>
            <a:ext cx="674021" cy="457200"/>
          </a:xfrm>
          <a:prstGeom prst="rightArrow">
            <a:avLst/>
          </a:prstGeom>
          <a:solidFill>
            <a:srgbClr val="088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1" name="Group 60">
            <a:extLst>
              <a:ext uri="{FF2B5EF4-FFF2-40B4-BE49-F238E27FC236}">
                <a16:creationId xmlns:a16="http://schemas.microsoft.com/office/drawing/2014/main" id="{7D2684E4-D47B-CD8D-07D1-E0807A1572A7}"/>
              </a:ext>
            </a:extLst>
          </p:cNvPr>
          <p:cNvGrpSpPr/>
          <p:nvPr/>
        </p:nvGrpSpPr>
        <p:grpSpPr>
          <a:xfrm>
            <a:off x="4297647" y="2464869"/>
            <a:ext cx="2743200" cy="3832485"/>
            <a:chOff x="4482368" y="2439709"/>
            <a:chExt cx="2743200" cy="3832485"/>
          </a:xfrm>
        </p:grpSpPr>
        <p:pic>
          <p:nvPicPr>
            <p:cNvPr id="24" name="Graphic 23" descr="Home">
              <a:extLst>
                <a:ext uri="{FF2B5EF4-FFF2-40B4-BE49-F238E27FC236}">
                  <a16:creationId xmlns:a16="http://schemas.microsoft.com/office/drawing/2014/main" id="{43B46D1E-C80F-684B-4327-6D865CD23F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96768" y="2439709"/>
              <a:ext cx="914400" cy="914400"/>
            </a:xfrm>
            <a:prstGeom prst="rect">
              <a:avLst/>
            </a:prstGeom>
          </p:spPr>
        </p:pic>
        <p:pic>
          <p:nvPicPr>
            <p:cNvPr id="25" name="Graphic 24" descr="Home">
              <a:extLst>
                <a:ext uri="{FF2B5EF4-FFF2-40B4-BE49-F238E27FC236}">
                  <a16:creationId xmlns:a16="http://schemas.microsoft.com/office/drawing/2014/main" id="{9477D3FB-58E8-E961-25A1-B3D57C07E8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82368" y="3700443"/>
              <a:ext cx="914400" cy="914400"/>
            </a:xfrm>
            <a:prstGeom prst="rect">
              <a:avLst/>
            </a:prstGeom>
          </p:spPr>
        </p:pic>
        <p:pic>
          <p:nvPicPr>
            <p:cNvPr id="26" name="Graphic 25" descr="Home">
              <a:extLst>
                <a:ext uri="{FF2B5EF4-FFF2-40B4-BE49-F238E27FC236}">
                  <a16:creationId xmlns:a16="http://schemas.microsoft.com/office/drawing/2014/main" id="{A5834FF5-0289-22F9-ED68-C80F202AA4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11168" y="5357794"/>
              <a:ext cx="914400" cy="914400"/>
            </a:xfrm>
            <a:prstGeom prst="rect">
              <a:avLst/>
            </a:prstGeom>
          </p:spPr>
        </p:pic>
      </p:grpSp>
      <p:pic>
        <p:nvPicPr>
          <p:cNvPr id="27" name="Graphic 26" descr="Home">
            <a:extLst>
              <a:ext uri="{FF2B5EF4-FFF2-40B4-BE49-F238E27FC236}">
                <a16:creationId xmlns:a16="http://schemas.microsoft.com/office/drawing/2014/main" id="{FF4143B9-982C-6A63-4FB3-C344020436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94652" y="2439709"/>
            <a:ext cx="914400" cy="914400"/>
          </a:xfrm>
          <a:prstGeom prst="rect">
            <a:avLst/>
          </a:prstGeom>
        </p:spPr>
      </p:pic>
      <p:pic>
        <p:nvPicPr>
          <p:cNvPr id="28" name="Graphic 27" descr="Home">
            <a:extLst>
              <a:ext uri="{FF2B5EF4-FFF2-40B4-BE49-F238E27FC236}">
                <a16:creationId xmlns:a16="http://schemas.microsoft.com/office/drawing/2014/main" id="{53A40189-344D-8F80-6D7A-5B26BE7524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80252" y="3700443"/>
            <a:ext cx="914400" cy="914400"/>
          </a:xfrm>
          <a:prstGeom prst="rect">
            <a:avLst/>
          </a:prstGeom>
        </p:spPr>
      </p:pic>
      <p:pic>
        <p:nvPicPr>
          <p:cNvPr id="29" name="Graphic 28" descr="Home">
            <a:extLst>
              <a:ext uri="{FF2B5EF4-FFF2-40B4-BE49-F238E27FC236}">
                <a16:creationId xmlns:a16="http://schemas.microsoft.com/office/drawing/2014/main" id="{A03CD6CE-D89E-7570-0C26-014B0DCA9C8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09052" y="5357794"/>
            <a:ext cx="914400" cy="914400"/>
          </a:xfrm>
          <a:prstGeom prst="rect">
            <a:avLst/>
          </a:prstGeom>
        </p:spPr>
      </p:pic>
      <p:sp>
        <p:nvSpPr>
          <p:cNvPr id="30" name="Right Arrow 29">
            <a:extLst>
              <a:ext uri="{FF2B5EF4-FFF2-40B4-BE49-F238E27FC236}">
                <a16:creationId xmlns:a16="http://schemas.microsoft.com/office/drawing/2014/main" id="{425C8347-4871-F338-F0A8-12109F824C8D}"/>
              </a:ext>
            </a:extLst>
          </p:cNvPr>
          <p:cNvSpPr/>
          <p:nvPr/>
        </p:nvSpPr>
        <p:spPr>
          <a:xfrm>
            <a:off x="7806231" y="4043382"/>
            <a:ext cx="674021" cy="457200"/>
          </a:xfrm>
          <a:prstGeom prst="rightArrow">
            <a:avLst/>
          </a:prstGeom>
          <a:solidFill>
            <a:srgbClr val="0887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A7898156-9C88-9DDC-2862-67876BF60934}"/>
              </a:ext>
            </a:extLst>
          </p:cNvPr>
          <p:cNvGrpSpPr/>
          <p:nvPr/>
        </p:nvGrpSpPr>
        <p:grpSpPr>
          <a:xfrm>
            <a:off x="4495731" y="2747289"/>
            <a:ext cx="3233498" cy="3656270"/>
            <a:chOff x="566930" y="2714447"/>
            <a:chExt cx="3233498" cy="3656270"/>
          </a:xfrm>
        </p:grpSpPr>
        <p:pic>
          <p:nvPicPr>
            <p:cNvPr id="31" name="Graphic 30" descr="Man">
              <a:extLst>
                <a:ext uri="{FF2B5EF4-FFF2-40B4-BE49-F238E27FC236}">
                  <a16:creationId xmlns:a16="http://schemas.microsoft.com/office/drawing/2014/main" id="{F1A3789B-58C6-E157-77E5-39F70BD56D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3512" y="3191670"/>
              <a:ext cx="803235" cy="803235"/>
            </a:xfrm>
            <a:prstGeom prst="rect">
              <a:avLst/>
            </a:prstGeom>
          </p:spPr>
        </p:pic>
        <p:pic>
          <p:nvPicPr>
            <p:cNvPr id="32" name="Graphic 31" descr="Man">
              <a:extLst>
                <a:ext uri="{FF2B5EF4-FFF2-40B4-BE49-F238E27FC236}">
                  <a16:creationId xmlns:a16="http://schemas.microsoft.com/office/drawing/2014/main" id="{F5DAD49D-B4C1-F568-A980-E15EB53919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51614" y="3593287"/>
              <a:ext cx="803235" cy="803235"/>
            </a:xfrm>
            <a:prstGeom prst="rect">
              <a:avLst/>
            </a:prstGeom>
          </p:spPr>
        </p:pic>
        <p:pic>
          <p:nvPicPr>
            <p:cNvPr id="33" name="Graphic 32" descr="Man">
              <a:extLst>
                <a:ext uri="{FF2B5EF4-FFF2-40B4-BE49-F238E27FC236}">
                  <a16:creationId xmlns:a16="http://schemas.microsoft.com/office/drawing/2014/main" id="{1763FD3A-61C6-F048-78AB-34E6BBFA1D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6930" y="5097542"/>
              <a:ext cx="803235" cy="803235"/>
            </a:xfrm>
            <a:prstGeom prst="rect">
              <a:avLst/>
            </a:prstGeom>
          </p:spPr>
        </p:pic>
        <p:pic>
          <p:nvPicPr>
            <p:cNvPr id="34" name="Graphic 33" descr="Man">
              <a:extLst>
                <a:ext uri="{FF2B5EF4-FFF2-40B4-BE49-F238E27FC236}">
                  <a16:creationId xmlns:a16="http://schemas.microsoft.com/office/drawing/2014/main" id="{0497DBC1-27FC-5505-7BE0-74875F44C0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97193" y="5206584"/>
              <a:ext cx="803235" cy="803235"/>
            </a:xfrm>
            <a:prstGeom prst="rect">
              <a:avLst/>
            </a:prstGeom>
          </p:spPr>
        </p:pic>
        <p:pic>
          <p:nvPicPr>
            <p:cNvPr id="35" name="Graphic 34" descr="Man">
              <a:extLst>
                <a:ext uri="{FF2B5EF4-FFF2-40B4-BE49-F238E27FC236}">
                  <a16:creationId xmlns:a16="http://schemas.microsoft.com/office/drawing/2014/main" id="{2CE0F2D9-7D8D-C1C8-46D6-643D9C28FA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15430" y="4467645"/>
              <a:ext cx="803235" cy="803235"/>
            </a:xfrm>
            <a:prstGeom prst="rect">
              <a:avLst/>
            </a:prstGeom>
          </p:spPr>
        </p:pic>
        <p:pic>
          <p:nvPicPr>
            <p:cNvPr id="36" name="Graphic 35" descr="Man">
              <a:extLst>
                <a:ext uri="{FF2B5EF4-FFF2-40B4-BE49-F238E27FC236}">
                  <a16:creationId xmlns:a16="http://schemas.microsoft.com/office/drawing/2014/main" id="{02993EA6-414F-6F95-160C-02D7F9D8AE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57328" y="3725933"/>
              <a:ext cx="803235" cy="803235"/>
            </a:xfrm>
            <a:prstGeom prst="rect">
              <a:avLst/>
            </a:prstGeom>
          </p:spPr>
        </p:pic>
        <p:pic>
          <p:nvPicPr>
            <p:cNvPr id="37" name="Graphic 36" descr="Man">
              <a:extLst>
                <a:ext uri="{FF2B5EF4-FFF2-40B4-BE49-F238E27FC236}">
                  <a16:creationId xmlns:a16="http://schemas.microsoft.com/office/drawing/2014/main" id="{F2216D90-93E9-0720-152F-7C971A0B06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1614" y="4845173"/>
              <a:ext cx="803235" cy="803235"/>
            </a:xfrm>
            <a:prstGeom prst="rect">
              <a:avLst/>
            </a:prstGeom>
          </p:spPr>
        </p:pic>
        <p:pic>
          <p:nvPicPr>
            <p:cNvPr id="38" name="Graphic 37" descr="Man">
              <a:extLst>
                <a:ext uri="{FF2B5EF4-FFF2-40B4-BE49-F238E27FC236}">
                  <a16:creationId xmlns:a16="http://schemas.microsoft.com/office/drawing/2014/main" id="{A9BBC43B-E72F-65AF-E26E-428517B3C3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51684" y="5567482"/>
              <a:ext cx="803235" cy="803235"/>
            </a:xfrm>
            <a:prstGeom prst="rect">
              <a:avLst/>
            </a:prstGeom>
          </p:spPr>
        </p:pic>
        <p:pic>
          <p:nvPicPr>
            <p:cNvPr id="39" name="Graphic 38" descr="Man">
              <a:extLst>
                <a:ext uri="{FF2B5EF4-FFF2-40B4-BE49-F238E27FC236}">
                  <a16:creationId xmlns:a16="http://schemas.microsoft.com/office/drawing/2014/main" id="{51A07E32-366E-B71F-EF85-8EDB682B6B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18665" y="2714447"/>
              <a:ext cx="803235" cy="803235"/>
            </a:xfrm>
            <a:prstGeom prst="rect">
              <a:avLst/>
            </a:prstGeom>
          </p:spPr>
        </p:pic>
      </p:grpSp>
      <p:grpSp>
        <p:nvGrpSpPr>
          <p:cNvPr id="41" name="Group 40">
            <a:extLst>
              <a:ext uri="{FF2B5EF4-FFF2-40B4-BE49-F238E27FC236}">
                <a16:creationId xmlns:a16="http://schemas.microsoft.com/office/drawing/2014/main" id="{9132246F-B94F-F47E-9F26-4110EDEA02F3}"/>
              </a:ext>
            </a:extLst>
          </p:cNvPr>
          <p:cNvGrpSpPr/>
          <p:nvPr/>
        </p:nvGrpSpPr>
        <p:grpSpPr>
          <a:xfrm>
            <a:off x="719330" y="2866847"/>
            <a:ext cx="3233498" cy="3656270"/>
            <a:chOff x="566930" y="2714447"/>
            <a:chExt cx="3233498" cy="3656270"/>
          </a:xfrm>
        </p:grpSpPr>
        <p:pic>
          <p:nvPicPr>
            <p:cNvPr id="42" name="Graphic 41" descr="Man">
              <a:extLst>
                <a:ext uri="{FF2B5EF4-FFF2-40B4-BE49-F238E27FC236}">
                  <a16:creationId xmlns:a16="http://schemas.microsoft.com/office/drawing/2014/main" id="{7289626B-88DA-72C1-48CC-1871CEBD21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3512" y="3191670"/>
              <a:ext cx="803235" cy="803235"/>
            </a:xfrm>
            <a:prstGeom prst="rect">
              <a:avLst/>
            </a:prstGeom>
          </p:spPr>
        </p:pic>
        <p:pic>
          <p:nvPicPr>
            <p:cNvPr id="43" name="Graphic 42" descr="Man">
              <a:extLst>
                <a:ext uri="{FF2B5EF4-FFF2-40B4-BE49-F238E27FC236}">
                  <a16:creationId xmlns:a16="http://schemas.microsoft.com/office/drawing/2014/main" id="{E3F5889A-6019-AB49-C54C-D332F01DF0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1614" y="3593287"/>
              <a:ext cx="803235" cy="803235"/>
            </a:xfrm>
            <a:prstGeom prst="rect">
              <a:avLst/>
            </a:prstGeom>
          </p:spPr>
        </p:pic>
        <p:pic>
          <p:nvPicPr>
            <p:cNvPr id="44" name="Graphic 43" descr="Man">
              <a:extLst>
                <a:ext uri="{FF2B5EF4-FFF2-40B4-BE49-F238E27FC236}">
                  <a16:creationId xmlns:a16="http://schemas.microsoft.com/office/drawing/2014/main" id="{8D32EA8D-23A1-4056-9208-6F1BAEEC6C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6930" y="5097542"/>
              <a:ext cx="803235" cy="803235"/>
            </a:xfrm>
            <a:prstGeom prst="rect">
              <a:avLst/>
            </a:prstGeom>
          </p:spPr>
        </p:pic>
        <p:pic>
          <p:nvPicPr>
            <p:cNvPr id="45" name="Graphic 44" descr="Man">
              <a:extLst>
                <a:ext uri="{FF2B5EF4-FFF2-40B4-BE49-F238E27FC236}">
                  <a16:creationId xmlns:a16="http://schemas.microsoft.com/office/drawing/2014/main" id="{11FFDE85-EFA5-2502-D31E-199D002C2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97193" y="5206584"/>
              <a:ext cx="803235" cy="803235"/>
            </a:xfrm>
            <a:prstGeom prst="rect">
              <a:avLst/>
            </a:prstGeom>
          </p:spPr>
        </p:pic>
        <p:pic>
          <p:nvPicPr>
            <p:cNvPr id="46" name="Graphic 45" descr="Man">
              <a:extLst>
                <a:ext uri="{FF2B5EF4-FFF2-40B4-BE49-F238E27FC236}">
                  <a16:creationId xmlns:a16="http://schemas.microsoft.com/office/drawing/2014/main" id="{E975B70A-9224-3250-1868-A582633C90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15430" y="4467645"/>
              <a:ext cx="803235" cy="803235"/>
            </a:xfrm>
            <a:prstGeom prst="rect">
              <a:avLst/>
            </a:prstGeom>
          </p:spPr>
        </p:pic>
        <p:pic>
          <p:nvPicPr>
            <p:cNvPr id="47" name="Graphic 46" descr="Man">
              <a:extLst>
                <a:ext uri="{FF2B5EF4-FFF2-40B4-BE49-F238E27FC236}">
                  <a16:creationId xmlns:a16="http://schemas.microsoft.com/office/drawing/2014/main" id="{0194872B-A3A9-8E43-A6A2-CA688CFE66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57328" y="3725933"/>
              <a:ext cx="803235" cy="803235"/>
            </a:xfrm>
            <a:prstGeom prst="rect">
              <a:avLst/>
            </a:prstGeom>
          </p:spPr>
        </p:pic>
        <p:pic>
          <p:nvPicPr>
            <p:cNvPr id="48" name="Graphic 47" descr="Man">
              <a:extLst>
                <a:ext uri="{FF2B5EF4-FFF2-40B4-BE49-F238E27FC236}">
                  <a16:creationId xmlns:a16="http://schemas.microsoft.com/office/drawing/2014/main" id="{1D9A38DF-EE76-C99F-A700-14640345D8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1614" y="4845173"/>
              <a:ext cx="803235" cy="803235"/>
            </a:xfrm>
            <a:prstGeom prst="rect">
              <a:avLst/>
            </a:prstGeom>
          </p:spPr>
        </p:pic>
        <p:pic>
          <p:nvPicPr>
            <p:cNvPr id="49" name="Graphic 48" descr="Man">
              <a:extLst>
                <a:ext uri="{FF2B5EF4-FFF2-40B4-BE49-F238E27FC236}">
                  <a16:creationId xmlns:a16="http://schemas.microsoft.com/office/drawing/2014/main" id="{8E26E750-A1AB-39ED-A74B-273C55E797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51684" y="5567482"/>
              <a:ext cx="803235" cy="803235"/>
            </a:xfrm>
            <a:prstGeom prst="rect">
              <a:avLst/>
            </a:prstGeom>
          </p:spPr>
        </p:pic>
        <p:pic>
          <p:nvPicPr>
            <p:cNvPr id="50" name="Graphic 49" descr="Man">
              <a:extLst>
                <a:ext uri="{FF2B5EF4-FFF2-40B4-BE49-F238E27FC236}">
                  <a16:creationId xmlns:a16="http://schemas.microsoft.com/office/drawing/2014/main" id="{FC018CBC-96A1-66D7-2359-31CD38CE45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18665" y="2714447"/>
              <a:ext cx="803235" cy="803235"/>
            </a:xfrm>
            <a:prstGeom prst="rect">
              <a:avLst/>
            </a:prstGeom>
          </p:spPr>
        </p:pic>
      </p:grpSp>
      <p:grpSp>
        <p:nvGrpSpPr>
          <p:cNvPr id="51" name="Group 50">
            <a:extLst>
              <a:ext uri="{FF2B5EF4-FFF2-40B4-BE49-F238E27FC236}">
                <a16:creationId xmlns:a16="http://schemas.microsoft.com/office/drawing/2014/main" id="{B9577B53-E291-BCED-E740-35D15C9138B2}"/>
              </a:ext>
            </a:extLst>
          </p:cNvPr>
          <p:cNvGrpSpPr/>
          <p:nvPr/>
        </p:nvGrpSpPr>
        <p:grpSpPr>
          <a:xfrm>
            <a:off x="8790928" y="2711771"/>
            <a:ext cx="3233498" cy="3656270"/>
            <a:chOff x="566930" y="2714447"/>
            <a:chExt cx="3233498" cy="3656270"/>
          </a:xfrm>
        </p:grpSpPr>
        <p:pic>
          <p:nvPicPr>
            <p:cNvPr id="52" name="Graphic 51" descr="Man">
              <a:extLst>
                <a:ext uri="{FF2B5EF4-FFF2-40B4-BE49-F238E27FC236}">
                  <a16:creationId xmlns:a16="http://schemas.microsoft.com/office/drawing/2014/main" id="{F0045ECF-E25D-1D0E-009E-EF89463E46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3512" y="3191670"/>
              <a:ext cx="803235" cy="803235"/>
            </a:xfrm>
            <a:prstGeom prst="rect">
              <a:avLst/>
            </a:prstGeom>
          </p:spPr>
        </p:pic>
        <p:pic>
          <p:nvPicPr>
            <p:cNvPr id="53" name="Graphic 52" descr="Man">
              <a:extLst>
                <a:ext uri="{FF2B5EF4-FFF2-40B4-BE49-F238E27FC236}">
                  <a16:creationId xmlns:a16="http://schemas.microsoft.com/office/drawing/2014/main" id="{2889B939-1B74-E293-B6EF-11ED39B871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1614" y="3593287"/>
              <a:ext cx="803235" cy="803235"/>
            </a:xfrm>
            <a:prstGeom prst="rect">
              <a:avLst/>
            </a:prstGeom>
          </p:spPr>
        </p:pic>
        <p:pic>
          <p:nvPicPr>
            <p:cNvPr id="54" name="Graphic 53" descr="Man">
              <a:extLst>
                <a:ext uri="{FF2B5EF4-FFF2-40B4-BE49-F238E27FC236}">
                  <a16:creationId xmlns:a16="http://schemas.microsoft.com/office/drawing/2014/main" id="{A7FC8E83-E667-E4C6-AA5B-A3E9DF16DB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6930" y="5097542"/>
              <a:ext cx="803235" cy="803235"/>
            </a:xfrm>
            <a:prstGeom prst="rect">
              <a:avLst/>
            </a:prstGeom>
          </p:spPr>
        </p:pic>
        <p:pic>
          <p:nvPicPr>
            <p:cNvPr id="55" name="Graphic 54" descr="Man">
              <a:extLst>
                <a:ext uri="{FF2B5EF4-FFF2-40B4-BE49-F238E27FC236}">
                  <a16:creationId xmlns:a16="http://schemas.microsoft.com/office/drawing/2014/main" id="{54103108-0192-C959-7105-8FA31B44CC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97193" y="5206584"/>
              <a:ext cx="803235" cy="803235"/>
            </a:xfrm>
            <a:prstGeom prst="rect">
              <a:avLst/>
            </a:prstGeom>
          </p:spPr>
        </p:pic>
        <p:pic>
          <p:nvPicPr>
            <p:cNvPr id="56" name="Graphic 55" descr="Man">
              <a:extLst>
                <a:ext uri="{FF2B5EF4-FFF2-40B4-BE49-F238E27FC236}">
                  <a16:creationId xmlns:a16="http://schemas.microsoft.com/office/drawing/2014/main" id="{D6A696C1-6CCC-5399-FA71-030E043F61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915430" y="4467645"/>
              <a:ext cx="803235" cy="803235"/>
            </a:xfrm>
            <a:prstGeom prst="rect">
              <a:avLst/>
            </a:prstGeom>
          </p:spPr>
        </p:pic>
        <p:pic>
          <p:nvPicPr>
            <p:cNvPr id="57" name="Graphic 56" descr="Man">
              <a:extLst>
                <a:ext uri="{FF2B5EF4-FFF2-40B4-BE49-F238E27FC236}">
                  <a16:creationId xmlns:a16="http://schemas.microsoft.com/office/drawing/2014/main" id="{E136C4CD-2B05-5B4A-B050-DDC4A092713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57328" y="3725933"/>
              <a:ext cx="803235" cy="803235"/>
            </a:xfrm>
            <a:prstGeom prst="rect">
              <a:avLst/>
            </a:prstGeom>
          </p:spPr>
        </p:pic>
        <p:pic>
          <p:nvPicPr>
            <p:cNvPr id="58" name="Graphic 57" descr="Man">
              <a:extLst>
                <a:ext uri="{FF2B5EF4-FFF2-40B4-BE49-F238E27FC236}">
                  <a16:creationId xmlns:a16="http://schemas.microsoft.com/office/drawing/2014/main" id="{63C91FD9-ED4A-55D6-64DE-88042D1C11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1614" y="4845173"/>
              <a:ext cx="803235" cy="803235"/>
            </a:xfrm>
            <a:prstGeom prst="rect">
              <a:avLst/>
            </a:prstGeom>
          </p:spPr>
        </p:pic>
        <p:pic>
          <p:nvPicPr>
            <p:cNvPr id="59" name="Graphic 58" descr="Man">
              <a:extLst>
                <a:ext uri="{FF2B5EF4-FFF2-40B4-BE49-F238E27FC236}">
                  <a16:creationId xmlns:a16="http://schemas.microsoft.com/office/drawing/2014/main" id="{4B91C9C0-2A57-D977-0B59-B58497C5B9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51684" y="5567482"/>
              <a:ext cx="803235" cy="803235"/>
            </a:xfrm>
            <a:prstGeom prst="rect">
              <a:avLst/>
            </a:prstGeom>
          </p:spPr>
        </p:pic>
        <p:pic>
          <p:nvPicPr>
            <p:cNvPr id="60" name="Graphic 59" descr="Man">
              <a:extLst>
                <a:ext uri="{FF2B5EF4-FFF2-40B4-BE49-F238E27FC236}">
                  <a16:creationId xmlns:a16="http://schemas.microsoft.com/office/drawing/2014/main" id="{786F6FC3-B639-95F1-922B-E566A1552D6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18665" y="2714447"/>
              <a:ext cx="803235" cy="803235"/>
            </a:xfrm>
            <a:prstGeom prst="rect">
              <a:avLst/>
            </a:prstGeom>
          </p:spPr>
        </p:pic>
      </p:grpSp>
      <p:pic>
        <p:nvPicPr>
          <p:cNvPr id="65" name="Graphic 64" descr="Man">
            <a:extLst>
              <a:ext uri="{FF2B5EF4-FFF2-40B4-BE49-F238E27FC236}">
                <a16:creationId xmlns:a16="http://schemas.microsoft.com/office/drawing/2014/main" id="{62733B4A-D039-57F7-E012-CA951BBAD8D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14337" y="684946"/>
            <a:ext cx="568920" cy="568920"/>
          </a:xfrm>
          <a:prstGeom prst="rect">
            <a:avLst/>
          </a:prstGeom>
        </p:spPr>
      </p:pic>
      <p:pic>
        <p:nvPicPr>
          <p:cNvPr id="68" name="Graphic 67" descr="Man">
            <a:extLst>
              <a:ext uri="{FF2B5EF4-FFF2-40B4-BE49-F238E27FC236}">
                <a16:creationId xmlns:a16="http://schemas.microsoft.com/office/drawing/2014/main" id="{BC9A7F56-8A19-8AA1-FCE5-7002A26C21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14337" y="1295874"/>
            <a:ext cx="568920" cy="568920"/>
          </a:xfrm>
          <a:prstGeom prst="rect">
            <a:avLst/>
          </a:prstGeom>
        </p:spPr>
      </p:pic>
      <p:pic>
        <p:nvPicPr>
          <p:cNvPr id="69" name="Graphic 68" descr="Man">
            <a:extLst>
              <a:ext uri="{FF2B5EF4-FFF2-40B4-BE49-F238E27FC236}">
                <a16:creationId xmlns:a16="http://schemas.microsoft.com/office/drawing/2014/main" id="{DE84D1B3-523D-F0B5-1368-60042ABD3F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23625" y="1908235"/>
            <a:ext cx="568920" cy="568920"/>
          </a:xfrm>
          <a:prstGeom prst="rect">
            <a:avLst/>
          </a:prstGeom>
        </p:spPr>
      </p:pic>
      <p:pic>
        <p:nvPicPr>
          <p:cNvPr id="70" name="Picture 69">
            <a:extLst>
              <a:ext uri="{FF2B5EF4-FFF2-40B4-BE49-F238E27FC236}">
                <a16:creationId xmlns:a16="http://schemas.microsoft.com/office/drawing/2014/main" id="{D5526743-C6A5-5321-E493-0AA554BC51A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40700" b="93323" l="8667" r="86250">
                        <a14:foregroundMark x1="8667" y1="52782" x2="8667" y2="62162"/>
                      </a14:backgroundRemoval>
                    </a14:imgEffect>
                  </a14:imgLayer>
                </a14:imgProps>
              </a:ext>
            </a:extLst>
          </a:blip>
          <a:srcRect l="3937" t="34236" r="4563"/>
          <a:stretch/>
        </p:blipFill>
        <p:spPr>
          <a:xfrm>
            <a:off x="4748875" y="1113757"/>
            <a:ext cx="1496973" cy="563069"/>
          </a:xfrm>
          <a:prstGeom prst="rect">
            <a:avLst/>
          </a:prstGeom>
        </p:spPr>
      </p:pic>
      <p:sp>
        <p:nvSpPr>
          <p:cNvPr id="71" name="Title 1">
            <a:extLst>
              <a:ext uri="{FF2B5EF4-FFF2-40B4-BE49-F238E27FC236}">
                <a16:creationId xmlns:a16="http://schemas.microsoft.com/office/drawing/2014/main" id="{E4E76A34-1B2A-DFD8-B71D-447FE0FC7392}"/>
              </a:ext>
            </a:extLst>
          </p:cNvPr>
          <p:cNvSpPr txBox="1">
            <a:spLocks/>
          </p:cNvSpPr>
          <p:nvPr/>
        </p:nvSpPr>
        <p:spPr>
          <a:xfrm>
            <a:off x="9097200" y="741234"/>
            <a:ext cx="2398914" cy="46055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600" b="1">
                <a:latin typeface="Montserrat" pitchFamily="2" charset="77"/>
              </a:rPr>
              <a:t>Susceptible person</a:t>
            </a:r>
            <a:endParaRPr lang="en-GB" sz="1200" b="1">
              <a:latin typeface="Montserrat" pitchFamily="2" charset="77"/>
            </a:endParaRPr>
          </a:p>
        </p:txBody>
      </p:sp>
      <p:sp>
        <p:nvSpPr>
          <p:cNvPr id="72" name="Title 1">
            <a:extLst>
              <a:ext uri="{FF2B5EF4-FFF2-40B4-BE49-F238E27FC236}">
                <a16:creationId xmlns:a16="http://schemas.microsoft.com/office/drawing/2014/main" id="{516F85FE-ABFE-0C24-CC68-EB4784D3F113}"/>
              </a:ext>
            </a:extLst>
          </p:cNvPr>
          <p:cNvSpPr txBox="1">
            <a:spLocks/>
          </p:cNvSpPr>
          <p:nvPr/>
        </p:nvSpPr>
        <p:spPr>
          <a:xfrm>
            <a:off x="9103004" y="1381402"/>
            <a:ext cx="1917741" cy="40672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600" b="1">
                <a:solidFill>
                  <a:srgbClr val="FF0000"/>
                </a:solidFill>
                <a:latin typeface="Montserrat" pitchFamily="2" charset="77"/>
              </a:rPr>
              <a:t>Infected person</a:t>
            </a:r>
            <a:endParaRPr lang="en-GB" sz="1400" b="1">
              <a:solidFill>
                <a:srgbClr val="FF0000"/>
              </a:solidFill>
              <a:latin typeface="Montserrat" pitchFamily="2" charset="77"/>
            </a:endParaRPr>
          </a:p>
        </p:txBody>
      </p:sp>
      <p:sp>
        <p:nvSpPr>
          <p:cNvPr id="73" name="Title 1">
            <a:extLst>
              <a:ext uri="{FF2B5EF4-FFF2-40B4-BE49-F238E27FC236}">
                <a16:creationId xmlns:a16="http://schemas.microsoft.com/office/drawing/2014/main" id="{A9700F8B-E2E8-E5E5-BDBA-60257843AB35}"/>
              </a:ext>
            </a:extLst>
          </p:cNvPr>
          <p:cNvSpPr txBox="1">
            <a:spLocks/>
          </p:cNvSpPr>
          <p:nvPr/>
        </p:nvSpPr>
        <p:spPr>
          <a:xfrm>
            <a:off x="9116811" y="1992330"/>
            <a:ext cx="2398914" cy="40672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600" b="1">
                <a:solidFill>
                  <a:schemeClr val="accent6"/>
                </a:solidFill>
                <a:latin typeface="Montserrat" pitchFamily="2" charset="77"/>
              </a:rPr>
              <a:t>Recovered person</a:t>
            </a:r>
            <a:endParaRPr lang="en-GB" sz="1400" b="1">
              <a:solidFill>
                <a:schemeClr val="accent6"/>
              </a:solidFill>
              <a:latin typeface="Montserrat" pitchFamily="2" charset="77"/>
            </a:endParaRPr>
          </a:p>
        </p:txBody>
      </p:sp>
      <p:sp>
        <p:nvSpPr>
          <p:cNvPr id="2" name="Title 1">
            <a:extLst>
              <a:ext uri="{FF2B5EF4-FFF2-40B4-BE49-F238E27FC236}">
                <a16:creationId xmlns:a16="http://schemas.microsoft.com/office/drawing/2014/main" id="{1C1D6182-BA4F-B88D-0AE5-9E13A9656692}"/>
              </a:ext>
            </a:extLst>
          </p:cNvPr>
          <p:cNvSpPr>
            <a:spLocks noGrp="1"/>
          </p:cNvSpPr>
          <p:nvPr>
            <p:ph type="ctrTitle"/>
          </p:nvPr>
        </p:nvSpPr>
        <p:spPr>
          <a:xfrm>
            <a:off x="0" y="-41741"/>
            <a:ext cx="9812927" cy="752355"/>
          </a:xfrm>
        </p:spPr>
        <p:txBody>
          <a:bodyPr>
            <a:noAutofit/>
          </a:bodyPr>
          <a:lstStyle/>
          <a:p>
            <a:pPr algn="l"/>
            <a:r>
              <a:rPr lang="en-GB" sz="4000" b="1">
                <a:latin typeface="Montserrat" pitchFamily="2" charset="77"/>
              </a:rPr>
              <a:t>5.What is the course of the disease? </a:t>
            </a:r>
          </a:p>
        </p:txBody>
      </p:sp>
      <p:sp>
        <p:nvSpPr>
          <p:cNvPr id="3" name="Slide Number Placeholder 2">
            <a:extLst>
              <a:ext uri="{FF2B5EF4-FFF2-40B4-BE49-F238E27FC236}">
                <a16:creationId xmlns:a16="http://schemas.microsoft.com/office/drawing/2014/main" id="{1DD3B271-C7B1-2775-7C26-206094BE6625}"/>
              </a:ext>
            </a:extLst>
          </p:cNvPr>
          <p:cNvSpPr>
            <a:spLocks noGrp="1"/>
          </p:cNvSpPr>
          <p:nvPr>
            <p:ph type="sldNum" sz="quarter" idx="12"/>
          </p:nvPr>
        </p:nvSpPr>
        <p:spPr/>
        <p:txBody>
          <a:bodyPr/>
          <a:lstStyle/>
          <a:p>
            <a:fld id="{8AB32140-C4FB-1A4C-AC00-5CB6CAE258BC}" type="slidenum">
              <a:rPr lang="en-GB" smtClean="0"/>
              <a:t>8</a:t>
            </a:fld>
            <a:endParaRPr lang="en-GB"/>
          </a:p>
        </p:txBody>
      </p:sp>
    </p:spTree>
    <p:extLst>
      <p:ext uri="{BB962C8B-B14F-4D97-AF65-F5344CB8AC3E}">
        <p14:creationId xmlns:p14="http://schemas.microsoft.com/office/powerpoint/2010/main" val="3636583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6FA78A1-0D1D-0923-7ACD-E650B67FE665}"/>
              </a:ext>
            </a:extLst>
          </p:cNvPr>
          <p:cNvCxnSpPr>
            <a:cxnSpLocks/>
          </p:cNvCxnSpPr>
          <p:nvPr/>
        </p:nvCxnSpPr>
        <p:spPr>
          <a:xfrm>
            <a:off x="0" y="642937"/>
            <a:ext cx="10309052" cy="0"/>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2E31910-CD36-143B-0772-CF0D155FD9D4}"/>
              </a:ext>
            </a:extLst>
          </p:cNvPr>
          <p:cNvPicPr>
            <a:picLocks noChangeAspect="1"/>
          </p:cNvPicPr>
          <p:nvPr/>
        </p:nvPicPr>
        <p:blipFill rotWithShape="1">
          <a:blip r:embed="rId3"/>
          <a:srcRect t="6915" b="22020"/>
          <a:stretch/>
        </p:blipFill>
        <p:spPr>
          <a:xfrm>
            <a:off x="10309052" y="63660"/>
            <a:ext cx="1882948" cy="752355"/>
          </a:xfrm>
          <a:prstGeom prst="rect">
            <a:avLst/>
          </a:prstGeom>
        </p:spPr>
      </p:pic>
      <p:sp>
        <p:nvSpPr>
          <p:cNvPr id="8" name="Title 1">
            <a:extLst>
              <a:ext uri="{FF2B5EF4-FFF2-40B4-BE49-F238E27FC236}">
                <a16:creationId xmlns:a16="http://schemas.microsoft.com/office/drawing/2014/main" id="{BB6CCE18-BA0B-1A40-70EF-045F87E92BF2}"/>
              </a:ext>
            </a:extLst>
          </p:cNvPr>
          <p:cNvSpPr txBox="1">
            <a:spLocks/>
          </p:cNvSpPr>
          <p:nvPr/>
        </p:nvSpPr>
        <p:spPr>
          <a:xfrm>
            <a:off x="199530" y="1253866"/>
            <a:ext cx="8863330" cy="574915"/>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500" b="1">
                <a:solidFill>
                  <a:srgbClr val="0887A1"/>
                </a:solidFill>
                <a:latin typeface="Montserrat" pitchFamily="2" charset="77"/>
              </a:rPr>
              <a:t>Among the infected, If 100 people get cholera...</a:t>
            </a:r>
            <a:endParaRPr lang="en-GB" sz="2500" b="1" i="1">
              <a:solidFill>
                <a:srgbClr val="0887A1"/>
              </a:solidFill>
              <a:latin typeface="Montserrat" pitchFamily="2" charset="77"/>
            </a:endParaRPr>
          </a:p>
        </p:txBody>
      </p:sp>
      <p:grpSp>
        <p:nvGrpSpPr>
          <p:cNvPr id="195" name="Group 194">
            <a:extLst>
              <a:ext uri="{FF2B5EF4-FFF2-40B4-BE49-F238E27FC236}">
                <a16:creationId xmlns:a16="http://schemas.microsoft.com/office/drawing/2014/main" id="{17036E9E-E4F7-8FF3-468D-1C2857BF3E6C}"/>
              </a:ext>
            </a:extLst>
          </p:cNvPr>
          <p:cNvGrpSpPr/>
          <p:nvPr/>
        </p:nvGrpSpPr>
        <p:grpSpPr>
          <a:xfrm>
            <a:off x="162551" y="2067739"/>
            <a:ext cx="8296163" cy="4321725"/>
            <a:chOff x="36976" y="2057422"/>
            <a:chExt cx="8296163" cy="4321725"/>
          </a:xfrm>
          <a:solidFill>
            <a:schemeClr val="bg2">
              <a:lumMod val="75000"/>
            </a:schemeClr>
          </a:solidFill>
        </p:grpSpPr>
        <p:pic>
          <p:nvPicPr>
            <p:cNvPr id="177" name="Graphic 176" descr="Man">
              <a:extLst>
                <a:ext uri="{FF2B5EF4-FFF2-40B4-BE49-F238E27FC236}">
                  <a16:creationId xmlns:a16="http://schemas.microsoft.com/office/drawing/2014/main" id="{6B627FCF-D10D-0DD6-57CF-36A07188CE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6603" y="5575905"/>
              <a:ext cx="803235" cy="803235"/>
            </a:xfrm>
            <a:prstGeom prst="rect">
              <a:avLst/>
            </a:prstGeom>
          </p:spPr>
        </p:pic>
        <p:grpSp>
          <p:nvGrpSpPr>
            <p:cNvPr id="194" name="Group 193">
              <a:extLst>
                <a:ext uri="{FF2B5EF4-FFF2-40B4-BE49-F238E27FC236}">
                  <a16:creationId xmlns:a16="http://schemas.microsoft.com/office/drawing/2014/main" id="{45A9F6E2-8DE9-ABE4-3F76-81F970249AD8}"/>
                </a:ext>
              </a:extLst>
            </p:cNvPr>
            <p:cNvGrpSpPr/>
            <p:nvPr/>
          </p:nvGrpSpPr>
          <p:grpSpPr>
            <a:xfrm>
              <a:off x="36976" y="2057422"/>
              <a:ext cx="8296163" cy="4321725"/>
              <a:chOff x="823121" y="2139988"/>
              <a:chExt cx="8296163" cy="4321725"/>
            </a:xfrm>
            <a:grpFill/>
          </p:grpSpPr>
          <p:grpSp>
            <p:nvGrpSpPr>
              <p:cNvPr id="35" name="Group 34">
                <a:extLst>
                  <a:ext uri="{FF2B5EF4-FFF2-40B4-BE49-F238E27FC236}">
                    <a16:creationId xmlns:a16="http://schemas.microsoft.com/office/drawing/2014/main" id="{07DF428F-0FF4-EEA5-B7BE-3C43B1DE0D85}"/>
                  </a:ext>
                </a:extLst>
              </p:cNvPr>
              <p:cNvGrpSpPr/>
              <p:nvPr/>
            </p:nvGrpSpPr>
            <p:grpSpPr>
              <a:xfrm>
                <a:off x="871538" y="2139988"/>
                <a:ext cx="4328265" cy="803238"/>
                <a:chOff x="871538" y="2139988"/>
                <a:chExt cx="4328265" cy="803238"/>
              </a:xfrm>
              <a:grpFill/>
            </p:grpSpPr>
            <p:pic>
              <p:nvPicPr>
                <p:cNvPr id="4" name="Graphic 3" descr="Man">
                  <a:extLst>
                    <a:ext uri="{FF2B5EF4-FFF2-40B4-BE49-F238E27FC236}">
                      <a16:creationId xmlns:a16="http://schemas.microsoft.com/office/drawing/2014/main" id="{07DD3C21-568A-FF88-F9EF-E19710C2A2B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4772" y="2139990"/>
                  <a:ext cx="803235" cy="803235"/>
                </a:xfrm>
                <a:prstGeom prst="rect">
                  <a:avLst/>
                </a:prstGeom>
              </p:spPr>
            </p:pic>
            <p:grpSp>
              <p:nvGrpSpPr>
                <p:cNvPr id="22" name="Group 21">
                  <a:extLst>
                    <a:ext uri="{FF2B5EF4-FFF2-40B4-BE49-F238E27FC236}">
                      <a16:creationId xmlns:a16="http://schemas.microsoft.com/office/drawing/2014/main" id="{86067328-7594-231D-7D8C-C13F12515C7E}"/>
                    </a:ext>
                  </a:extLst>
                </p:cNvPr>
                <p:cNvGrpSpPr/>
                <p:nvPr/>
              </p:nvGrpSpPr>
              <p:grpSpPr>
                <a:xfrm>
                  <a:off x="871538" y="2139988"/>
                  <a:ext cx="4328265" cy="803238"/>
                  <a:chOff x="871538" y="2139988"/>
                  <a:chExt cx="4328265" cy="803238"/>
                </a:xfrm>
                <a:grpFill/>
              </p:grpSpPr>
              <p:grpSp>
                <p:nvGrpSpPr>
                  <p:cNvPr id="15" name="Group 14">
                    <a:extLst>
                      <a:ext uri="{FF2B5EF4-FFF2-40B4-BE49-F238E27FC236}">
                        <a16:creationId xmlns:a16="http://schemas.microsoft.com/office/drawing/2014/main" id="{4DA389F3-2310-024B-4F47-43ACBD63D6C5}"/>
                      </a:ext>
                    </a:extLst>
                  </p:cNvPr>
                  <p:cNvGrpSpPr/>
                  <p:nvPr/>
                </p:nvGrpSpPr>
                <p:grpSpPr>
                  <a:xfrm>
                    <a:off x="871538" y="2139989"/>
                    <a:ext cx="2373894" cy="803237"/>
                    <a:chOff x="871538" y="2139989"/>
                    <a:chExt cx="2373894" cy="803237"/>
                  </a:xfrm>
                  <a:grpFill/>
                </p:grpSpPr>
                <p:pic>
                  <p:nvPicPr>
                    <p:cNvPr id="2" name="Graphic 1" descr="Man">
                      <a:extLst>
                        <a:ext uri="{FF2B5EF4-FFF2-40B4-BE49-F238E27FC236}">
                          <a16:creationId xmlns:a16="http://schemas.microsoft.com/office/drawing/2014/main" id="{115765AD-5380-27EB-5002-7257F75A5B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3" name="Graphic 2" descr="Man">
                      <a:extLst>
                        <a:ext uri="{FF2B5EF4-FFF2-40B4-BE49-F238E27FC236}">
                          <a16:creationId xmlns:a16="http://schemas.microsoft.com/office/drawing/2014/main" id="{DC18D25A-AD85-448B-37FC-85DD7F6A52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9" name="Graphic 8" descr="Man">
                      <a:extLst>
                        <a:ext uri="{FF2B5EF4-FFF2-40B4-BE49-F238E27FC236}">
                          <a16:creationId xmlns:a16="http://schemas.microsoft.com/office/drawing/2014/main" id="{8D45156F-0D8A-0C4F-00E1-3C0EDA62578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10" name="Graphic 9" descr="Man">
                      <a:extLst>
                        <a:ext uri="{FF2B5EF4-FFF2-40B4-BE49-F238E27FC236}">
                          <a16:creationId xmlns:a16="http://schemas.microsoft.com/office/drawing/2014/main" id="{305B60E6-65A0-4BF7-1866-890DC4BD0B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grpSp>
                <p:nvGrpSpPr>
                  <p:cNvPr id="16" name="Group 15">
                    <a:extLst>
                      <a:ext uri="{FF2B5EF4-FFF2-40B4-BE49-F238E27FC236}">
                        <a16:creationId xmlns:a16="http://schemas.microsoft.com/office/drawing/2014/main" id="{6779A4A6-BA3A-0CEA-87E7-438D712A3588}"/>
                      </a:ext>
                    </a:extLst>
                  </p:cNvPr>
                  <p:cNvGrpSpPr/>
                  <p:nvPr/>
                </p:nvGrpSpPr>
                <p:grpSpPr>
                  <a:xfrm>
                    <a:off x="2825909" y="2139988"/>
                    <a:ext cx="2373894" cy="803237"/>
                    <a:chOff x="871538" y="2139989"/>
                    <a:chExt cx="2373894" cy="803237"/>
                  </a:xfrm>
                  <a:grpFill/>
                </p:grpSpPr>
                <p:pic>
                  <p:nvPicPr>
                    <p:cNvPr id="17" name="Graphic 16" descr="Man">
                      <a:extLst>
                        <a:ext uri="{FF2B5EF4-FFF2-40B4-BE49-F238E27FC236}">
                          <a16:creationId xmlns:a16="http://schemas.microsoft.com/office/drawing/2014/main" id="{9DEC5835-0785-4206-4FA2-2318E2C72E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18" name="Graphic 17" descr="Man">
                      <a:extLst>
                        <a:ext uri="{FF2B5EF4-FFF2-40B4-BE49-F238E27FC236}">
                          <a16:creationId xmlns:a16="http://schemas.microsoft.com/office/drawing/2014/main" id="{317F8A29-13D3-6B12-43F5-E8037A7FF8D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19" name="Graphic 18" descr="Man">
                      <a:extLst>
                        <a:ext uri="{FF2B5EF4-FFF2-40B4-BE49-F238E27FC236}">
                          <a16:creationId xmlns:a16="http://schemas.microsoft.com/office/drawing/2014/main" id="{C27979A0-3189-A684-2310-F6D0EE4DD06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20" name="Graphic 19" descr="Man">
                      <a:extLst>
                        <a:ext uri="{FF2B5EF4-FFF2-40B4-BE49-F238E27FC236}">
                          <a16:creationId xmlns:a16="http://schemas.microsoft.com/office/drawing/2014/main" id="{8921519F-EFAE-0567-906C-8AA0F66CE6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pic>
                <p:nvPicPr>
                  <p:cNvPr id="21" name="Graphic 20" descr="Man">
                    <a:extLst>
                      <a:ext uri="{FF2B5EF4-FFF2-40B4-BE49-F238E27FC236}">
                        <a16:creationId xmlns:a16="http://schemas.microsoft.com/office/drawing/2014/main" id="{A792BB6D-8A79-742C-7C93-3E2FA99B8A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9339" y="2139988"/>
                    <a:ext cx="803235" cy="803235"/>
                  </a:xfrm>
                  <a:prstGeom prst="rect">
                    <a:avLst/>
                  </a:prstGeom>
                </p:spPr>
              </p:pic>
            </p:grpSp>
          </p:grpSp>
          <p:grpSp>
            <p:nvGrpSpPr>
              <p:cNvPr id="36" name="Group 35">
                <a:extLst>
                  <a:ext uri="{FF2B5EF4-FFF2-40B4-BE49-F238E27FC236}">
                    <a16:creationId xmlns:a16="http://schemas.microsoft.com/office/drawing/2014/main" id="{C5410F91-1DC2-F89E-7A81-8687FF4BA4CA}"/>
                  </a:ext>
                </a:extLst>
              </p:cNvPr>
              <p:cNvGrpSpPr/>
              <p:nvPr/>
            </p:nvGrpSpPr>
            <p:grpSpPr>
              <a:xfrm>
                <a:off x="4775932" y="2139988"/>
                <a:ext cx="4328265" cy="803238"/>
                <a:chOff x="871538" y="2139988"/>
                <a:chExt cx="4328265" cy="803238"/>
              </a:xfrm>
              <a:grpFill/>
            </p:grpSpPr>
            <p:pic>
              <p:nvPicPr>
                <p:cNvPr id="37" name="Graphic 36" descr="Man">
                  <a:extLst>
                    <a:ext uri="{FF2B5EF4-FFF2-40B4-BE49-F238E27FC236}">
                      <a16:creationId xmlns:a16="http://schemas.microsoft.com/office/drawing/2014/main" id="{64502CC7-86E1-2B88-CBD9-13C06A33A4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4772" y="2139990"/>
                  <a:ext cx="803235" cy="803235"/>
                </a:xfrm>
                <a:prstGeom prst="rect">
                  <a:avLst/>
                </a:prstGeom>
              </p:spPr>
            </p:pic>
            <p:grpSp>
              <p:nvGrpSpPr>
                <p:cNvPr id="38" name="Group 37">
                  <a:extLst>
                    <a:ext uri="{FF2B5EF4-FFF2-40B4-BE49-F238E27FC236}">
                      <a16:creationId xmlns:a16="http://schemas.microsoft.com/office/drawing/2014/main" id="{180A92C9-D175-50C3-14DC-D8635D09AC7F}"/>
                    </a:ext>
                  </a:extLst>
                </p:cNvPr>
                <p:cNvGrpSpPr/>
                <p:nvPr/>
              </p:nvGrpSpPr>
              <p:grpSpPr>
                <a:xfrm>
                  <a:off x="871538" y="2139988"/>
                  <a:ext cx="4328265" cy="803238"/>
                  <a:chOff x="871538" y="2139988"/>
                  <a:chExt cx="4328265" cy="803238"/>
                </a:xfrm>
                <a:grpFill/>
              </p:grpSpPr>
              <p:grpSp>
                <p:nvGrpSpPr>
                  <p:cNvPr id="39" name="Group 38">
                    <a:extLst>
                      <a:ext uri="{FF2B5EF4-FFF2-40B4-BE49-F238E27FC236}">
                        <a16:creationId xmlns:a16="http://schemas.microsoft.com/office/drawing/2014/main" id="{0ED8D7CF-70EB-04BD-3180-82F1BA6DDDDA}"/>
                      </a:ext>
                    </a:extLst>
                  </p:cNvPr>
                  <p:cNvGrpSpPr/>
                  <p:nvPr/>
                </p:nvGrpSpPr>
                <p:grpSpPr>
                  <a:xfrm>
                    <a:off x="871538" y="2139989"/>
                    <a:ext cx="2373894" cy="803237"/>
                    <a:chOff x="871538" y="2139989"/>
                    <a:chExt cx="2373894" cy="803237"/>
                  </a:xfrm>
                  <a:grpFill/>
                </p:grpSpPr>
                <p:pic>
                  <p:nvPicPr>
                    <p:cNvPr id="46" name="Graphic 45" descr="Man">
                      <a:extLst>
                        <a:ext uri="{FF2B5EF4-FFF2-40B4-BE49-F238E27FC236}">
                          <a16:creationId xmlns:a16="http://schemas.microsoft.com/office/drawing/2014/main" id="{D9184A00-0118-17C6-5770-3F2DD26433C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47" name="Graphic 46" descr="Man">
                      <a:extLst>
                        <a:ext uri="{FF2B5EF4-FFF2-40B4-BE49-F238E27FC236}">
                          <a16:creationId xmlns:a16="http://schemas.microsoft.com/office/drawing/2014/main" id="{F08C3A3F-1CA0-207A-4EC6-E1C0DB1AE3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48" name="Graphic 47" descr="Man">
                      <a:extLst>
                        <a:ext uri="{FF2B5EF4-FFF2-40B4-BE49-F238E27FC236}">
                          <a16:creationId xmlns:a16="http://schemas.microsoft.com/office/drawing/2014/main" id="{4AD88007-1438-B9CC-8537-DA296AF575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49" name="Graphic 48" descr="Man">
                      <a:extLst>
                        <a:ext uri="{FF2B5EF4-FFF2-40B4-BE49-F238E27FC236}">
                          <a16:creationId xmlns:a16="http://schemas.microsoft.com/office/drawing/2014/main" id="{58837BB1-2D8D-33E5-400F-C6A7CACC62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grpSp>
                <p:nvGrpSpPr>
                  <p:cNvPr id="40" name="Group 39">
                    <a:extLst>
                      <a:ext uri="{FF2B5EF4-FFF2-40B4-BE49-F238E27FC236}">
                        <a16:creationId xmlns:a16="http://schemas.microsoft.com/office/drawing/2014/main" id="{181BF495-2F2B-8B20-6828-1859D3931C8A}"/>
                      </a:ext>
                    </a:extLst>
                  </p:cNvPr>
                  <p:cNvGrpSpPr/>
                  <p:nvPr/>
                </p:nvGrpSpPr>
                <p:grpSpPr>
                  <a:xfrm>
                    <a:off x="2825909" y="2139988"/>
                    <a:ext cx="2373894" cy="803237"/>
                    <a:chOff x="871538" y="2139989"/>
                    <a:chExt cx="2373894" cy="803237"/>
                  </a:xfrm>
                  <a:grpFill/>
                </p:grpSpPr>
                <p:pic>
                  <p:nvPicPr>
                    <p:cNvPr id="42" name="Graphic 41" descr="Man">
                      <a:extLst>
                        <a:ext uri="{FF2B5EF4-FFF2-40B4-BE49-F238E27FC236}">
                          <a16:creationId xmlns:a16="http://schemas.microsoft.com/office/drawing/2014/main" id="{2C7188EB-2A10-51C7-3A70-6CAFC35B567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43" name="Graphic 42" descr="Man">
                      <a:extLst>
                        <a:ext uri="{FF2B5EF4-FFF2-40B4-BE49-F238E27FC236}">
                          <a16:creationId xmlns:a16="http://schemas.microsoft.com/office/drawing/2014/main" id="{A1F27389-1345-C588-6E80-40FA63FE77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44" name="Graphic 43" descr="Man">
                      <a:extLst>
                        <a:ext uri="{FF2B5EF4-FFF2-40B4-BE49-F238E27FC236}">
                          <a16:creationId xmlns:a16="http://schemas.microsoft.com/office/drawing/2014/main" id="{77A8C718-697B-B37B-E08B-48EF469757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45" name="Graphic 44" descr="Man">
                      <a:extLst>
                        <a:ext uri="{FF2B5EF4-FFF2-40B4-BE49-F238E27FC236}">
                          <a16:creationId xmlns:a16="http://schemas.microsoft.com/office/drawing/2014/main" id="{10F37691-361E-13EC-B1D9-0B13CDE710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pic>
                <p:nvPicPr>
                  <p:cNvPr id="41" name="Graphic 40" descr="Man">
                    <a:extLst>
                      <a:ext uri="{FF2B5EF4-FFF2-40B4-BE49-F238E27FC236}">
                        <a16:creationId xmlns:a16="http://schemas.microsoft.com/office/drawing/2014/main" id="{5381EE0A-8B38-3A45-9D64-4EA8C12572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9339" y="2139988"/>
                    <a:ext cx="803235" cy="803235"/>
                  </a:xfrm>
                  <a:prstGeom prst="rect">
                    <a:avLst/>
                  </a:prstGeom>
                </p:spPr>
              </p:pic>
            </p:grpSp>
          </p:grpSp>
          <p:grpSp>
            <p:nvGrpSpPr>
              <p:cNvPr id="50" name="Group 49">
                <a:extLst>
                  <a:ext uri="{FF2B5EF4-FFF2-40B4-BE49-F238E27FC236}">
                    <a16:creationId xmlns:a16="http://schemas.microsoft.com/office/drawing/2014/main" id="{5CA71B31-9691-8A87-9818-5469ECDF2418}"/>
                  </a:ext>
                </a:extLst>
              </p:cNvPr>
              <p:cNvGrpSpPr/>
              <p:nvPr/>
            </p:nvGrpSpPr>
            <p:grpSpPr>
              <a:xfrm>
                <a:off x="849284" y="3027381"/>
                <a:ext cx="4328265" cy="803238"/>
                <a:chOff x="871538" y="2139988"/>
                <a:chExt cx="4328265" cy="803238"/>
              </a:xfrm>
              <a:grpFill/>
            </p:grpSpPr>
            <p:pic>
              <p:nvPicPr>
                <p:cNvPr id="51" name="Graphic 50" descr="Man">
                  <a:extLst>
                    <a:ext uri="{FF2B5EF4-FFF2-40B4-BE49-F238E27FC236}">
                      <a16:creationId xmlns:a16="http://schemas.microsoft.com/office/drawing/2014/main" id="{3B1CEC9B-8089-8740-EF00-99C3AB1BEC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4772" y="2139990"/>
                  <a:ext cx="803235" cy="803235"/>
                </a:xfrm>
                <a:prstGeom prst="rect">
                  <a:avLst/>
                </a:prstGeom>
              </p:spPr>
            </p:pic>
            <p:grpSp>
              <p:nvGrpSpPr>
                <p:cNvPr id="52" name="Group 51">
                  <a:extLst>
                    <a:ext uri="{FF2B5EF4-FFF2-40B4-BE49-F238E27FC236}">
                      <a16:creationId xmlns:a16="http://schemas.microsoft.com/office/drawing/2014/main" id="{1C9EB20E-9520-19C7-A2EB-7BB88532BDC3}"/>
                    </a:ext>
                  </a:extLst>
                </p:cNvPr>
                <p:cNvGrpSpPr/>
                <p:nvPr/>
              </p:nvGrpSpPr>
              <p:grpSpPr>
                <a:xfrm>
                  <a:off x="871538" y="2139988"/>
                  <a:ext cx="4328265" cy="803238"/>
                  <a:chOff x="871538" y="2139988"/>
                  <a:chExt cx="4328265" cy="803238"/>
                </a:xfrm>
                <a:grpFill/>
              </p:grpSpPr>
              <p:grpSp>
                <p:nvGrpSpPr>
                  <p:cNvPr id="53" name="Group 52">
                    <a:extLst>
                      <a:ext uri="{FF2B5EF4-FFF2-40B4-BE49-F238E27FC236}">
                        <a16:creationId xmlns:a16="http://schemas.microsoft.com/office/drawing/2014/main" id="{D8B10E5B-A295-4A40-C900-10D884BE341B}"/>
                      </a:ext>
                    </a:extLst>
                  </p:cNvPr>
                  <p:cNvGrpSpPr/>
                  <p:nvPr/>
                </p:nvGrpSpPr>
                <p:grpSpPr>
                  <a:xfrm>
                    <a:off x="871538" y="2139989"/>
                    <a:ext cx="2373894" cy="803237"/>
                    <a:chOff x="871538" y="2139989"/>
                    <a:chExt cx="2373894" cy="803237"/>
                  </a:xfrm>
                  <a:grpFill/>
                </p:grpSpPr>
                <p:pic>
                  <p:nvPicPr>
                    <p:cNvPr id="60" name="Graphic 59" descr="Man">
                      <a:extLst>
                        <a:ext uri="{FF2B5EF4-FFF2-40B4-BE49-F238E27FC236}">
                          <a16:creationId xmlns:a16="http://schemas.microsoft.com/office/drawing/2014/main" id="{B000195B-DF62-38E9-AB99-9DC3D95848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61" name="Graphic 60" descr="Man">
                      <a:extLst>
                        <a:ext uri="{FF2B5EF4-FFF2-40B4-BE49-F238E27FC236}">
                          <a16:creationId xmlns:a16="http://schemas.microsoft.com/office/drawing/2014/main" id="{F4729386-5501-33AC-F217-098FE59FE9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62" name="Graphic 61" descr="Man">
                      <a:extLst>
                        <a:ext uri="{FF2B5EF4-FFF2-40B4-BE49-F238E27FC236}">
                          <a16:creationId xmlns:a16="http://schemas.microsoft.com/office/drawing/2014/main" id="{0A156EFC-E878-BF67-C84C-AF65DF8D13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63" name="Graphic 62" descr="Man">
                      <a:extLst>
                        <a:ext uri="{FF2B5EF4-FFF2-40B4-BE49-F238E27FC236}">
                          <a16:creationId xmlns:a16="http://schemas.microsoft.com/office/drawing/2014/main" id="{E1702A7E-6639-E487-3C5A-4682AEB81B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grpSp>
                <p:nvGrpSpPr>
                  <p:cNvPr id="54" name="Group 53">
                    <a:extLst>
                      <a:ext uri="{FF2B5EF4-FFF2-40B4-BE49-F238E27FC236}">
                        <a16:creationId xmlns:a16="http://schemas.microsoft.com/office/drawing/2014/main" id="{F81FB648-20C3-45E7-710A-93BF75951768}"/>
                      </a:ext>
                    </a:extLst>
                  </p:cNvPr>
                  <p:cNvGrpSpPr/>
                  <p:nvPr/>
                </p:nvGrpSpPr>
                <p:grpSpPr>
                  <a:xfrm>
                    <a:off x="2825909" y="2139988"/>
                    <a:ext cx="2373894" cy="803237"/>
                    <a:chOff x="871538" y="2139989"/>
                    <a:chExt cx="2373894" cy="803237"/>
                  </a:xfrm>
                  <a:grpFill/>
                </p:grpSpPr>
                <p:pic>
                  <p:nvPicPr>
                    <p:cNvPr id="56" name="Graphic 55" descr="Man">
                      <a:extLst>
                        <a:ext uri="{FF2B5EF4-FFF2-40B4-BE49-F238E27FC236}">
                          <a16:creationId xmlns:a16="http://schemas.microsoft.com/office/drawing/2014/main" id="{0174C6A5-4333-EAEA-000F-F46A10E37CD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57" name="Graphic 56" descr="Man">
                      <a:extLst>
                        <a:ext uri="{FF2B5EF4-FFF2-40B4-BE49-F238E27FC236}">
                          <a16:creationId xmlns:a16="http://schemas.microsoft.com/office/drawing/2014/main" id="{3D919B47-A9EC-EC02-4E5B-5E3731BDD3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58" name="Graphic 57" descr="Man">
                      <a:extLst>
                        <a:ext uri="{FF2B5EF4-FFF2-40B4-BE49-F238E27FC236}">
                          <a16:creationId xmlns:a16="http://schemas.microsoft.com/office/drawing/2014/main" id="{1774638B-2053-9977-B81E-06AB432AC12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59" name="Graphic 58" descr="Man">
                      <a:extLst>
                        <a:ext uri="{FF2B5EF4-FFF2-40B4-BE49-F238E27FC236}">
                          <a16:creationId xmlns:a16="http://schemas.microsoft.com/office/drawing/2014/main" id="{87278E17-5473-A4B6-EEF2-075C09AEE0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pic>
                <p:nvPicPr>
                  <p:cNvPr id="55" name="Graphic 54" descr="Man">
                    <a:extLst>
                      <a:ext uri="{FF2B5EF4-FFF2-40B4-BE49-F238E27FC236}">
                        <a16:creationId xmlns:a16="http://schemas.microsoft.com/office/drawing/2014/main" id="{8F3069D1-1A8C-3BC7-6903-24812C1CCB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9339" y="2139988"/>
                    <a:ext cx="803235" cy="803235"/>
                  </a:xfrm>
                  <a:prstGeom prst="rect">
                    <a:avLst/>
                  </a:prstGeom>
                </p:spPr>
              </p:pic>
            </p:grpSp>
          </p:grpSp>
          <p:grpSp>
            <p:nvGrpSpPr>
              <p:cNvPr id="64" name="Group 63">
                <a:extLst>
                  <a:ext uri="{FF2B5EF4-FFF2-40B4-BE49-F238E27FC236}">
                    <a16:creationId xmlns:a16="http://schemas.microsoft.com/office/drawing/2014/main" id="{DB7DD0EF-9FB5-E249-132E-3C8BB161C240}"/>
                  </a:ext>
                </a:extLst>
              </p:cNvPr>
              <p:cNvGrpSpPr/>
              <p:nvPr/>
            </p:nvGrpSpPr>
            <p:grpSpPr>
              <a:xfrm>
                <a:off x="4753678" y="3027381"/>
                <a:ext cx="4328265" cy="803238"/>
                <a:chOff x="871538" y="2139988"/>
                <a:chExt cx="4328265" cy="803238"/>
              </a:xfrm>
              <a:grpFill/>
            </p:grpSpPr>
            <p:pic>
              <p:nvPicPr>
                <p:cNvPr id="65" name="Graphic 64" descr="Man">
                  <a:extLst>
                    <a:ext uri="{FF2B5EF4-FFF2-40B4-BE49-F238E27FC236}">
                      <a16:creationId xmlns:a16="http://schemas.microsoft.com/office/drawing/2014/main" id="{F0688C54-06C7-5FDA-B91D-6870165C89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4772" y="2139990"/>
                  <a:ext cx="803235" cy="803235"/>
                </a:xfrm>
                <a:prstGeom prst="rect">
                  <a:avLst/>
                </a:prstGeom>
              </p:spPr>
            </p:pic>
            <p:grpSp>
              <p:nvGrpSpPr>
                <p:cNvPr id="66" name="Group 65">
                  <a:extLst>
                    <a:ext uri="{FF2B5EF4-FFF2-40B4-BE49-F238E27FC236}">
                      <a16:creationId xmlns:a16="http://schemas.microsoft.com/office/drawing/2014/main" id="{4F05BD52-D49D-CA81-0392-0755789744EA}"/>
                    </a:ext>
                  </a:extLst>
                </p:cNvPr>
                <p:cNvGrpSpPr/>
                <p:nvPr/>
              </p:nvGrpSpPr>
              <p:grpSpPr>
                <a:xfrm>
                  <a:off x="871538" y="2139988"/>
                  <a:ext cx="4328265" cy="803238"/>
                  <a:chOff x="871538" y="2139988"/>
                  <a:chExt cx="4328265" cy="803238"/>
                </a:xfrm>
                <a:grpFill/>
              </p:grpSpPr>
              <p:grpSp>
                <p:nvGrpSpPr>
                  <p:cNvPr id="67" name="Group 66">
                    <a:extLst>
                      <a:ext uri="{FF2B5EF4-FFF2-40B4-BE49-F238E27FC236}">
                        <a16:creationId xmlns:a16="http://schemas.microsoft.com/office/drawing/2014/main" id="{50951FB1-C5CA-41D0-5E76-C2969496D35F}"/>
                      </a:ext>
                    </a:extLst>
                  </p:cNvPr>
                  <p:cNvGrpSpPr/>
                  <p:nvPr/>
                </p:nvGrpSpPr>
                <p:grpSpPr>
                  <a:xfrm>
                    <a:off x="871538" y="2139989"/>
                    <a:ext cx="2373894" cy="803237"/>
                    <a:chOff x="871538" y="2139989"/>
                    <a:chExt cx="2373894" cy="803237"/>
                  </a:xfrm>
                  <a:grpFill/>
                </p:grpSpPr>
                <p:pic>
                  <p:nvPicPr>
                    <p:cNvPr id="74" name="Graphic 73" descr="Man">
                      <a:extLst>
                        <a:ext uri="{FF2B5EF4-FFF2-40B4-BE49-F238E27FC236}">
                          <a16:creationId xmlns:a16="http://schemas.microsoft.com/office/drawing/2014/main" id="{AA673223-8EB3-42E9-2288-C071F19458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75" name="Graphic 74" descr="Man">
                      <a:extLst>
                        <a:ext uri="{FF2B5EF4-FFF2-40B4-BE49-F238E27FC236}">
                          <a16:creationId xmlns:a16="http://schemas.microsoft.com/office/drawing/2014/main" id="{7F8AE391-FEC2-E416-C0AD-D5F8351213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76" name="Graphic 75" descr="Man">
                      <a:extLst>
                        <a:ext uri="{FF2B5EF4-FFF2-40B4-BE49-F238E27FC236}">
                          <a16:creationId xmlns:a16="http://schemas.microsoft.com/office/drawing/2014/main" id="{262C5B8C-3EAB-E6DD-77A8-FFEC7D10A16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77" name="Graphic 76" descr="Man">
                      <a:extLst>
                        <a:ext uri="{FF2B5EF4-FFF2-40B4-BE49-F238E27FC236}">
                          <a16:creationId xmlns:a16="http://schemas.microsoft.com/office/drawing/2014/main" id="{3C269D84-4D22-A72C-AAD0-82328DA21E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grpSp>
                <p:nvGrpSpPr>
                  <p:cNvPr id="68" name="Group 67">
                    <a:extLst>
                      <a:ext uri="{FF2B5EF4-FFF2-40B4-BE49-F238E27FC236}">
                        <a16:creationId xmlns:a16="http://schemas.microsoft.com/office/drawing/2014/main" id="{9B0CA992-DABD-BE46-C776-49F2D6E5A426}"/>
                      </a:ext>
                    </a:extLst>
                  </p:cNvPr>
                  <p:cNvGrpSpPr/>
                  <p:nvPr/>
                </p:nvGrpSpPr>
                <p:grpSpPr>
                  <a:xfrm>
                    <a:off x="2825909" y="2139988"/>
                    <a:ext cx="2373894" cy="803237"/>
                    <a:chOff x="871538" y="2139989"/>
                    <a:chExt cx="2373894" cy="803237"/>
                  </a:xfrm>
                  <a:grpFill/>
                </p:grpSpPr>
                <p:pic>
                  <p:nvPicPr>
                    <p:cNvPr id="70" name="Graphic 69" descr="Man">
                      <a:extLst>
                        <a:ext uri="{FF2B5EF4-FFF2-40B4-BE49-F238E27FC236}">
                          <a16:creationId xmlns:a16="http://schemas.microsoft.com/office/drawing/2014/main" id="{8DA4133E-2486-1BFD-6FDC-8627FC7590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71" name="Graphic 70" descr="Man">
                      <a:extLst>
                        <a:ext uri="{FF2B5EF4-FFF2-40B4-BE49-F238E27FC236}">
                          <a16:creationId xmlns:a16="http://schemas.microsoft.com/office/drawing/2014/main" id="{FC7ADB4B-46D2-9DD1-59A7-602F3882D7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72" name="Graphic 71" descr="Man">
                      <a:extLst>
                        <a:ext uri="{FF2B5EF4-FFF2-40B4-BE49-F238E27FC236}">
                          <a16:creationId xmlns:a16="http://schemas.microsoft.com/office/drawing/2014/main" id="{2218CAF5-E65E-B31F-34C8-57DE3E06BF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73" name="Graphic 72" descr="Man">
                      <a:extLst>
                        <a:ext uri="{FF2B5EF4-FFF2-40B4-BE49-F238E27FC236}">
                          <a16:creationId xmlns:a16="http://schemas.microsoft.com/office/drawing/2014/main" id="{545DB655-0704-034D-E41F-861B192877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pic>
                <p:nvPicPr>
                  <p:cNvPr id="69" name="Graphic 68" descr="Man">
                    <a:extLst>
                      <a:ext uri="{FF2B5EF4-FFF2-40B4-BE49-F238E27FC236}">
                        <a16:creationId xmlns:a16="http://schemas.microsoft.com/office/drawing/2014/main" id="{D1CBD7BD-2AD6-AEC4-A4E2-E1AE56C75A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9339" y="2139988"/>
                    <a:ext cx="803235" cy="803235"/>
                  </a:xfrm>
                  <a:prstGeom prst="rect">
                    <a:avLst/>
                  </a:prstGeom>
                </p:spPr>
              </p:pic>
            </p:grpSp>
          </p:grpSp>
          <p:grpSp>
            <p:nvGrpSpPr>
              <p:cNvPr id="78" name="Group 77">
                <a:extLst>
                  <a:ext uri="{FF2B5EF4-FFF2-40B4-BE49-F238E27FC236}">
                    <a16:creationId xmlns:a16="http://schemas.microsoft.com/office/drawing/2014/main" id="{F1370ED7-4E8E-3EAB-5CFE-1CF5E040C783}"/>
                  </a:ext>
                </a:extLst>
              </p:cNvPr>
              <p:cNvGrpSpPr/>
              <p:nvPr/>
            </p:nvGrpSpPr>
            <p:grpSpPr>
              <a:xfrm>
                <a:off x="823121" y="3914771"/>
                <a:ext cx="4328265" cy="803238"/>
                <a:chOff x="871538" y="2139988"/>
                <a:chExt cx="4328265" cy="803238"/>
              </a:xfrm>
              <a:grpFill/>
            </p:grpSpPr>
            <p:pic>
              <p:nvPicPr>
                <p:cNvPr id="79" name="Graphic 78" descr="Man">
                  <a:extLst>
                    <a:ext uri="{FF2B5EF4-FFF2-40B4-BE49-F238E27FC236}">
                      <a16:creationId xmlns:a16="http://schemas.microsoft.com/office/drawing/2014/main" id="{B6DEA786-5162-0466-3453-10AEF4521C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4772" y="2139990"/>
                  <a:ext cx="803235" cy="803235"/>
                </a:xfrm>
                <a:prstGeom prst="rect">
                  <a:avLst/>
                </a:prstGeom>
              </p:spPr>
            </p:pic>
            <p:grpSp>
              <p:nvGrpSpPr>
                <p:cNvPr id="80" name="Group 79">
                  <a:extLst>
                    <a:ext uri="{FF2B5EF4-FFF2-40B4-BE49-F238E27FC236}">
                      <a16:creationId xmlns:a16="http://schemas.microsoft.com/office/drawing/2014/main" id="{41D78040-B41C-E4D2-A3C6-DFF5883424BE}"/>
                    </a:ext>
                  </a:extLst>
                </p:cNvPr>
                <p:cNvGrpSpPr/>
                <p:nvPr/>
              </p:nvGrpSpPr>
              <p:grpSpPr>
                <a:xfrm>
                  <a:off x="871538" y="2139988"/>
                  <a:ext cx="4328265" cy="803238"/>
                  <a:chOff x="871538" y="2139988"/>
                  <a:chExt cx="4328265" cy="803238"/>
                </a:xfrm>
                <a:grpFill/>
              </p:grpSpPr>
              <p:grpSp>
                <p:nvGrpSpPr>
                  <p:cNvPr id="81" name="Group 80">
                    <a:extLst>
                      <a:ext uri="{FF2B5EF4-FFF2-40B4-BE49-F238E27FC236}">
                        <a16:creationId xmlns:a16="http://schemas.microsoft.com/office/drawing/2014/main" id="{DC263E66-C4EF-8411-1DC2-408132FBF332}"/>
                      </a:ext>
                    </a:extLst>
                  </p:cNvPr>
                  <p:cNvGrpSpPr/>
                  <p:nvPr/>
                </p:nvGrpSpPr>
                <p:grpSpPr>
                  <a:xfrm>
                    <a:off x="871538" y="2139989"/>
                    <a:ext cx="2373894" cy="803237"/>
                    <a:chOff x="871538" y="2139989"/>
                    <a:chExt cx="2373894" cy="803237"/>
                  </a:xfrm>
                  <a:grpFill/>
                </p:grpSpPr>
                <p:pic>
                  <p:nvPicPr>
                    <p:cNvPr id="88" name="Graphic 87" descr="Man">
                      <a:extLst>
                        <a:ext uri="{FF2B5EF4-FFF2-40B4-BE49-F238E27FC236}">
                          <a16:creationId xmlns:a16="http://schemas.microsoft.com/office/drawing/2014/main" id="{BBB46D9E-5233-9874-CC2D-B11E77B1A3D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89" name="Graphic 88" descr="Man">
                      <a:extLst>
                        <a:ext uri="{FF2B5EF4-FFF2-40B4-BE49-F238E27FC236}">
                          <a16:creationId xmlns:a16="http://schemas.microsoft.com/office/drawing/2014/main" id="{D8FE9F92-9BE7-6217-27D8-0A96E0D4BC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90" name="Graphic 89" descr="Man">
                      <a:extLst>
                        <a:ext uri="{FF2B5EF4-FFF2-40B4-BE49-F238E27FC236}">
                          <a16:creationId xmlns:a16="http://schemas.microsoft.com/office/drawing/2014/main" id="{D1CADCE7-581E-DDAB-688D-B5EEEF283B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91" name="Graphic 90" descr="Man">
                      <a:extLst>
                        <a:ext uri="{FF2B5EF4-FFF2-40B4-BE49-F238E27FC236}">
                          <a16:creationId xmlns:a16="http://schemas.microsoft.com/office/drawing/2014/main" id="{CF71CCF2-E54B-D3C2-BC20-32282B52A7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grpSp>
                <p:nvGrpSpPr>
                  <p:cNvPr id="82" name="Group 81">
                    <a:extLst>
                      <a:ext uri="{FF2B5EF4-FFF2-40B4-BE49-F238E27FC236}">
                        <a16:creationId xmlns:a16="http://schemas.microsoft.com/office/drawing/2014/main" id="{E633F005-9E7B-2987-00FD-7B015A130B94}"/>
                      </a:ext>
                    </a:extLst>
                  </p:cNvPr>
                  <p:cNvGrpSpPr/>
                  <p:nvPr/>
                </p:nvGrpSpPr>
                <p:grpSpPr>
                  <a:xfrm>
                    <a:off x="2825909" y="2139988"/>
                    <a:ext cx="2373894" cy="803237"/>
                    <a:chOff x="871538" y="2139989"/>
                    <a:chExt cx="2373894" cy="803237"/>
                  </a:xfrm>
                  <a:grpFill/>
                </p:grpSpPr>
                <p:pic>
                  <p:nvPicPr>
                    <p:cNvPr id="84" name="Graphic 83" descr="Man">
                      <a:extLst>
                        <a:ext uri="{FF2B5EF4-FFF2-40B4-BE49-F238E27FC236}">
                          <a16:creationId xmlns:a16="http://schemas.microsoft.com/office/drawing/2014/main" id="{A9BB8B31-3B60-2B45-39E8-D5F3574BFC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85" name="Graphic 84" descr="Man">
                      <a:extLst>
                        <a:ext uri="{FF2B5EF4-FFF2-40B4-BE49-F238E27FC236}">
                          <a16:creationId xmlns:a16="http://schemas.microsoft.com/office/drawing/2014/main" id="{9991E0CF-6A0B-6596-FAFD-2290A95AE8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86" name="Graphic 85" descr="Man">
                      <a:extLst>
                        <a:ext uri="{FF2B5EF4-FFF2-40B4-BE49-F238E27FC236}">
                          <a16:creationId xmlns:a16="http://schemas.microsoft.com/office/drawing/2014/main" id="{9D0C37C3-06D8-3C43-7B88-878CA8C93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87" name="Graphic 86" descr="Man">
                      <a:extLst>
                        <a:ext uri="{FF2B5EF4-FFF2-40B4-BE49-F238E27FC236}">
                          <a16:creationId xmlns:a16="http://schemas.microsoft.com/office/drawing/2014/main" id="{7927C89F-7AD7-0650-3D84-9464F42006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pic>
                <p:nvPicPr>
                  <p:cNvPr id="83" name="Graphic 82" descr="Man">
                    <a:extLst>
                      <a:ext uri="{FF2B5EF4-FFF2-40B4-BE49-F238E27FC236}">
                        <a16:creationId xmlns:a16="http://schemas.microsoft.com/office/drawing/2014/main" id="{38B3E7E8-4A7D-F527-AEF4-A61F1F03ED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9339" y="2139988"/>
                    <a:ext cx="803235" cy="803235"/>
                  </a:xfrm>
                  <a:prstGeom prst="rect">
                    <a:avLst/>
                  </a:prstGeom>
                </p:spPr>
              </p:pic>
            </p:grpSp>
          </p:grpSp>
          <p:grpSp>
            <p:nvGrpSpPr>
              <p:cNvPr id="92" name="Group 91">
                <a:extLst>
                  <a:ext uri="{FF2B5EF4-FFF2-40B4-BE49-F238E27FC236}">
                    <a16:creationId xmlns:a16="http://schemas.microsoft.com/office/drawing/2014/main" id="{A55B3330-CA17-621E-40C5-B916CBD2E7E7}"/>
                  </a:ext>
                </a:extLst>
              </p:cNvPr>
              <p:cNvGrpSpPr/>
              <p:nvPr/>
            </p:nvGrpSpPr>
            <p:grpSpPr>
              <a:xfrm>
                <a:off x="4769619" y="3914768"/>
                <a:ext cx="4328265" cy="803238"/>
                <a:chOff x="871538" y="2139988"/>
                <a:chExt cx="4328265" cy="803238"/>
              </a:xfrm>
              <a:grpFill/>
            </p:grpSpPr>
            <p:pic>
              <p:nvPicPr>
                <p:cNvPr id="93" name="Graphic 92" descr="Man">
                  <a:extLst>
                    <a:ext uri="{FF2B5EF4-FFF2-40B4-BE49-F238E27FC236}">
                      <a16:creationId xmlns:a16="http://schemas.microsoft.com/office/drawing/2014/main" id="{8B5110E5-DFB6-EE1A-2F4F-AF06CE6607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4772" y="2139990"/>
                  <a:ext cx="803235" cy="803235"/>
                </a:xfrm>
                <a:prstGeom prst="rect">
                  <a:avLst/>
                </a:prstGeom>
              </p:spPr>
            </p:pic>
            <p:grpSp>
              <p:nvGrpSpPr>
                <p:cNvPr id="94" name="Group 93">
                  <a:extLst>
                    <a:ext uri="{FF2B5EF4-FFF2-40B4-BE49-F238E27FC236}">
                      <a16:creationId xmlns:a16="http://schemas.microsoft.com/office/drawing/2014/main" id="{F8FDF8CA-9123-41CC-BE0D-A3CAF96B67BD}"/>
                    </a:ext>
                  </a:extLst>
                </p:cNvPr>
                <p:cNvGrpSpPr/>
                <p:nvPr/>
              </p:nvGrpSpPr>
              <p:grpSpPr>
                <a:xfrm>
                  <a:off x="871538" y="2139988"/>
                  <a:ext cx="4328265" cy="803238"/>
                  <a:chOff x="871538" y="2139988"/>
                  <a:chExt cx="4328265" cy="803238"/>
                </a:xfrm>
                <a:grpFill/>
              </p:grpSpPr>
              <p:grpSp>
                <p:nvGrpSpPr>
                  <p:cNvPr id="95" name="Group 94">
                    <a:extLst>
                      <a:ext uri="{FF2B5EF4-FFF2-40B4-BE49-F238E27FC236}">
                        <a16:creationId xmlns:a16="http://schemas.microsoft.com/office/drawing/2014/main" id="{5713072A-EF72-D53F-CD71-2C753623951F}"/>
                      </a:ext>
                    </a:extLst>
                  </p:cNvPr>
                  <p:cNvGrpSpPr/>
                  <p:nvPr/>
                </p:nvGrpSpPr>
                <p:grpSpPr>
                  <a:xfrm>
                    <a:off x="871538" y="2139989"/>
                    <a:ext cx="2373894" cy="803237"/>
                    <a:chOff x="871538" y="2139989"/>
                    <a:chExt cx="2373894" cy="803237"/>
                  </a:xfrm>
                  <a:grpFill/>
                </p:grpSpPr>
                <p:pic>
                  <p:nvPicPr>
                    <p:cNvPr id="102" name="Graphic 101" descr="Man">
                      <a:extLst>
                        <a:ext uri="{FF2B5EF4-FFF2-40B4-BE49-F238E27FC236}">
                          <a16:creationId xmlns:a16="http://schemas.microsoft.com/office/drawing/2014/main" id="{29F4D34B-2F07-38E1-E7ED-BA0C17848C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103" name="Graphic 102" descr="Man">
                      <a:extLst>
                        <a:ext uri="{FF2B5EF4-FFF2-40B4-BE49-F238E27FC236}">
                          <a16:creationId xmlns:a16="http://schemas.microsoft.com/office/drawing/2014/main" id="{6116FCE5-3B82-A589-E182-64437251C4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104" name="Graphic 103" descr="Man">
                      <a:extLst>
                        <a:ext uri="{FF2B5EF4-FFF2-40B4-BE49-F238E27FC236}">
                          <a16:creationId xmlns:a16="http://schemas.microsoft.com/office/drawing/2014/main" id="{545DC5D3-C226-F718-D073-1ECEB85C6D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105" name="Graphic 104" descr="Man">
                      <a:extLst>
                        <a:ext uri="{FF2B5EF4-FFF2-40B4-BE49-F238E27FC236}">
                          <a16:creationId xmlns:a16="http://schemas.microsoft.com/office/drawing/2014/main" id="{3E8773F7-84BC-5297-588C-D065466DD7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grpSp>
                <p:nvGrpSpPr>
                  <p:cNvPr id="96" name="Group 95">
                    <a:extLst>
                      <a:ext uri="{FF2B5EF4-FFF2-40B4-BE49-F238E27FC236}">
                        <a16:creationId xmlns:a16="http://schemas.microsoft.com/office/drawing/2014/main" id="{88A4B22E-9168-A6F5-CF8D-731B8E8E304A}"/>
                      </a:ext>
                    </a:extLst>
                  </p:cNvPr>
                  <p:cNvGrpSpPr/>
                  <p:nvPr/>
                </p:nvGrpSpPr>
                <p:grpSpPr>
                  <a:xfrm>
                    <a:off x="2825909" y="2139988"/>
                    <a:ext cx="2373894" cy="803237"/>
                    <a:chOff x="871538" y="2139989"/>
                    <a:chExt cx="2373894" cy="803237"/>
                  </a:xfrm>
                  <a:grpFill/>
                </p:grpSpPr>
                <p:pic>
                  <p:nvPicPr>
                    <p:cNvPr id="98" name="Graphic 97" descr="Man">
                      <a:extLst>
                        <a:ext uri="{FF2B5EF4-FFF2-40B4-BE49-F238E27FC236}">
                          <a16:creationId xmlns:a16="http://schemas.microsoft.com/office/drawing/2014/main" id="{47876C11-263D-A642-B2B4-B9A40B3784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99" name="Graphic 98" descr="Man">
                      <a:extLst>
                        <a:ext uri="{FF2B5EF4-FFF2-40B4-BE49-F238E27FC236}">
                          <a16:creationId xmlns:a16="http://schemas.microsoft.com/office/drawing/2014/main" id="{E2289856-15A1-C105-48C7-74DE9E0510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100" name="Graphic 99" descr="Man">
                      <a:extLst>
                        <a:ext uri="{FF2B5EF4-FFF2-40B4-BE49-F238E27FC236}">
                          <a16:creationId xmlns:a16="http://schemas.microsoft.com/office/drawing/2014/main" id="{D33C05E9-49A5-1211-A4B0-D5B383EF8C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101" name="Graphic 100" descr="Man">
                      <a:extLst>
                        <a:ext uri="{FF2B5EF4-FFF2-40B4-BE49-F238E27FC236}">
                          <a16:creationId xmlns:a16="http://schemas.microsoft.com/office/drawing/2014/main" id="{0E537344-EFB6-385B-B789-60B485507E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pic>
                <p:nvPicPr>
                  <p:cNvPr id="97" name="Graphic 96" descr="Man">
                    <a:extLst>
                      <a:ext uri="{FF2B5EF4-FFF2-40B4-BE49-F238E27FC236}">
                        <a16:creationId xmlns:a16="http://schemas.microsoft.com/office/drawing/2014/main" id="{50917B43-6CEE-AA87-E633-B0DA4E97E1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9339" y="2139988"/>
                    <a:ext cx="803235" cy="803235"/>
                  </a:xfrm>
                  <a:prstGeom prst="rect">
                    <a:avLst/>
                  </a:prstGeom>
                </p:spPr>
              </p:pic>
            </p:grpSp>
          </p:grpSp>
          <p:grpSp>
            <p:nvGrpSpPr>
              <p:cNvPr id="106" name="Group 105">
                <a:extLst>
                  <a:ext uri="{FF2B5EF4-FFF2-40B4-BE49-F238E27FC236}">
                    <a16:creationId xmlns:a16="http://schemas.microsoft.com/office/drawing/2014/main" id="{77852DC5-8DBB-DCE0-0AEA-116DFCC28CC4}"/>
                  </a:ext>
                </a:extLst>
              </p:cNvPr>
              <p:cNvGrpSpPr/>
              <p:nvPr/>
            </p:nvGrpSpPr>
            <p:grpSpPr>
              <a:xfrm>
                <a:off x="823121" y="4786624"/>
                <a:ext cx="4328265" cy="803238"/>
                <a:chOff x="871538" y="2139988"/>
                <a:chExt cx="4328265" cy="803238"/>
              </a:xfrm>
              <a:grpFill/>
            </p:grpSpPr>
            <p:pic>
              <p:nvPicPr>
                <p:cNvPr id="107" name="Graphic 106" descr="Man">
                  <a:extLst>
                    <a:ext uri="{FF2B5EF4-FFF2-40B4-BE49-F238E27FC236}">
                      <a16:creationId xmlns:a16="http://schemas.microsoft.com/office/drawing/2014/main" id="{027C0BDC-DE55-1DA5-AF31-B6C2BA0ED0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4772" y="2139990"/>
                  <a:ext cx="803235" cy="803235"/>
                </a:xfrm>
                <a:prstGeom prst="rect">
                  <a:avLst/>
                </a:prstGeom>
              </p:spPr>
            </p:pic>
            <p:grpSp>
              <p:nvGrpSpPr>
                <p:cNvPr id="108" name="Group 107">
                  <a:extLst>
                    <a:ext uri="{FF2B5EF4-FFF2-40B4-BE49-F238E27FC236}">
                      <a16:creationId xmlns:a16="http://schemas.microsoft.com/office/drawing/2014/main" id="{AAA269FD-39C5-B2DD-A073-C97798150BCD}"/>
                    </a:ext>
                  </a:extLst>
                </p:cNvPr>
                <p:cNvGrpSpPr/>
                <p:nvPr/>
              </p:nvGrpSpPr>
              <p:grpSpPr>
                <a:xfrm>
                  <a:off x="871538" y="2139988"/>
                  <a:ext cx="4328265" cy="803238"/>
                  <a:chOff x="871538" y="2139988"/>
                  <a:chExt cx="4328265" cy="803238"/>
                </a:xfrm>
                <a:grpFill/>
              </p:grpSpPr>
              <p:grpSp>
                <p:nvGrpSpPr>
                  <p:cNvPr id="109" name="Group 108">
                    <a:extLst>
                      <a:ext uri="{FF2B5EF4-FFF2-40B4-BE49-F238E27FC236}">
                        <a16:creationId xmlns:a16="http://schemas.microsoft.com/office/drawing/2014/main" id="{817401F9-12BD-47B8-5C2E-2BB631ECE9BC}"/>
                      </a:ext>
                    </a:extLst>
                  </p:cNvPr>
                  <p:cNvGrpSpPr/>
                  <p:nvPr/>
                </p:nvGrpSpPr>
                <p:grpSpPr>
                  <a:xfrm>
                    <a:off x="871538" y="2139989"/>
                    <a:ext cx="2373894" cy="803237"/>
                    <a:chOff x="871538" y="2139989"/>
                    <a:chExt cx="2373894" cy="803237"/>
                  </a:xfrm>
                  <a:grpFill/>
                </p:grpSpPr>
                <p:pic>
                  <p:nvPicPr>
                    <p:cNvPr id="116" name="Graphic 115" descr="Man">
                      <a:extLst>
                        <a:ext uri="{FF2B5EF4-FFF2-40B4-BE49-F238E27FC236}">
                          <a16:creationId xmlns:a16="http://schemas.microsoft.com/office/drawing/2014/main" id="{C4119AF5-F0B1-D029-07EF-2CA322C16B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117" name="Graphic 116" descr="Man">
                      <a:extLst>
                        <a:ext uri="{FF2B5EF4-FFF2-40B4-BE49-F238E27FC236}">
                          <a16:creationId xmlns:a16="http://schemas.microsoft.com/office/drawing/2014/main" id="{FB2FAAA9-E983-FC44-797E-5390E8FF23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118" name="Graphic 117" descr="Man">
                      <a:extLst>
                        <a:ext uri="{FF2B5EF4-FFF2-40B4-BE49-F238E27FC236}">
                          <a16:creationId xmlns:a16="http://schemas.microsoft.com/office/drawing/2014/main" id="{C3182B51-21BC-2B28-8F92-05B9E07F5C1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119" name="Graphic 118" descr="Man">
                      <a:extLst>
                        <a:ext uri="{FF2B5EF4-FFF2-40B4-BE49-F238E27FC236}">
                          <a16:creationId xmlns:a16="http://schemas.microsoft.com/office/drawing/2014/main" id="{6A90E358-AB3D-F224-EA1C-5B52E0215E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grpSp>
                <p:nvGrpSpPr>
                  <p:cNvPr id="110" name="Group 109">
                    <a:extLst>
                      <a:ext uri="{FF2B5EF4-FFF2-40B4-BE49-F238E27FC236}">
                        <a16:creationId xmlns:a16="http://schemas.microsoft.com/office/drawing/2014/main" id="{5BB3BF55-5FAA-EB97-19F1-1771FB20C28B}"/>
                      </a:ext>
                    </a:extLst>
                  </p:cNvPr>
                  <p:cNvGrpSpPr/>
                  <p:nvPr/>
                </p:nvGrpSpPr>
                <p:grpSpPr>
                  <a:xfrm>
                    <a:off x="2825909" y="2139988"/>
                    <a:ext cx="2373894" cy="803237"/>
                    <a:chOff x="871538" y="2139989"/>
                    <a:chExt cx="2373894" cy="803237"/>
                  </a:xfrm>
                  <a:grpFill/>
                </p:grpSpPr>
                <p:pic>
                  <p:nvPicPr>
                    <p:cNvPr id="112" name="Graphic 111" descr="Man">
                      <a:extLst>
                        <a:ext uri="{FF2B5EF4-FFF2-40B4-BE49-F238E27FC236}">
                          <a16:creationId xmlns:a16="http://schemas.microsoft.com/office/drawing/2014/main" id="{EE4DABDF-9AE0-18A8-1404-361429441B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113" name="Graphic 112" descr="Man">
                      <a:extLst>
                        <a:ext uri="{FF2B5EF4-FFF2-40B4-BE49-F238E27FC236}">
                          <a16:creationId xmlns:a16="http://schemas.microsoft.com/office/drawing/2014/main" id="{771E5207-F5C6-1688-4256-98DCC76AAF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114" name="Graphic 113" descr="Man">
                      <a:extLst>
                        <a:ext uri="{FF2B5EF4-FFF2-40B4-BE49-F238E27FC236}">
                          <a16:creationId xmlns:a16="http://schemas.microsoft.com/office/drawing/2014/main" id="{13E279BC-A5C5-D382-E98D-3326A8A8CA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115" name="Graphic 114" descr="Man">
                      <a:extLst>
                        <a:ext uri="{FF2B5EF4-FFF2-40B4-BE49-F238E27FC236}">
                          <a16:creationId xmlns:a16="http://schemas.microsoft.com/office/drawing/2014/main" id="{E2771DFB-448A-87BA-C3A2-F83094328C7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pic>
                <p:nvPicPr>
                  <p:cNvPr id="111" name="Graphic 110" descr="Man">
                    <a:extLst>
                      <a:ext uri="{FF2B5EF4-FFF2-40B4-BE49-F238E27FC236}">
                        <a16:creationId xmlns:a16="http://schemas.microsoft.com/office/drawing/2014/main" id="{456C2C38-2FB6-0646-0A91-53B9F5B51E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9339" y="2139988"/>
                    <a:ext cx="803235" cy="803235"/>
                  </a:xfrm>
                  <a:prstGeom prst="rect">
                    <a:avLst/>
                  </a:prstGeom>
                </p:spPr>
              </p:pic>
            </p:grpSp>
          </p:grpSp>
          <p:grpSp>
            <p:nvGrpSpPr>
              <p:cNvPr id="120" name="Group 119">
                <a:extLst>
                  <a:ext uri="{FF2B5EF4-FFF2-40B4-BE49-F238E27FC236}">
                    <a16:creationId xmlns:a16="http://schemas.microsoft.com/office/drawing/2014/main" id="{CE5862B4-575C-62B5-9057-80A318530FF6}"/>
                  </a:ext>
                </a:extLst>
              </p:cNvPr>
              <p:cNvGrpSpPr/>
              <p:nvPr/>
            </p:nvGrpSpPr>
            <p:grpSpPr>
              <a:xfrm>
                <a:off x="4769619" y="4786621"/>
                <a:ext cx="4328265" cy="803238"/>
                <a:chOff x="871538" y="2139988"/>
                <a:chExt cx="4328265" cy="803238"/>
              </a:xfrm>
              <a:grpFill/>
            </p:grpSpPr>
            <p:pic>
              <p:nvPicPr>
                <p:cNvPr id="121" name="Graphic 120" descr="Man">
                  <a:extLst>
                    <a:ext uri="{FF2B5EF4-FFF2-40B4-BE49-F238E27FC236}">
                      <a16:creationId xmlns:a16="http://schemas.microsoft.com/office/drawing/2014/main" id="{63149357-C233-E60A-DE78-F36FFCC95FF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4772" y="2139990"/>
                  <a:ext cx="803235" cy="803235"/>
                </a:xfrm>
                <a:prstGeom prst="rect">
                  <a:avLst/>
                </a:prstGeom>
              </p:spPr>
            </p:pic>
            <p:grpSp>
              <p:nvGrpSpPr>
                <p:cNvPr id="122" name="Group 121">
                  <a:extLst>
                    <a:ext uri="{FF2B5EF4-FFF2-40B4-BE49-F238E27FC236}">
                      <a16:creationId xmlns:a16="http://schemas.microsoft.com/office/drawing/2014/main" id="{FD570C2E-DF66-45CA-924A-6BA80982FF71}"/>
                    </a:ext>
                  </a:extLst>
                </p:cNvPr>
                <p:cNvGrpSpPr/>
                <p:nvPr/>
              </p:nvGrpSpPr>
              <p:grpSpPr>
                <a:xfrm>
                  <a:off x="871538" y="2139988"/>
                  <a:ext cx="4328265" cy="803238"/>
                  <a:chOff x="871538" y="2139988"/>
                  <a:chExt cx="4328265" cy="803238"/>
                </a:xfrm>
                <a:grpFill/>
              </p:grpSpPr>
              <p:grpSp>
                <p:nvGrpSpPr>
                  <p:cNvPr id="123" name="Group 122">
                    <a:extLst>
                      <a:ext uri="{FF2B5EF4-FFF2-40B4-BE49-F238E27FC236}">
                        <a16:creationId xmlns:a16="http://schemas.microsoft.com/office/drawing/2014/main" id="{7477AF60-CB6B-C6D0-A502-330CCDA7A6C2}"/>
                      </a:ext>
                    </a:extLst>
                  </p:cNvPr>
                  <p:cNvGrpSpPr/>
                  <p:nvPr/>
                </p:nvGrpSpPr>
                <p:grpSpPr>
                  <a:xfrm>
                    <a:off x="871538" y="2139989"/>
                    <a:ext cx="2373894" cy="803237"/>
                    <a:chOff x="871538" y="2139989"/>
                    <a:chExt cx="2373894" cy="803237"/>
                  </a:xfrm>
                  <a:grpFill/>
                </p:grpSpPr>
                <p:pic>
                  <p:nvPicPr>
                    <p:cNvPr id="130" name="Graphic 129" descr="Man">
                      <a:extLst>
                        <a:ext uri="{FF2B5EF4-FFF2-40B4-BE49-F238E27FC236}">
                          <a16:creationId xmlns:a16="http://schemas.microsoft.com/office/drawing/2014/main" id="{CFA3BEF2-405D-844E-DDB9-90DC78EF91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131" name="Graphic 130" descr="Man">
                      <a:extLst>
                        <a:ext uri="{FF2B5EF4-FFF2-40B4-BE49-F238E27FC236}">
                          <a16:creationId xmlns:a16="http://schemas.microsoft.com/office/drawing/2014/main" id="{FF7F1FDB-D583-30A2-1351-9D1D2BAA48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132" name="Graphic 131" descr="Man">
                      <a:extLst>
                        <a:ext uri="{FF2B5EF4-FFF2-40B4-BE49-F238E27FC236}">
                          <a16:creationId xmlns:a16="http://schemas.microsoft.com/office/drawing/2014/main" id="{BB4FF736-29B5-AD9E-81A0-97D3DE1492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133" name="Graphic 132" descr="Man">
                      <a:extLst>
                        <a:ext uri="{FF2B5EF4-FFF2-40B4-BE49-F238E27FC236}">
                          <a16:creationId xmlns:a16="http://schemas.microsoft.com/office/drawing/2014/main" id="{3E32EE9A-84BF-D377-8988-64914F72B4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grpSp>
                <p:nvGrpSpPr>
                  <p:cNvPr id="124" name="Group 123">
                    <a:extLst>
                      <a:ext uri="{FF2B5EF4-FFF2-40B4-BE49-F238E27FC236}">
                        <a16:creationId xmlns:a16="http://schemas.microsoft.com/office/drawing/2014/main" id="{21517EC1-DF42-7FAD-32FF-24EFCD13DF3C}"/>
                      </a:ext>
                    </a:extLst>
                  </p:cNvPr>
                  <p:cNvGrpSpPr/>
                  <p:nvPr/>
                </p:nvGrpSpPr>
                <p:grpSpPr>
                  <a:xfrm>
                    <a:off x="2825909" y="2139988"/>
                    <a:ext cx="2373894" cy="803237"/>
                    <a:chOff x="871538" y="2139989"/>
                    <a:chExt cx="2373894" cy="803237"/>
                  </a:xfrm>
                  <a:grpFill/>
                </p:grpSpPr>
                <p:pic>
                  <p:nvPicPr>
                    <p:cNvPr id="126" name="Graphic 125" descr="Man">
                      <a:extLst>
                        <a:ext uri="{FF2B5EF4-FFF2-40B4-BE49-F238E27FC236}">
                          <a16:creationId xmlns:a16="http://schemas.microsoft.com/office/drawing/2014/main" id="{8A701262-69D1-7546-2393-1680BEAF2B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1538" y="2139991"/>
                      <a:ext cx="803235" cy="803235"/>
                    </a:xfrm>
                    <a:prstGeom prst="rect">
                      <a:avLst/>
                    </a:prstGeom>
                  </p:spPr>
                </p:pic>
                <p:pic>
                  <p:nvPicPr>
                    <p:cNvPr id="127" name="Graphic 126" descr="Man">
                      <a:extLst>
                        <a:ext uri="{FF2B5EF4-FFF2-40B4-BE49-F238E27FC236}">
                          <a16:creationId xmlns:a16="http://schemas.microsoft.com/office/drawing/2014/main" id="{160A388D-AE7A-5D43-7FE1-F17E47DA23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3155" y="2139991"/>
                      <a:ext cx="803235" cy="803235"/>
                    </a:xfrm>
                    <a:prstGeom prst="rect">
                      <a:avLst/>
                    </a:prstGeom>
                  </p:spPr>
                </p:pic>
                <p:pic>
                  <p:nvPicPr>
                    <p:cNvPr id="128" name="Graphic 127" descr="Man">
                      <a:extLst>
                        <a:ext uri="{FF2B5EF4-FFF2-40B4-BE49-F238E27FC236}">
                          <a16:creationId xmlns:a16="http://schemas.microsoft.com/office/drawing/2014/main" id="{058203E8-A3CF-4D0A-257D-409AE697B0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64453" y="2139990"/>
                      <a:ext cx="803235" cy="803235"/>
                    </a:xfrm>
                    <a:prstGeom prst="rect">
                      <a:avLst/>
                    </a:prstGeom>
                  </p:spPr>
                </p:pic>
                <p:pic>
                  <p:nvPicPr>
                    <p:cNvPr id="129" name="Graphic 128" descr="Man">
                      <a:extLst>
                        <a:ext uri="{FF2B5EF4-FFF2-40B4-BE49-F238E27FC236}">
                          <a16:creationId xmlns:a16="http://schemas.microsoft.com/office/drawing/2014/main" id="{013BC8DF-A666-4F53-E68E-C192240367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2197" y="2139989"/>
                      <a:ext cx="803235" cy="803235"/>
                    </a:xfrm>
                    <a:prstGeom prst="rect">
                      <a:avLst/>
                    </a:prstGeom>
                  </p:spPr>
                </p:pic>
              </p:grpSp>
              <p:pic>
                <p:nvPicPr>
                  <p:cNvPr id="125" name="Graphic 124" descr="Man">
                    <a:extLst>
                      <a:ext uri="{FF2B5EF4-FFF2-40B4-BE49-F238E27FC236}">
                        <a16:creationId xmlns:a16="http://schemas.microsoft.com/office/drawing/2014/main" id="{5662E3A2-1BEC-E9D7-24FA-D7FAEF52C4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09339" y="2139988"/>
                    <a:ext cx="803235" cy="803235"/>
                  </a:xfrm>
                  <a:prstGeom prst="rect">
                    <a:avLst/>
                  </a:prstGeom>
                </p:spPr>
              </p:pic>
            </p:grpSp>
          </p:grpSp>
          <p:grpSp>
            <p:nvGrpSpPr>
              <p:cNvPr id="162" name="Group 161">
                <a:extLst>
                  <a:ext uri="{FF2B5EF4-FFF2-40B4-BE49-F238E27FC236}">
                    <a16:creationId xmlns:a16="http://schemas.microsoft.com/office/drawing/2014/main" id="{3C97B76B-9437-8FD9-E4B3-B0E6A1AF982E}"/>
                  </a:ext>
                </a:extLst>
              </p:cNvPr>
              <p:cNvGrpSpPr/>
              <p:nvPr/>
            </p:nvGrpSpPr>
            <p:grpSpPr>
              <a:xfrm>
                <a:off x="844521" y="5658475"/>
                <a:ext cx="4328265" cy="803238"/>
                <a:chOff x="871538" y="2139988"/>
                <a:chExt cx="4328265" cy="803238"/>
              </a:xfrm>
              <a:grpFill/>
            </p:grpSpPr>
            <p:pic>
              <p:nvPicPr>
                <p:cNvPr id="163" name="Graphic 162" descr="Man">
                  <a:extLst>
                    <a:ext uri="{FF2B5EF4-FFF2-40B4-BE49-F238E27FC236}">
                      <a16:creationId xmlns:a16="http://schemas.microsoft.com/office/drawing/2014/main" id="{327F2B46-4176-BCBC-6BD8-9CAB53488B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74772" y="2139990"/>
                  <a:ext cx="803235" cy="803235"/>
                </a:xfrm>
                <a:prstGeom prst="rect">
                  <a:avLst/>
                </a:prstGeom>
              </p:spPr>
            </p:pic>
            <p:grpSp>
              <p:nvGrpSpPr>
                <p:cNvPr id="164" name="Group 163">
                  <a:extLst>
                    <a:ext uri="{FF2B5EF4-FFF2-40B4-BE49-F238E27FC236}">
                      <a16:creationId xmlns:a16="http://schemas.microsoft.com/office/drawing/2014/main" id="{E3CB503A-8324-4BA2-0D88-F7118CDFE819}"/>
                    </a:ext>
                  </a:extLst>
                </p:cNvPr>
                <p:cNvGrpSpPr/>
                <p:nvPr/>
              </p:nvGrpSpPr>
              <p:grpSpPr>
                <a:xfrm>
                  <a:off x="871538" y="2139988"/>
                  <a:ext cx="4328265" cy="803238"/>
                  <a:chOff x="871538" y="2139988"/>
                  <a:chExt cx="4328265" cy="803238"/>
                </a:xfrm>
                <a:grpFill/>
              </p:grpSpPr>
              <p:grpSp>
                <p:nvGrpSpPr>
                  <p:cNvPr id="165" name="Group 164">
                    <a:extLst>
                      <a:ext uri="{FF2B5EF4-FFF2-40B4-BE49-F238E27FC236}">
                        <a16:creationId xmlns:a16="http://schemas.microsoft.com/office/drawing/2014/main" id="{B32A9AC4-E749-4557-238F-1E086DE5EA3B}"/>
                      </a:ext>
                    </a:extLst>
                  </p:cNvPr>
                  <p:cNvGrpSpPr/>
                  <p:nvPr/>
                </p:nvGrpSpPr>
                <p:grpSpPr>
                  <a:xfrm>
                    <a:off x="871538" y="2139989"/>
                    <a:ext cx="2373894" cy="803237"/>
                    <a:chOff x="871538" y="2139989"/>
                    <a:chExt cx="2373894" cy="803237"/>
                  </a:xfrm>
                  <a:grpFill/>
                </p:grpSpPr>
                <p:pic>
                  <p:nvPicPr>
                    <p:cNvPr id="172" name="Graphic 171" descr="Man">
                      <a:extLst>
                        <a:ext uri="{FF2B5EF4-FFF2-40B4-BE49-F238E27FC236}">
                          <a16:creationId xmlns:a16="http://schemas.microsoft.com/office/drawing/2014/main" id="{E31AEB50-7AB4-422F-4D75-28A8BD1F05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538" y="2139991"/>
                      <a:ext cx="803235" cy="803235"/>
                    </a:xfrm>
                    <a:prstGeom prst="rect">
                      <a:avLst/>
                    </a:prstGeom>
                  </p:spPr>
                </p:pic>
                <p:pic>
                  <p:nvPicPr>
                    <p:cNvPr id="173" name="Graphic 172" descr="Man">
                      <a:extLst>
                        <a:ext uri="{FF2B5EF4-FFF2-40B4-BE49-F238E27FC236}">
                          <a16:creationId xmlns:a16="http://schemas.microsoft.com/office/drawing/2014/main" id="{7525F0D7-751B-EF15-2363-D972A34BAC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3155" y="2139991"/>
                      <a:ext cx="803235" cy="803235"/>
                    </a:xfrm>
                    <a:prstGeom prst="rect">
                      <a:avLst/>
                    </a:prstGeom>
                  </p:spPr>
                </p:pic>
                <p:pic>
                  <p:nvPicPr>
                    <p:cNvPr id="174" name="Graphic 173" descr="Man">
                      <a:extLst>
                        <a:ext uri="{FF2B5EF4-FFF2-40B4-BE49-F238E27FC236}">
                          <a16:creationId xmlns:a16="http://schemas.microsoft.com/office/drawing/2014/main" id="{A85B562D-9B0D-AE31-AD83-2E01FD51C6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4453" y="2139990"/>
                      <a:ext cx="803235" cy="803235"/>
                    </a:xfrm>
                    <a:prstGeom prst="rect">
                      <a:avLst/>
                    </a:prstGeom>
                  </p:spPr>
                </p:pic>
                <p:pic>
                  <p:nvPicPr>
                    <p:cNvPr id="175" name="Graphic 174" descr="Man">
                      <a:extLst>
                        <a:ext uri="{FF2B5EF4-FFF2-40B4-BE49-F238E27FC236}">
                          <a16:creationId xmlns:a16="http://schemas.microsoft.com/office/drawing/2014/main" id="{3F114942-F73B-0D3D-C19F-334D126307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2197" y="2139989"/>
                      <a:ext cx="803235" cy="803235"/>
                    </a:xfrm>
                    <a:prstGeom prst="rect">
                      <a:avLst/>
                    </a:prstGeom>
                  </p:spPr>
                </p:pic>
              </p:grpSp>
              <p:grpSp>
                <p:nvGrpSpPr>
                  <p:cNvPr id="166" name="Group 165">
                    <a:extLst>
                      <a:ext uri="{FF2B5EF4-FFF2-40B4-BE49-F238E27FC236}">
                        <a16:creationId xmlns:a16="http://schemas.microsoft.com/office/drawing/2014/main" id="{D01A0415-CF1C-687F-041B-6C85B596AC8B}"/>
                      </a:ext>
                    </a:extLst>
                  </p:cNvPr>
                  <p:cNvGrpSpPr/>
                  <p:nvPr/>
                </p:nvGrpSpPr>
                <p:grpSpPr>
                  <a:xfrm>
                    <a:off x="2825909" y="2139988"/>
                    <a:ext cx="2373894" cy="803237"/>
                    <a:chOff x="871538" y="2139989"/>
                    <a:chExt cx="2373894" cy="803237"/>
                  </a:xfrm>
                  <a:grpFill/>
                </p:grpSpPr>
                <p:pic>
                  <p:nvPicPr>
                    <p:cNvPr id="168" name="Graphic 167" descr="Man">
                      <a:extLst>
                        <a:ext uri="{FF2B5EF4-FFF2-40B4-BE49-F238E27FC236}">
                          <a16:creationId xmlns:a16="http://schemas.microsoft.com/office/drawing/2014/main" id="{498514C6-A17C-EF10-6BCB-19778EB95F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538" y="2139991"/>
                      <a:ext cx="803235" cy="803235"/>
                    </a:xfrm>
                    <a:prstGeom prst="rect">
                      <a:avLst/>
                    </a:prstGeom>
                  </p:spPr>
                </p:pic>
                <p:pic>
                  <p:nvPicPr>
                    <p:cNvPr id="169" name="Graphic 168" descr="Man">
                      <a:extLst>
                        <a:ext uri="{FF2B5EF4-FFF2-40B4-BE49-F238E27FC236}">
                          <a16:creationId xmlns:a16="http://schemas.microsoft.com/office/drawing/2014/main" id="{6A762A56-590B-BED0-951E-164AD0FC1B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3155" y="2139991"/>
                      <a:ext cx="803235" cy="803235"/>
                    </a:xfrm>
                    <a:prstGeom prst="rect">
                      <a:avLst/>
                    </a:prstGeom>
                  </p:spPr>
                </p:pic>
                <p:pic>
                  <p:nvPicPr>
                    <p:cNvPr id="170" name="Graphic 169" descr="Man">
                      <a:extLst>
                        <a:ext uri="{FF2B5EF4-FFF2-40B4-BE49-F238E27FC236}">
                          <a16:creationId xmlns:a16="http://schemas.microsoft.com/office/drawing/2014/main" id="{66CC698B-67F1-5820-8C03-DCDA865862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4453" y="2139990"/>
                      <a:ext cx="803235" cy="803235"/>
                    </a:xfrm>
                    <a:prstGeom prst="rect">
                      <a:avLst/>
                    </a:prstGeom>
                  </p:spPr>
                </p:pic>
                <p:pic>
                  <p:nvPicPr>
                    <p:cNvPr id="171" name="Graphic 170" descr="Man">
                      <a:extLst>
                        <a:ext uri="{FF2B5EF4-FFF2-40B4-BE49-F238E27FC236}">
                          <a16:creationId xmlns:a16="http://schemas.microsoft.com/office/drawing/2014/main" id="{CCB122AD-637F-9AC8-965C-BB0D6DD1A9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2197" y="2139989"/>
                      <a:ext cx="803235" cy="803235"/>
                    </a:xfrm>
                    <a:prstGeom prst="rect">
                      <a:avLst/>
                    </a:prstGeom>
                  </p:spPr>
                </p:pic>
              </p:grpSp>
              <p:pic>
                <p:nvPicPr>
                  <p:cNvPr id="167" name="Graphic 166" descr="Man">
                    <a:extLst>
                      <a:ext uri="{FF2B5EF4-FFF2-40B4-BE49-F238E27FC236}">
                        <a16:creationId xmlns:a16="http://schemas.microsoft.com/office/drawing/2014/main" id="{5C1B8735-EEEA-E878-1A45-34B43969B8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09339" y="2139988"/>
                    <a:ext cx="803235" cy="803235"/>
                  </a:xfrm>
                  <a:prstGeom prst="rect">
                    <a:avLst/>
                  </a:prstGeom>
                </p:spPr>
              </p:pic>
            </p:grpSp>
          </p:grpSp>
          <p:grpSp>
            <p:nvGrpSpPr>
              <p:cNvPr id="178" name="Group 177">
                <a:extLst>
                  <a:ext uri="{FF2B5EF4-FFF2-40B4-BE49-F238E27FC236}">
                    <a16:creationId xmlns:a16="http://schemas.microsoft.com/office/drawing/2014/main" id="{6CEDC99F-DF1B-6FAF-E82A-B76C7BEB5C52}"/>
                  </a:ext>
                </a:extLst>
              </p:cNvPr>
              <p:cNvGrpSpPr/>
              <p:nvPr/>
            </p:nvGrpSpPr>
            <p:grpSpPr>
              <a:xfrm>
                <a:off x="4791019" y="5658472"/>
                <a:ext cx="4328265" cy="803238"/>
                <a:chOff x="871538" y="2139988"/>
                <a:chExt cx="4328265" cy="803238"/>
              </a:xfrm>
              <a:grpFill/>
            </p:grpSpPr>
            <p:grpSp>
              <p:nvGrpSpPr>
                <p:cNvPr id="179" name="Group 178">
                  <a:extLst>
                    <a:ext uri="{FF2B5EF4-FFF2-40B4-BE49-F238E27FC236}">
                      <a16:creationId xmlns:a16="http://schemas.microsoft.com/office/drawing/2014/main" id="{6EB5C4C7-1B19-62DB-0F63-E6D56468595B}"/>
                    </a:ext>
                  </a:extLst>
                </p:cNvPr>
                <p:cNvGrpSpPr/>
                <p:nvPr/>
              </p:nvGrpSpPr>
              <p:grpSpPr>
                <a:xfrm>
                  <a:off x="871538" y="2139989"/>
                  <a:ext cx="2373894" cy="803237"/>
                  <a:chOff x="871538" y="2139989"/>
                  <a:chExt cx="2373894" cy="803237"/>
                </a:xfrm>
                <a:grpFill/>
              </p:grpSpPr>
              <p:pic>
                <p:nvPicPr>
                  <p:cNvPr id="186" name="Graphic 185" descr="Man">
                    <a:extLst>
                      <a:ext uri="{FF2B5EF4-FFF2-40B4-BE49-F238E27FC236}">
                        <a16:creationId xmlns:a16="http://schemas.microsoft.com/office/drawing/2014/main" id="{8B7D40A2-EE49-7BCF-963F-60DACC488C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1538" y="2139991"/>
                    <a:ext cx="803235" cy="803235"/>
                  </a:xfrm>
                  <a:prstGeom prst="rect">
                    <a:avLst/>
                  </a:prstGeom>
                </p:spPr>
              </p:pic>
              <p:pic>
                <p:nvPicPr>
                  <p:cNvPr id="187" name="Graphic 186" descr="Man">
                    <a:extLst>
                      <a:ext uri="{FF2B5EF4-FFF2-40B4-BE49-F238E27FC236}">
                        <a16:creationId xmlns:a16="http://schemas.microsoft.com/office/drawing/2014/main" id="{96A3B8FA-A6F4-9754-192F-0EF8B9F860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73155" y="2139991"/>
                    <a:ext cx="803235" cy="803235"/>
                  </a:xfrm>
                  <a:prstGeom prst="rect">
                    <a:avLst/>
                  </a:prstGeom>
                </p:spPr>
              </p:pic>
              <p:pic>
                <p:nvPicPr>
                  <p:cNvPr id="188" name="Graphic 187" descr="Man">
                    <a:extLst>
                      <a:ext uri="{FF2B5EF4-FFF2-40B4-BE49-F238E27FC236}">
                        <a16:creationId xmlns:a16="http://schemas.microsoft.com/office/drawing/2014/main" id="{61A29FC0-CE9A-6E8E-78B4-3C8A88161C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4453" y="2139990"/>
                    <a:ext cx="803235" cy="803235"/>
                  </a:xfrm>
                  <a:prstGeom prst="rect">
                    <a:avLst/>
                  </a:prstGeom>
                </p:spPr>
              </p:pic>
              <p:pic>
                <p:nvPicPr>
                  <p:cNvPr id="189" name="Graphic 188" descr="Man">
                    <a:extLst>
                      <a:ext uri="{FF2B5EF4-FFF2-40B4-BE49-F238E27FC236}">
                        <a16:creationId xmlns:a16="http://schemas.microsoft.com/office/drawing/2014/main" id="{86ADC2CB-A753-D862-17A2-7D84E13511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42197" y="2139989"/>
                    <a:ext cx="803235" cy="803235"/>
                  </a:xfrm>
                  <a:prstGeom prst="rect">
                    <a:avLst/>
                  </a:prstGeom>
                </p:spPr>
              </p:pic>
            </p:grpSp>
            <p:grpSp>
              <p:nvGrpSpPr>
                <p:cNvPr id="180" name="Group 179">
                  <a:extLst>
                    <a:ext uri="{FF2B5EF4-FFF2-40B4-BE49-F238E27FC236}">
                      <a16:creationId xmlns:a16="http://schemas.microsoft.com/office/drawing/2014/main" id="{A1982088-70FC-52C3-FD31-1F55793040C8}"/>
                    </a:ext>
                  </a:extLst>
                </p:cNvPr>
                <p:cNvGrpSpPr/>
                <p:nvPr/>
              </p:nvGrpSpPr>
              <p:grpSpPr>
                <a:xfrm>
                  <a:off x="2825909" y="2139988"/>
                  <a:ext cx="2373894" cy="803237"/>
                  <a:chOff x="871538" y="2139989"/>
                  <a:chExt cx="2373894" cy="803237"/>
                </a:xfrm>
                <a:grpFill/>
              </p:grpSpPr>
              <p:pic>
                <p:nvPicPr>
                  <p:cNvPr id="182" name="Graphic 181" descr="Man">
                    <a:extLst>
                      <a:ext uri="{FF2B5EF4-FFF2-40B4-BE49-F238E27FC236}">
                        <a16:creationId xmlns:a16="http://schemas.microsoft.com/office/drawing/2014/main" id="{798FB16F-B486-1B0C-9A91-DC226424AF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1538" y="2139991"/>
                    <a:ext cx="803235" cy="803235"/>
                  </a:xfrm>
                  <a:prstGeom prst="rect">
                    <a:avLst/>
                  </a:prstGeom>
                </p:spPr>
              </p:pic>
              <p:pic>
                <p:nvPicPr>
                  <p:cNvPr id="183" name="Graphic 182" descr="Man">
                    <a:extLst>
                      <a:ext uri="{FF2B5EF4-FFF2-40B4-BE49-F238E27FC236}">
                        <a16:creationId xmlns:a16="http://schemas.microsoft.com/office/drawing/2014/main" id="{B2EC7772-AE9F-EF7A-4B16-3A477B3111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73155" y="2139991"/>
                    <a:ext cx="803235" cy="803235"/>
                  </a:xfrm>
                  <a:prstGeom prst="rect">
                    <a:avLst/>
                  </a:prstGeom>
                </p:spPr>
              </p:pic>
              <p:pic>
                <p:nvPicPr>
                  <p:cNvPr id="184" name="Graphic 183" descr="Man">
                    <a:extLst>
                      <a:ext uri="{FF2B5EF4-FFF2-40B4-BE49-F238E27FC236}">
                        <a16:creationId xmlns:a16="http://schemas.microsoft.com/office/drawing/2014/main" id="{BAE0664B-E100-3F52-3B1D-7C11DA9EC9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64453" y="2139990"/>
                    <a:ext cx="803235" cy="803235"/>
                  </a:xfrm>
                  <a:prstGeom prst="rect">
                    <a:avLst/>
                  </a:prstGeom>
                </p:spPr>
              </p:pic>
              <p:pic>
                <p:nvPicPr>
                  <p:cNvPr id="185" name="Graphic 184" descr="Man">
                    <a:extLst>
                      <a:ext uri="{FF2B5EF4-FFF2-40B4-BE49-F238E27FC236}">
                        <a16:creationId xmlns:a16="http://schemas.microsoft.com/office/drawing/2014/main" id="{812F751F-17B1-EA81-1C1E-C853E34F68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42197" y="2139989"/>
                    <a:ext cx="803235" cy="803235"/>
                  </a:xfrm>
                  <a:prstGeom prst="rect">
                    <a:avLst/>
                  </a:prstGeom>
                </p:spPr>
              </p:pic>
            </p:grpSp>
            <p:pic>
              <p:nvPicPr>
                <p:cNvPr id="181" name="Graphic 180" descr="Man">
                  <a:extLst>
                    <a:ext uri="{FF2B5EF4-FFF2-40B4-BE49-F238E27FC236}">
                      <a16:creationId xmlns:a16="http://schemas.microsoft.com/office/drawing/2014/main" id="{55C97108-0B1C-9935-BAC1-886E257B55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09339" y="2139988"/>
                  <a:ext cx="803235" cy="803235"/>
                </a:xfrm>
                <a:prstGeom prst="rect">
                  <a:avLst/>
                </a:prstGeom>
              </p:spPr>
            </p:pic>
          </p:grpSp>
        </p:grpSp>
      </p:grpSp>
      <p:sp>
        <p:nvSpPr>
          <p:cNvPr id="191" name="Title 1">
            <a:extLst>
              <a:ext uri="{FF2B5EF4-FFF2-40B4-BE49-F238E27FC236}">
                <a16:creationId xmlns:a16="http://schemas.microsoft.com/office/drawing/2014/main" id="{FA5E1018-E6D6-C290-0011-FB4BE4563EB8}"/>
              </a:ext>
            </a:extLst>
          </p:cNvPr>
          <p:cNvSpPr txBox="1">
            <a:spLocks/>
          </p:cNvSpPr>
          <p:nvPr/>
        </p:nvSpPr>
        <p:spPr>
          <a:xfrm>
            <a:off x="9183251" y="1645259"/>
            <a:ext cx="2915099" cy="1798732"/>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a:solidFill>
                  <a:schemeClr val="bg2">
                    <a:lumMod val="50000"/>
                  </a:schemeClr>
                </a:solidFill>
                <a:latin typeface="Montserrat" pitchFamily="2" charset="77"/>
              </a:rPr>
              <a:t>80% have the disease, they don’t show symptoms but they spread it</a:t>
            </a:r>
            <a:endParaRPr lang="en-GB" sz="2400" b="1" i="1">
              <a:solidFill>
                <a:schemeClr val="bg2">
                  <a:lumMod val="50000"/>
                </a:schemeClr>
              </a:solidFill>
              <a:latin typeface="Montserrat" pitchFamily="2" charset="77"/>
            </a:endParaRPr>
          </a:p>
        </p:txBody>
      </p:sp>
      <p:sp>
        <p:nvSpPr>
          <p:cNvPr id="193" name="Title 1">
            <a:extLst>
              <a:ext uri="{FF2B5EF4-FFF2-40B4-BE49-F238E27FC236}">
                <a16:creationId xmlns:a16="http://schemas.microsoft.com/office/drawing/2014/main" id="{BC022D09-7969-51D5-A08C-8D67831D6583}"/>
              </a:ext>
            </a:extLst>
          </p:cNvPr>
          <p:cNvSpPr txBox="1">
            <a:spLocks/>
          </p:cNvSpPr>
          <p:nvPr/>
        </p:nvSpPr>
        <p:spPr>
          <a:xfrm>
            <a:off x="9182882" y="3996132"/>
            <a:ext cx="2982599" cy="2783371"/>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a:solidFill>
                  <a:schemeClr val="bg1">
                    <a:lumMod val="50000"/>
                  </a:schemeClr>
                </a:solidFill>
                <a:latin typeface="Montserrat" pitchFamily="2" charset="77"/>
              </a:rPr>
              <a:t>20% show symptoms, from those, </a:t>
            </a:r>
            <a:r>
              <a:rPr lang="en-GB" sz="2400" b="1">
                <a:solidFill>
                  <a:srgbClr val="FFC000"/>
                </a:solidFill>
                <a:latin typeface="Montserrat" pitchFamily="2" charset="77"/>
              </a:rPr>
              <a:t>70 - 80% will be mild cases</a:t>
            </a:r>
            <a:r>
              <a:rPr lang="en-GB" sz="2400" b="1">
                <a:solidFill>
                  <a:schemeClr val="bg1">
                    <a:lumMod val="50000"/>
                  </a:schemeClr>
                </a:solidFill>
                <a:latin typeface="Montserrat" pitchFamily="2" charset="77"/>
              </a:rPr>
              <a:t>, and </a:t>
            </a:r>
            <a:r>
              <a:rPr lang="en-GB" sz="2400" b="1">
                <a:solidFill>
                  <a:srgbClr val="FF0000"/>
                </a:solidFill>
                <a:latin typeface="Montserrat" pitchFamily="2" charset="77"/>
              </a:rPr>
              <a:t>20-30% severe cases </a:t>
            </a:r>
            <a:r>
              <a:rPr lang="en-GB" sz="2400" b="1">
                <a:solidFill>
                  <a:schemeClr val="bg1">
                    <a:lumMod val="50000"/>
                  </a:schemeClr>
                </a:solidFill>
                <a:latin typeface="Montserrat" pitchFamily="2" charset="77"/>
              </a:rPr>
              <a:t>and may die without treatment</a:t>
            </a:r>
            <a:endParaRPr lang="en-GB" sz="2400" b="1" i="1">
              <a:solidFill>
                <a:schemeClr val="bg1">
                  <a:lumMod val="50000"/>
                </a:schemeClr>
              </a:solidFill>
              <a:latin typeface="Montserrat" pitchFamily="2" charset="77"/>
            </a:endParaRPr>
          </a:p>
        </p:txBody>
      </p:sp>
      <p:cxnSp>
        <p:nvCxnSpPr>
          <p:cNvPr id="196" name="Straight Connector 195">
            <a:extLst>
              <a:ext uri="{FF2B5EF4-FFF2-40B4-BE49-F238E27FC236}">
                <a16:creationId xmlns:a16="http://schemas.microsoft.com/office/drawing/2014/main" id="{812A86F1-3852-F142-DB10-0AD3A0277062}"/>
              </a:ext>
            </a:extLst>
          </p:cNvPr>
          <p:cNvCxnSpPr>
            <a:cxnSpLocks/>
          </p:cNvCxnSpPr>
          <p:nvPr/>
        </p:nvCxnSpPr>
        <p:spPr>
          <a:xfrm>
            <a:off x="8329139" y="1698267"/>
            <a:ext cx="0" cy="1815926"/>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96A8CDD6-5257-47C8-E308-B02F938230E0}"/>
              </a:ext>
            </a:extLst>
          </p:cNvPr>
          <p:cNvCxnSpPr>
            <a:cxnSpLocks/>
          </p:cNvCxnSpPr>
          <p:nvPr/>
        </p:nvCxnSpPr>
        <p:spPr>
          <a:xfrm flipH="1">
            <a:off x="8322247" y="4079631"/>
            <a:ext cx="6892" cy="1427659"/>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00BE8A21-D847-E768-6E15-EB93112CF39B}"/>
              </a:ext>
            </a:extLst>
          </p:cNvPr>
          <p:cNvCxnSpPr>
            <a:cxnSpLocks/>
          </p:cNvCxnSpPr>
          <p:nvPr/>
        </p:nvCxnSpPr>
        <p:spPr>
          <a:xfrm>
            <a:off x="8322247" y="6220116"/>
            <a:ext cx="0" cy="642937"/>
          </a:xfrm>
          <a:prstGeom prst="line">
            <a:avLst/>
          </a:prstGeom>
          <a:ln w="825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4" name="Title 1">
            <a:extLst>
              <a:ext uri="{FF2B5EF4-FFF2-40B4-BE49-F238E27FC236}">
                <a16:creationId xmlns:a16="http://schemas.microsoft.com/office/drawing/2014/main" id="{1FAD09C7-0A75-D7AA-C69F-58941118070F}"/>
              </a:ext>
            </a:extLst>
          </p:cNvPr>
          <p:cNvSpPr txBox="1">
            <a:spLocks/>
          </p:cNvSpPr>
          <p:nvPr/>
        </p:nvSpPr>
        <p:spPr>
          <a:xfrm>
            <a:off x="8145975" y="3524510"/>
            <a:ext cx="883317" cy="46251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a:solidFill>
                  <a:schemeClr val="bg1">
                    <a:lumMod val="50000"/>
                  </a:schemeClr>
                </a:solidFill>
                <a:latin typeface="Montserrat" pitchFamily="2" charset="77"/>
              </a:rPr>
              <a:t>80%</a:t>
            </a:r>
            <a:endParaRPr lang="en-GB" sz="2400" b="1" i="1">
              <a:solidFill>
                <a:schemeClr val="bg1">
                  <a:lumMod val="50000"/>
                </a:schemeClr>
              </a:solidFill>
              <a:latin typeface="Montserrat" pitchFamily="2" charset="77"/>
            </a:endParaRPr>
          </a:p>
        </p:txBody>
      </p:sp>
      <p:sp>
        <p:nvSpPr>
          <p:cNvPr id="205" name="Title 1">
            <a:extLst>
              <a:ext uri="{FF2B5EF4-FFF2-40B4-BE49-F238E27FC236}">
                <a16:creationId xmlns:a16="http://schemas.microsoft.com/office/drawing/2014/main" id="{5B666593-BA4C-C042-FC35-EEAD35FE01F9}"/>
              </a:ext>
            </a:extLst>
          </p:cNvPr>
          <p:cNvSpPr txBox="1">
            <a:spLocks/>
          </p:cNvSpPr>
          <p:nvPr/>
        </p:nvSpPr>
        <p:spPr>
          <a:xfrm>
            <a:off x="8152658" y="5714194"/>
            <a:ext cx="883317" cy="46251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400" b="1">
                <a:solidFill>
                  <a:schemeClr val="bg1">
                    <a:lumMod val="50000"/>
                  </a:schemeClr>
                </a:solidFill>
                <a:latin typeface="Montserrat" pitchFamily="2" charset="77"/>
              </a:rPr>
              <a:t>20%</a:t>
            </a:r>
            <a:endParaRPr lang="en-GB" sz="2400" b="1" i="1">
              <a:solidFill>
                <a:schemeClr val="bg1">
                  <a:lumMod val="50000"/>
                </a:schemeClr>
              </a:solidFill>
              <a:latin typeface="Montserrat" pitchFamily="2" charset="77"/>
            </a:endParaRPr>
          </a:p>
        </p:txBody>
      </p:sp>
      <p:pic>
        <p:nvPicPr>
          <p:cNvPr id="213" name="Picture 212">
            <a:extLst>
              <a:ext uri="{FF2B5EF4-FFF2-40B4-BE49-F238E27FC236}">
                <a16:creationId xmlns:a16="http://schemas.microsoft.com/office/drawing/2014/main" id="{95870550-ECCD-58F6-1B98-18BD36D23F0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0700" b="93323" l="8667" r="86250">
                        <a14:foregroundMark x1="8667" y1="52782" x2="8667" y2="62162"/>
                      </a14:backgroundRemoval>
                    </a14:imgEffect>
                  </a14:imgLayer>
                </a14:imgProps>
              </a:ext>
            </a:extLst>
          </a:blip>
          <a:srcRect l="3937" t="34236" r="4563"/>
          <a:stretch/>
        </p:blipFill>
        <p:spPr>
          <a:xfrm>
            <a:off x="7404171" y="1064131"/>
            <a:ext cx="1496973" cy="563069"/>
          </a:xfrm>
          <a:prstGeom prst="rect">
            <a:avLst/>
          </a:prstGeom>
        </p:spPr>
      </p:pic>
      <p:sp>
        <p:nvSpPr>
          <p:cNvPr id="13" name="Title 1">
            <a:extLst>
              <a:ext uri="{FF2B5EF4-FFF2-40B4-BE49-F238E27FC236}">
                <a16:creationId xmlns:a16="http://schemas.microsoft.com/office/drawing/2014/main" id="{79B18D8F-4A31-EAFD-C304-97085662D601}"/>
              </a:ext>
            </a:extLst>
          </p:cNvPr>
          <p:cNvSpPr txBox="1">
            <a:spLocks/>
          </p:cNvSpPr>
          <p:nvPr/>
        </p:nvSpPr>
        <p:spPr>
          <a:xfrm>
            <a:off x="-1" y="27087"/>
            <a:ext cx="9704439" cy="75235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000" b="1">
                <a:latin typeface="Montserrat" pitchFamily="2" charset="77"/>
              </a:rPr>
              <a:t>6. Is cholera always symptomatic?</a:t>
            </a:r>
          </a:p>
        </p:txBody>
      </p:sp>
      <p:sp>
        <p:nvSpPr>
          <p:cNvPr id="6" name="Slide Number Placeholder 5">
            <a:extLst>
              <a:ext uri="{FF2B5EF4-FFF2-40B4-BE49-F238E27FC236}">
                <a16:creationId xmlns:a16="http://schemas.microsoft.com/office/drawing/2014/main" id="{C235135F-99E0-EB2C-AFA4-B08805B5BF27}"/>
              </a:ext>
            </a:extLst>
          </p:cNvPr>
          <p:cNvSpPr>
            <a:spLocks noGrp="1"/>
          </p:cNvSpPr>
          <p:nvPr>
            <p:ph type="sldNum" sz="quarter" idx="12"/>
          </p:nvPr>
        </p:nvSpPr>
        <p:spPr/>
        <p:txBody>
          <a:bodyPr/>
          <a:lstStyle/>
          <a:p>
            <a:fld id="{8AB32140-C4FB-1A4C-AC00-5CB6CAE258BC}" type="slidenum">
              <a:rPr lang="en-GB" smtClean="0"/>
              <a:t>9</a:t>
            </a:fld>
            <a:endParaRPr lang="en-GB"/>
          </a:p>
        </p:txBody>
      </p:sp>
    </p:spTree>
    <p:extLst>
      <p:ext uri="{BB962C8B-B14F-4D97-AF65-F5344CB8AC3E}">
        <p14:creationId xmlns:p14="http://schemas.microsoft.com/office/powerpoint/2010/main" val="1483973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Pantalla panoràmica</PresentationFormat>
  <Slides>37</Slides>
  <Notes>26</Notes>
  <HiddenSlides>2</HiddenSlides>
  <ScaleCrop>false</ScaleCrop>
  <HeadingPairs>
    <vt:vector size="4" baseType="variant">
      <vt:variant>
        <vt:lpstr>Tema</vt:lpstr>
      </vt:variant>
      <vt:variant>
        <vt:i4>1</vt:i4>
      </vt:variant>
      <vt:variant>
        <vt:lpstr>Títols de les diapositives</vt:lpstr>
      </vt:variant>
      <vt:variant>
        <vt:i4>37</vt:i4>
      </vt:variant>
    </vt:vector>
  </HeadingPairs>
  <TitlesOfParts>
    <vt:vector size="38" baseType="lpstr">
      <vt:lpstr>Office Theme</vt:lpstr>
      <vt:lpstr>Presentació del PowerPoint</vt:lpstr>
      <vt:lpstr>Presentació del PowerPoint</vt:lpstr>
      <vt:lpstr>Presentació del PowerPoint</vt:lpstr>
      <vt:lpstr>1. What is cholera?</vt:lpstr>
      <vt:lpstr>2. How do you get cholera? </vt:lpstr>
      <vt:lpstr>3. What are the symptoms of cholera? </vt:lpstr>
      <vt:lpstr>4. How is cholera transmitted?</vt:lpstr>
      <vt:lpstr>5.What is the course of the disease? </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Cholera Multisector response:  Community interventions </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AWD Multisector response</dc:title>
  <dc:creator>Eva Turró Font</dc:creator>
  <cp:revision>5</cp:revision>
  <dcterms:created xsi:type="dcterms:W3CDTF">2024-10-21T08:30:05Z</dcterms:created>
  <dcterms:modified xsi:type="dcterms:W3CDTF">2024-10-25T06:12:49Z</dcterms:modified>
</cp:coreProperties>
</file>