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36" r:id="rId2"/>
    <p:sldId id="591" r:id="rId3"/>
    <p:sldId id="634" r:id="rId4"/>
    <p:sldId id="581" r:id="rId5"/>
    <p:sldId id="559" r:id="rId6"/>
    <p:sldId id="560" r:id="rId7"/>
    <p:sldId id="585" r:id="rId8"/>
    <p:sldId id="590" r:id="rId9"/>
    <p:sldId id="629" r:id="rId10"/>
    <p:sldId id="593" r:id="rId11"/>
    <p:sldId id="594" r:id="rId12"/>
    <p:sldId id="597" r:id="rId13"/>
    <p:sldId id="599" r:id="rId14"/>
    <p:sldId id="600" r:id="rId15"/>
    <p:sldId id="601" r:id="rId16"/>
    <p:sldId id="602" r:id="rId17"/>
    <p:sldId id="605" r:id="rId18"/>
    <p:sldId id="606" r:id="rId19"/>
    <p:sldId id="612" r:id="rId20"/>
    <p:sldId id="616" r:id="rId21"/>
    <p:sldId id="630" r:id="rId22"/>
    <p:sldId id="614" r:id="rId23"/>
    <p:sldId id="617" r:id="rId24"/>
    <p:sldId id="631" r:id="rId25"/>
    <p:sldId id="618" r:id="rId26"/>
    <p:sldId id="623" r:id="rId27"/>
    <p:sldId id="632" r:id="rId28"/>
    <p:sldId id="633" r:id="rId29"/>
    <p:sldId id="625" r:id="rId30"/>
    <p:sldId id="628" r:id="rId31"/>
    <p:sldId id="577" r:id="rId32"/>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8B04DA07-71C9-4BE6-B480-17CF46DACE35}">
          <p14:sldIdLst>
            <p14:sldId id="336"/>
          </p14:sldIdLst>
        </p14:section>
        <p14:section name="INTRO" id="{21F9AF2C-A3E6-4730-AF77-8E1C08CE8118}">
          <p14:sldIdLst>
            <p14:sldId id="591"/>
            <p14:sldId id="634"/>
            <p14:sldId id="581"/>
            <p14:sldId id="559"/>
            <p14:sldId id="560"/>
            <p14:sldId id="585"/>
          </p14:sldIdLst>
        </p14:section>
        <p14:section name="Layers" id="{688BEF13-6823-4EB4-8C61-B78522095021}">
          <p14:sldIdLst>
            <p14:sldId id="590"/>
            <p14:sldId id="629"/>
          </p14:sldIdLst>
        </p14:section>
        <p14:section name="Legend" id="{7DB11321-3DF4-4FAE-BCA7-D68DC1BEE689}">
          <p14:sldIdLst>
            <p14:sldId id="593"/>
          </p14:sldIdLst>
        </p14:section>
        <p14:section name="Add Data" id="{A374B60D-2300-42E7-A64F-018ED8F0015D}">
          <p14:sldIdLst>
            <p14:sldId id="594"/>
          </p14:sldIdLst>
        </p14:section>
        <p14:section name="Basemap" id="{8833E98E-E24F-466C-82E1-8A92BDBAC848}">
          <p14:sldIdLst>
            <p14:sldId id="597"/>
          </p14:sldIdLst>
        </p14:section>
        <p14:section name="Bookmark" id="{84FD6CA9-C94D-47C5-A8E5-72F4CD206FAF}">
          <p14:sldIdLst>
            <p14:sldId id="599"/>
          </p14:sldIdLst>
        </p14:section>
        <p14:section name="Draw on map" id="{CDDDD275-EE5A-4CCD-BBB2-97452C1BE33D}">
          <p14:sldIdLst>
            <p14:sldId id="600"/>
            <p14:sldId id="601"/>
            <p14:sldId id="602"/>
            <p14:sldId id="605"/>
            <p14:sldId id="606"/>
          </p14:sldIdLst>
        </p14:section>
        <p14:section name="Add Customized text on map" id="{7B6A7A31-A16C-4097-8EA1-762963FB3AEF}">
          <p14:sldIdLst>
            <p14:sldId id="612"/>
            <p14:sldId id="616"/>
          </p14:sldIdLst>
        </p14:section>
        <p14:section name="Measurement" id="{F6AC47E8-91BF-43EA-AA74-3DCAFB302F12}">
          <p14:sldIdLst>
            <p14:sldId id="630"/>
            <p14:sldId id="614"/>
            <p14:sldId id="617"/>
          </p14:sldIdLst>
        </p14:section>
        <p14:section name="Coordinate Conversion" id="{E8C9DF6A-1995-4C6A-BDC0-2B2554EB3A9C}">
          <p14:sldIdLst>
            <p14:sldId id="631"/>
            <p14:sldId id="618"/>
          </p14:sldIdLst>
        </p14:section>
        <p14:section name="Printing the map" id="{A75B56F7-33B2-469B-9912-22F23A8ADCC9}">
          <p14:sldIdLst>
            <p14:sldId id="623"/>
            <p14:sldId id="632"/>
            <p14:sldId id="633"/>
          </p14:sldIdLst>
        </p14:section>
        <p14:section name="Sharing map" id="{241075C9-12E8-4D90-B014-ED8F2131479D}">
          <p14:sldIdLst>
            <p14:sldId id="625"/>
          </p14:sldIdLst>
        </p14:section>
        <p14:section name="About" id="{A111DE14-C5F1-4BB4-ADF4-4228D5F57E69}">
          <p14:sldIdLst>
            <p14:sldId id="628"/>
          </p14:sldIdLst>
        </p14:section>
        <p14:section name="Sources" id="{79953263-7433-46BD-B95A-43619E60C38C}">
          <p14:sldIdLst>
            <p14:sldId id="577"/>
          </p14:sldIdLst>
        </p14:section>
      </p14:sectionLst>
    </p:ex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6CE"/>
    <a:srgbClr val="5905A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DF95E3-144E-E99D-B25F-B0554955669D}" v="8" dt="2022-02-16T10:34:39.0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01" autoAdjust="0"/>
  </p:normalViewPr>
  <p:slideViewPr>
    <p:cSldViewPr snapToGrid="0">
      <p:cViewPr varScale="1">
        <p:scale>
          <a:sx n="79" d="100"/>
          <a:sy n="79" d="100"/>
        </p:scale>
        <p:origin x="773" y="72"/>
      </p:cViewPr>
      <p:guideLst>
        <p:guide orient="horz" pos="2183"/>
        <p:guide pos="3863"/>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vier Manrique" userId="S::javier.manrique@undp.org::b1847826-048a-4eb2-99f3-2d0f1bc9a855" providerId="AD" clId="Web-{63DF95E3-144E-E99D-B25F-B0554955669D}"/>
    <pc:docChg chg="modSld">
      <pc:chgData name="Javier Manrique" userId="S::javier.manrique@undp.org::b1847826-048a-4eb2-99f3-2d0f1bc9a855" providerId="AD" clId="Web-{63DF95E3-144E-E99D-B25F-B0554955669D}" dt="2022-02-16T10:34:36.971" v="2" actId="20577"/>
      <pc:docMkLst>
        <pc:docMk/>
      </pc:docMkLst>
      <pc:sldChg chg="modSp">
        <pc:chgData name="Javier Manrique" userId="S::javier.manrique@undp.org::b1847826-048a-4eb2-99f3-2d0f1bc9a855" providerId="AD" clId="Web-{63DF95E3-144E-E99D-B25F-B0554955669D}" dt="2022-02-16T10:34:36.971" v="2" actId="20577"/>
        <pc:sldMkLst>
          <pc:docMk/>
          <pc:sldMk cId="235996885" sldId="581"/>
        </pc:sldMkLst>
        <pc:spChg chg="mod">
          <ac:chgData name="Javier Manrique" userId="S::javier.manrique@undp.org::b1847826-048a-4eb2-99f3-2d0f1bc9a855" providerId="AD" clId="Web-{63DF95E3-144E-E99D-B25F-B0554955669D}" dt="2022-02-16T10:34:36.971" v="2" actId="20577"/>
          <ac:spMkLst>
            <pc:docMk/>
            <pc:sldMk cId="235996885" sldId="581"/>
            <ac:spMk id="27" creationId="{FF1193FE-1493-4F53-A0B5-7EB42E6793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619364"/>
          </a:xfrm>
          <a:prstGeom prst="rect">
            <a:avLst/>
          </a:prstGeom>
        </p:spPr>
        <p:txBody>
          <a:bodyPr vert="horz" lIns="112331" tIns="56166" rIns="112331" bIns="56166" rtlCol="0"/>
          <a:lstStyle>
            <a:lvl1pPr algn="l">
              <a:defRPr sz="1500"/>
            </a:lvl1pPr>
          </a:lstStyle>
          <a:p>
            <a:endParaRPr lang="en-US"/>
          </a:p>
        </p:txBody>
      </p:sp>
      <p:sp>
        <p:nvSpPr>
          <p:cNvPr id="3" name="Date Placeholder 2"/>
          <p:cNvSpPr>
            <a:spLocks noGrp="1"/>
          </p:cNvSpPr>
          <p:nvPr>
            <p:ph type="dt" idx="1"/>
          </p:nvPr>
        </p:nvSpPr>
        <p:spPr>
          <a:xfrm>
            <a:off x="4143588" y="0"/>
            <a:ext cx="3169920" cy="619364"/>
          </a:xfrm>
          <a:prstGeom prst="rect">
            <a:avLst/>
          </a:prstGeom>
        </p:spPr>
        <p:txBody>
          <a:bodyPr vert="horz" lIns="112331" tIns="56166" rIns="112331" bIns="56166" rtlCol="0"/>
          <a:lstStyle>
            <a:lvl1pPr algn="r">
              <a:defRPr sz="1500"/>
            </a:lvl1pPr>
          </a:lstStyle>
          <a:p>
            <a:fld id="{C23FF842-8218-4C08-B9B9-02AF21DF7D25}" type="datetimeFigureOut">
              <a:rPr lang="en-US" smtClean="0"/>
              <a:t>2/16/2022</a:t>
            </a:fld>
            <a:endParaRPr lang="en-US"/>
          </a:p>
        </p:txBody>
      </p:sp>
      <p:sp>
        <p:nvSpPr>
          <p:cNvPr id="4" name="Slide Image Placeholder 3"/>
          <p:cNvSpPr>
            <a:spLocks noGrp="1" noRot="1" noChangeAspect="1"/>
          </p:cNvSpPr>
          <p:nvPr>
            <p:ph type="sldImg" idx="2"/>
          </p:nvPr>
        </p:nvSpPr>
        <p:spPr>
          <a:xfrm>
            <a:off x="-44450" y="1543050"/>
            <a:ext cx="7405688" cy="4167188"/>
          </a:xfrm>
          <a:prstGeom prst="rect">
            <a:avLst/>
          </a:prstGeom>
          <a:noFill/>
          <a:ln w="12700">
            <a:solidFill>
              <a:prstClr val="black"/>
            </a:solidFill>
          </a:ln>
        </p:spPr>
        <p:txBody>
          <a:bodyPr vert="horz" lIns="112331" tIns="56166" rIns="112331" bIns="56166" rtlCol="0" anchor="ctr"/>
          <a:lstStyle/>
          <a:p>
            <a:endParaRPr lang="en-US"/>
          </a:p>
        </p:txBody>
      </p:sp>
      <p:sp>
        <p:nvSpPr>
          <p:cNvPr id="5" name="Notes Placeholder 4"/>
          <p:cNvSpPr>
            <a:spLocks noGrp="1"/>
          </p:cNvSpPr>
          <p:nvPr>
            <p:ph type="body" sz="quarter" idx="3"/>
          </p:nvPr>
        </p:nvSpPr>
        <p:spPr>
          <a:xfrm>
            <a:off x="731521" y="5940742"/>
            <a:ext cx="5852160" cy="4860608"/>
          </a:xfrm>
          <a:prstGeom prst="rect">
            <a:avLst/>
          </a:prstGeom>
        </p:spPr>
        <p:txBody>
          <a:bodyPr vert="horz" lIns="112331" tIns="56166" rIns="112331" bIns="561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9"/>
            <a:ext cx="3169920" cy="619363"/>
          </a:xfrm>
          <a:prstGeom prst="rect">
            <a:avLst/>
          </a:prstGeom>
        </p:spPr>
        <p:txBody>
          <a:bodyPr vert="horz" lIns="112331" tIns="56166" rIns="112331" bIns="56166" rtlCol="0" anchor="b"/>
          <a:lstStyle>
            <a:lvl1pPr algn="l">
              <a:defRPr sz="1500"/>
            </a:lvl1pPr>
          </a:lstStyle>
          <a:p>
            <a:endParaRPr lang="en-US"/>
          </a:p>
        </p:txBody>
      </p:sp>
      <p:sp>
        <p:nvSpPr>
          <p:cNvPr id="7" name="Slide Number Placeholder 6"/>
          <p:cNvSpPr>
            <a:spLocks noGrp="1"/>
          </p:cNvSpPr>
          <p:nvPr>
            <p:ph type="sldNum" sz="quarter" idx="5"/>
          </p:nvPr>
        </p:nvSpPr>
        <p:spPr>
          <a:xfrm>
            <a:off x="4143588" y="11725039"/>
            <a:ext cx="3169920" cy="619363"/>
          </a:xfrm>
          <a:prstGeom prst="rect">
            <a:avLst/>
          </a:prstGeom>
        </p:spPr>
        <p:txBody>
          <a:bodyPr vert="horz" lIns="112331" tIns="56166" rIns="112331" bIns="56166" rtlCol="0" anchor="b"/>
          <a:lstStyle>
            <a:lvl1pPr algn="r">
              <a:defRPr sz="1500"/>
            </a:lvl1pPr>
          </a:lstStyle>
          <a:p>
            <a:fld id="{F834B821-BED2-4D83-92E4-D1351D46B445}" type="slidenum">
              <a:rPr lang="en-US" smtClean="0"/>
              <a:t>‹#›</a:t>
            </a:fld>
            <a:endParaRPr lang="en-US"/>
          </a:p>
        </p:txBody>
      </p:sp>
    </p:spTree>
    <p:extLst>
      <p:ext uri="{BB962C8B-B14F-4D97-AF65-F5344CB8AC3E}">
        <p14:creationId xmlns:p14="http://schemas.microsoft.com/office/powerpoint/2010/main" val="1230676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sz="1500"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1</a:t>
            </a:fld>
            <a:endParaRPr lang="en-GB">
              <a:solidFill>
                <a:prstClr val="black"/>
              </a:solidFill>
              <a:latin typeface="Calibri"/>
            </a:endParaRPr>
          </a:p>
        </p:txBody>
      </p:sp>
    </p:spTree>
    <p:extLst>
      <p:ext uri="{BB962C8B-B14F-4D97-AF65-F5344CB8AC3E}">
        <p14:creationId xmlns:p14="http://schemas.microsoft.com/office/powerpoint/2010/main" val="2149613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12</a:t>
            </a:fld>
            <a:endParaRPr lang="en-GB">
              <a:solidFill>
                <a:prstClr val="black"/>
              </a:solidFill>
              <a:latin typeface="Calibri"/>
            </a:endParaRPr>
          </a:p>
        </p:txBody>
      </p:sp>
    </p:spTree>
    <p:extLst>
      <p:ext uri="{BB962C8B-B14F-4D97-AF65-F5344CB8AC3E}">
        <p14:creationId xmlns:p14="http://schemas.microsoft.com/office/powerpoint/2010/main" val="1501783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13</a:t>
            </a:fld>
            <a:endParaRPr lang="en-GB">
              <a:solidFill>
                <a:prstClr val="black"/>
              </a:solidFill>
              <a:latin typeface="Calibri"/>
            </a:endParaRPr>
          </a:p>
        </p:txBody>
      </p:sp>
    </p:spTree>
    <p:extLst>
      <p:ext uri="{BB962C8B-B14F-4D97-AF65-F5344CB8AC3E}">
        <p14:creationId xmlns:p14="http://schemas.microsoft.com/office/powerpoint/2010/main" val="3251686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14</a:t>
            </a:fld>
            <a:endParaRPr lang="en-GB">
              <a:solidFill>
                <a:prstClr val="black"/>
              </a:solidFill>
              <a:latin typeface="Calibri"/>
            </a:endParaRPr>
          </a:p>
        </p:txBody>
      </p:sp>
    </p:spTree>
    <p:extLst>
      <p:ext uri="{BB962C8B-B14F-4D97-AF65-F5344CB8AC3E}">
        <p14:creationId xmlns:p14="http://schemas.microsoft.com/office/powerpoint/2010/main" val="3627507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15</a:t>
            </a:fld>
            <a:endParaRPr lang="en-GB">
              <a:solidFill>
                <a:prstClr val="black"/>
              </a:solidFill>
              <a:latin typeface="Calibri"/>
            </a:endParaRPr>
          </a:p>
        </p:txBody>
      </p:sp>
    </p:spTree>
    <p:extLst>
      <p:ext uri="{BB962C8B-B14F-4D97-AF65-F5344CB8AC3E}">
        <p14:creationId xmlns:p14="http://schemas.microsoft.com/office/powerpoint/2010/main" val="952235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16</a:t>
            </a:fld>
            <a:endParaRPr lang="en-GB">
              <a:solidFill>
                <a:prstClr val="black"/>
              </a:solidFill>
              <a:latin typeface="Calibri"/>
            </a:endParaRPr>
          </a:p>
        </p:txBody>
      </p:sp>
    </p:spTree>
    <p:extLst>
      <p:ext uri="{BB962C8B-B14F-4D97-AF65-F5344CB8AC3E}">
        <p14:creationId xmlns:p14="http://schemas.microsoft.com/office/powerpoint/2010/main" val="11227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17</a:t>
            </a:fld>
            <a:endParaRPr lang="en-GB">
              <a:solidFill>
                <a:prstClr val="black"/>
              </a:solidFill>
              <a:latin typeface="Calibri"/>
            </a:endParaRPr>
          </a:p>
        </p:txBody>
      </p:sp>
    </p:spTree>
    <p:extLst>
      <p:ext uri="{BB962C8B-B14F-4D97-AF65-F5344CB8AC3E}">
        <p14:creationId xmlns:p14="http://schemas.microsoft.com/office/powerpoint/2010/main" val="3942818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18</a:t>
            </a:fld>
            <a:endParaRPr lang="en-GB">
              <a:solidFill>
                <a:prstClr val="black"/>
              </a:solidFill>
              <a:latin typeface="Calibri"/>
            </a:endParaRPr>
          </a:p>
        </p:txBody>
      </p:sp>
    </p:spTree>
    <p:extLst>
      <p:ext uri="{BB962C8B-B14F-4D97-AF65-F5344CB8AC3E}">
        <p14:creationId xmlns:p14="http://schemas.microsoft.com/office/powerpoint/2010/main" val="693375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19</a:t>
            </a:fld>
            <a:endParaRPr lang="en-GB">
              <a:solidFill>
                <a:prstClr val="black"/>
              </a:solidFill>
              <a:latin typeface="Calibri"/>
            </a:endParaRPr>
          </a:p>
        </p:txBody>
      </p:sp>
    </p:spTree>
    <p:extLst>
      <p:ext uri="{BB962C8B-B14F-4D97-AF65-F5344CB8AC3E}">
        <p14:creationId xmlns:p14="http://schemas.microsoft.com/office/powerpoint/2010/main" val="2968008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20</a:t>
            </a:fld>
            <a:endParaRPr lang="en-GB">
              <a:solidFill>
                <a:prstClr val="black"/>
              </a:solidFill>
              <a:latin typeface="Calibri"/>
            </a:endParaRPr>
          </a:p>
        </p:txBody>
      </p:sp>
    </p:spTree>
    <p:extLst>
      <p:ext uri="{BB962C8B-B14F-4D97-AF65-F5344CB8AC3E}">
        <p14:creationId xmlns:p14="http://schemas.microsoft.com/office/powerpoint/2010/main" val="3126116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21</a:t>
            </a:fld>
            <a:endParaRPr lang="en-GB">
              <a:solidFill>
                <a:prstClr val="black"/>
              </a:solidFill>
              <a:latin typeface="Calibri"/>
            </a:endParaRPr>
          </a:p>
        </p:txBody>
      </p:sp>
    </p:spTree>
    <p:extLst>
      <p:ext uri="{BB962C8B-B14F-4D97-AF65-F5344CB8AC3E}">
        <p14:creationId xmlns:p14="http://schemas.microsoft.com/office/powerpoint/2010/main" val="1662763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4</a:t>
            </a:fld>
            <a:endParaRPr lang="en-GB">
              <a:solidFill>
                <a:prstClr val="black"/>
              </a:solidFill>
              <a:latin typeface="Calibri"/>
            </a:endParaRPr>
          </a:p>
        </p:txBody>
      </p:sp>
    </p:spTree>
    <p:extLst>
      <p:ext uri="{BB962C8B-B14F-4D97-AF65-F5344CB8AC3E}">
        <p14:creationId xmlns:p14="http://schemas.microsoft.com/office/powerpoint/2010/main" val="2940884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22</a:t>
            </a:fld>
            <a:endParaRPr lang="en-GB">
              <a:solidFill>
                <a:prstClr val="black"/>
              </a:solidFill>
              <a:latin typeface="Calibri"/>
            </a:endParaRPr>
          </a:p>
        </p:txBody>
      </p:sp>
    </p:spTree>
    <p:extLst>
      <p:ext uri="{BB962C8B-B14F-4D97-AF65-F5344CB8AC3E}">
        <p14:creationId xmlns:p14="http://schemas.microsoft.com/office/powerpoint/2010/main" val="1439186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23</a:t>
            </a:fld>
            <a:endParaRPr lang="en-GB">
              <a:solidFill>
                <a:prstClr val="black"/>
              </a:solidFill>
              <a:latin typeface="Calibri"/>
            </a:endParaRPr>
          </a:p>
        </p:txBody>
      </p:sp>
    </p:spTree>
    <p:extLst>
      <p:ext uri="{BB962C8B-B14F-4D97-AF65-F5344CB8AC3E}">
        <p14:creationId xmlns:p14="http://schemas.microsoft.com/office/powerpoint/2010/main" val="2933033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24</a:t>
            </a:fld>
            <a:endParaRPr lang="en-GB">
              <a:solidFill>
                <a:prstClr val="black"/>
              </a:solidFill>
              <a:latin typeface="Calibri"/>
            </a:endParaRPr>
          </a:p>
        </p:txBody>
      </p:sp>
    </p:spTree>
    <p:extLst>
      <p:ext uri="{BB962C8B-B14F-4D97-AF65-F5344CB8AC3E}">
        <p14:creationId xmlns:p14="http://schemas.microsoft.com/office/powerpoint/2010/main" val="1016546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25</a:t>
            </a:fld>
            <a:endParaRPr lang="en-GB">
              <a:solidFill>
                <a:prstClr val="black"/>
              </a:solidFill>
              <a:latin typeface="Calibri"/>
            </a:endParaRPr>
          </a:p>
        </p:txBody>
      </p:sp>
    </p:spTree>
    <p:extLst>
      <p:ext uri="{BB962C8B-B14F-4D97-AF65-F5344CB8AC3E}">
        <p14:creationId xmlns:p14="http://schemas.microsoft.com/office/powerpoint/2010/main" val="1759730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26</a:t>
            </a:fld>
            <a:endParaRPr lang="en-GB">
              <a:solidFill>
                <a:prstClr val="black"/>
              </a:solidFill>
              <a:latin typeface="Calibri"/>
            </a:endParaRPr>
          </a:p>
        </p:txBody>
      </p:sp>
    </p:spTree>
    <p:extLst>
      <p:ext uri="{BB962C8B-B14F-4D97-AF65-F5344CB8AC3E}">
        <p14:creationId xmlns:p14="http://schemas.microsoft.com/office/powerpoint/2010/main" val="2047131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27</a:t>
            </a:fld>
            <a:endParaRPr lang="en-GB">
              <a:solidFill>
                <a:prstClr val="black"/>
              </a:solidFill>
              <a:latin typeface="Calibri"/>
            </a:endParaRPr>
          </a:p>
        </p:txBody>
      </p:sp>
    </p:spTree>
    <p:extLst>
      <p:ext uri="{BB962C8B-B14F-4D97-AF65-F5344CB8AC3E}">
        <p14:creationId xmlns:p14="http://schemas.microsoft.com/office/powerpoint/2010/main" val="2781403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28</a:t>
            </a:fld>
            <a:endParaRPr lang="en-GB">
              <a:solidFill>
                <a:prstClr val="black"/>
              </a:solidFill>
              <a:latin typeface="Calibri"/>
            </a:endParaRPr>
          </a:p>
        </p:txBody>
      </p:sp>
    </p:spTree>
    <p:extLst>
      <p:ext uri="{BB962C8B-B14F-4D97-AF65-F5344CB8AC3E}">
        <p14:creationId xmlns:p14="http://schemas.microsoft.com/office/powerpoint/2010/main" val="4287982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29</a:t>
            </a:fld>
            <a:endParaRPr lang="en-GB">
              <a:solidFill>
                <a:prstClr val="black"/>
              </a:solidFill>
              <a:latin typeface="Calibri"/>
            </a:endParaRPr>
          </a:p>
        </p:txBody>
      </p:sp>
    </p:spTree>
    <p:extLst>
      <p:ext uri="{BB962C8B-B14F-4D97-AF65-F5344CB8AC3E}">
        <p14:creationId xmlns:p14="http://schemas.microsoft.com/office/powerpoint/2010/main" val="2745633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30</a:t>
            </a:fld>
            <a:endParaRPr lang="en-GB">
              <a:solidFill>
                <a:prstClr val="black"/>
              </a:solidFill>
              <a:latin typeface="Calibri"/>
            </a:endParaRPr>
          </a:p>
        </p:txBody>
      </p:sp>
    </p:spTree>
    <p:extLst>
      <p:ext uri="{BB962C8B-B14F-4D97-AF65-F5344CB8AC3E}">
        <p14:creationId xmlns:p14="http://schemas.microsoft.com/office/powerpoint/2010/main" val="2420130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31</a:t>
            </a:fld>
            <a:endParaRPr lang="en-GB">
              <a:solidFill>
                <a:prstClr val="black"/>
              </a:solidFill>
              <a:latin typeface="Calibri"/>
            </a:endParaRPr>
          </a:p>
        </p:txBody>
      </p:sp>
    </p:spTree>
    <p:extLst>
      <p:ext uri="{BB962C8B-B14F-4D97-AF65-F5344CB8AC3E}">
        <p14:creationId xmlns:p14="http://schemas.microsoft.com/office/powerpoint/2010/main" val="2703820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5</a:t>
            </a:fld>
            <a:endParaRPr lang="en-GB">
              <a:solidFill>
                <a:prstClr val="black"/>
              </a:solidFill>
              <a:latin typeface="Calibri"/>
            </a:endParaRPr>
          </a:p>
        </p:txBody>
      </p:sp>
    </p:spTree>
    <p:extLst>
      <p:ext uri="{BB962C8B-B14F-4D97-AF65-F5344CB8AC3E}">
        <p14:creationId xmlns:p14="http://schemas.microsoft.com/office/powerpoint/2010/main" val="3901838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6</a:t>
            </a:fld>
            <a:endParaRPr lang="en-GB">
              <a:solidFill>
                <a:prstClr val="black"/>
              </a:solidFill>
              <a:latin typeface="Calibri"/>
            </a:endParaRPr>
          </a:p>
        </p:txBody>
      </p:sp>
    </p:spTree>
    <p:extLst>
      <p:ext uri="{BB962C8B-B14F-4D97-AF65-F5344CB8AC3E}">
        <p14:creationId xmlns:p14="http://schemas.microsoft.com/office/powerpoint/2010/main" val="1280350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7</a:t>
            </a:fld>
            <a:endParaRPr lang="en-GB">
              <a:solidFill>
                <a:prstClr val="black"/>
              </a:solidFill>
              <a:latin typeface="Calibri"/>
            </a:endParaRPr>
          </a:p>
        </p:txBody>
      </p:sp>
    </p:spTree>
    <p:extLst>
      <p:ext uri="{BB962C8B-B14F-4D97-AF65-F5344CB8AC3E}">
        <p14:creationId xmlns:p14="http://schemas.microsoft.com/office/powerpoint/2010/main" val="1775140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8</a:t>
            </a:fld>
            <a:endParaRPr lang="en-GB">
              <a:solidFill>
                <a:prstClr val="black"/>
              </a:solidFill>
              <a:latin typeface="Calibri"/>
            </a:endParaRPr>
          </a:p>
        </p:txBody>
      </p:sp>
    </p:spTree>
    <p:extLst>
      <p:ext uri="{BB962C8B-B14F-4D97-AF65-F5344CB8AC3E}">
        <p14:creationId xmlns:p14="http://schemas.microsoft.com/office/powerpoint/2010/main" val="877863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9</a:t>
            </a:fld>
            <a:endParaRPr lang="en-GB">
              <a:solidFill>
                <a:prstClr val="black"/>
              </a:solidFill>
              <a:latin typeface="Calibri"/>
            </a:endParaRPr>
          </a:p>
        </p:txBody>
      </p:sp>
    </p:spTree>
    <p:extLst>
      <p:ext uri="{BB962C8B-B14F-4D97-AF65-F5344CB8AC3E}">
        <p14:creationId xmlns:p14="http://schemas.microsoft.com/office/powerpoint/2010/main" val="339719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10</a:t>
            </a:fld>
            <a:endParaRPr lang="en-GB">
              <a:solidFill>
                <a:prstClr val="black"/>
              </a:solidFill>
              <a:latin typeface="Calibri"/>
            </a:endParaRPr>
          </a:p>
        </p:txBody>
      </p:sp>
    </p:spTree>
    <p:extLst>
      <p:ext uri="{BB962C8B-B14F-4D97-AF65-F5344CB8AC3E}">
        <p14:creationId xmlns:p14="http://schemas.microsoft.com/office/powerpoint/2010/main" val="969655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0621" indent="-210621">
              <a:buFontTx/>
              <a:buChar char="-"/>
            </a:pPr>
            <a:endParaRPr lang="en-US" dirty="0"/>
          </a:p>
        </p:txBody>
      </p:sp>
      <p:sp>
        <p:nvSpPr>
          <p:cNvPr id="4" name="Slide Number Placeholder 3"/>
          <p:cNvSpPr>
            <a:spLocks noGrp="1"/>
          </p:cNvSpPr>
          <p:nvPr>
            <p:ph type="sldNum" sz="quarter" idx="10"/>
          </p:nvPr>
        </p:nvSpPr>
        <p:spPr/>
        <p:txBody>
          <a:bodyPr/>
          <a:lstStyle/>
          <a:p>
            <a:pPr defTabSz="561657">
              <a:defRPr/>
            </a:pPr>
            <a:fld id="{6C2702E9-C83E-494F-87A8-0B8726EFB43D}" type="slidenum">
              <a:rPr lang="en-GB">
                <a:solidFill>
                  <a:prstClr val="black"/>
                </a:solidFill>
                <a:latin typeface="Calibri"/>
              </a:rPr>
              <a:pPr defTabSz="561657">
                <a:defRPr/>
              </a:pPr>
              <a:t>11</a:t>
            </a:fld>
            <a:endParaRPr lang="en-GB">
              <a:solidFill>
                <a:prstClr val="black"/>
              </a:solidFill>
              <a:latin typeface="Calibri"/>
            </a:endParaRPr>
          </a:p>
        </p:txBody>
      </p:sp>
    </p:spTree>
    <p:extLst>
      <p:ext uri="{BB962C8B-B14F-4D97-AF65-F5344CB8AC3E}">
        <p14:creationId xmlns:p14="http://schemas.microsoft.com/office/powerpoint/2010/main" val="2374485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B8CF76F5-2F17-4CB9-A71D-109F4B9451FE}" type="datetime1">
              <a:rPr lang="en-US" smtClean="0"/>
              <a:t>2/16/2022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CB2E59EF-741E-47FE-A634-7C740CB8F37D}" type="slidenum">
              <a:rPr lang="en-US" smtClean="0"/>
              <a:pPr>
                <a:defRPr/>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498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69848D8A-A481-40FD-AB47-804A490CD6FB}" type="datetime1">
              <a:rPr lang="en-US" smtClean="0"/>
              <a:t>2/16/2022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51B8F15-D966-4974-A2AD-FD0BE8F1C455}" type="slidenum">
              <a:rPr lang="en-US" smtClean="0"/>
              <a:pPr>
                <a:defRPr/>
              </a:pPr>
              <a:t>‹#›</a:t>
            </a:fld>
            <a:endParaRPr lang="en-US" dirty="0"/>
          </a:p>
        </p:txBody>
      </p:sp>
    </p:spTree>
    <p:extLst>
      <p:ext uri="{BB962C8B-B14F-4D97-AF65-F5344CB8AC3E}">
        <p14:creationId xmlns:p14="http://schemas.microsoft.com/office/powerpoint/2010/main" val="1276153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1" y="414780"/>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414779"/>
            <a:ext cx="7734300"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ADA10250-AE63-45E1-B08E-6B4B5F077993}" type="datetime1">
              <a:rPr lang="en-US" smtClean="0"/>
              <a:t>2/16/2022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D154C59-2B87-434C-869A-19F4A1EC7DC5}" type="slidenum">
              <a:rPr lang="en-US" smtClean="0"/>
              <a:pPr>
                <a:defRPr/>
              </a:pPr>
              <a:t>‹#›</a:t>
            </a:fld>
            <a:endParaRPr lang="en-US" dirty="0"/>
          </a:p>
        </p:txBody>
      </p:sp>
    </p:spTree>
    <p:extLst>
      <p:ext uri="{BB962C8B-B14F-4D97-AF65-F5344CB8AC3E}">
        <p14:creationId xmlns:p14="http://schemas.microsoft.com/office/powerpoint/2010/main" val="2234701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186B6D4-8FC5-4858-8761-A0F26F7B81F4}" type="datetime1">
              <a:rPr lang="en-US" smtClean="0"/>
              <a:t>2/16/2022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7F09505-B5E4-4620-BEB5-1AB5CA0DA674}" type="slidenum">
              <a:rPr lang="en-US" smtClean="0"/>
              <a:pPr>
                <a:defRPr/>
              </a:pPr>
              <a:t>‹#›</a:t>
            </a:fld>
            <a:endParaRPr lang="en-US" dirty="0"/>
          </a:p>
        </p:txBody>
      </p:sp>
    </p:spTree>
    <p:extLst>
      <p:ext uri="{BB962C8B-B14F-4D97-AF65-F5344CB8AC3E}">
        <p14:creationId xmlns:p14="http://schemas.microsoft.com/office/powerpoint/2010/main" val="1464809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DBB7BD87-7A27-4E48-BB11-6F6E81FEC807}" type="datetime1">
              <a:rPr lang="en-US" smtClean="0"/>
              <a:t>2/16/2022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36B29DB-CDC8-4FBD-BA37-F940FCC6B88D}" type="slidenum">
              <a:rPr lang="en-US" smtClean="0"/>
              <a:pPr>
                <a:defRPr/>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06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7"/>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BB6A9975-DF49-40B6-AA7E-4E4915EE01F4}" type="datetime1">
              <a:rPr lang="en-US" smtClean="0"/>
              <a:t>2/16/2022</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60BD319-351D-4EFE-8EC0-A91BB03DB063}" type="slidenum">
              <a:rPr lang="en-US" smtClean="0"/>
              <a:pPr>
                <a:defRPr/>
              </a:pPr>
              <a:t>‹#›</a:t>
            </a:fld>
            <a:endParaRPr lang="en-US" dirty="0"/>
          </a:p>
        </p:txBody>
      </p:sp>
    </p:spTree>
    <p:extLst>
      <p:ext uri="{BB962C8B-B14F-4D97-AF65-F5344CB8AC3E}">
        <p14:creationId xmlns:p14="http://schemas.microsoft.com/office/powerpoint/2010/main" val="2398215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5"/>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9E15B1BB-397E-4C21-ADCF-7D7F84FBC816}" type="datetime1">
              <a:rPr lang="en-US" smtClean="0"/>
              <a:t>2/16/2022</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747A002C-8B6F-4643-B6D8-C5763E5ADF10}" type="slidenum">
              <a:rPr lang="en-US" smtClean="0"/>
              <a:pPr>
                <a:defRPr/>
              </a:pPr>
              <a:t>‹#›</a:t>
            </a:fld>
            <a:endParaRPr lang="en-US" dirty="0"/>
          </a:p>
        </p:txBody>
      </p:sp>
    </p:spTree>
    <p:extLst>
      <p:ext uri="{BB962C8B-B14F-4D97-AF65-F5344CB8AC3E}">
        <p14:creationId xmlns:p14="http://schemas.microsoft.com/office/powerpoint/2010/main" val="833524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8F78870-F586-4A18-B743-D973A6D67052}" type="datetime1">
              <a:rPr lang="en-US" smtClean="0"/>
              <a:t>2/16/2022</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F818126-9385-4928-96E1-93DD666CA3A9}" type="slidenum">
              <a:rPr lang="en-US" smtClean="0"/>
              <a:pPr>
                <a:defRPr/>
              </a:pPr>
              <a:t>‹#›</a:t>
            </a:fld>
            <a:endParaRPr lang="en-US" dirty="0"/>
          </a:p>
        </p:txBody>
      </p:sp>
    </p:spTree>
    <p:extLst>
      <p:ext uri="{BB962C8B-B14F-4D97-AF65-F5344CB8AC3E}">
        <p14:creationId xmlns:p14="http://schemas.microsoft.com/office/powerpoint/2010/main" val="4202359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7"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1F7B5192-AEE5-4A12-894D-7B175639F3D7}" type="datetime1">
              <a:rPr lang="en-US" smtClean="0"/>
              <a:t>2/16/2022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dirty="0"/>
          </a:p>
        </p:txBody>
      </p:sp>
      <p:sp>
        <p:nvSpPr>
          <p:cNvPr id="9" name="Slide Number Placeholder 8"/>
          <p:cNvSpPr>
            <a:spLocks noGrp="1"/>
          </p:cNvSpPr>
          <p:nvPr>
            <p:ph type="sldNum" sz="quarter" idx="12"/>
          </p:nvPr>
        </p:nvSpPr>
        <p:spPr/>
        <p:txBody>
          <a:bodyPr/>
          <a:lstStyle/>
          <a:p>
            <a:pPr>
              <a:defRPr/>
            </a:pPr>
            <a:fld id="{175A9CF5-9506-4E17-BFF3-6D45F342DBC8}" type="slidenum">
              <a:rPr lang="en-US" smtClean="0"/>
              <a:pPr>
                <a:defRPr/>
              </a:pPr>
              <a:t>‹#›</a:t>
            </a:fld>
            <a:endParaRPr lang="en-US" dirty="0"/>
          </a:p>
        </p:txBody>
      </p:sp>
    </p:spTree>
    <p:extLst>
      <p:ext uri="{BB962C8B-B14F-4D97-AF65-F5344CB8AC3E}">
        <p14:creationId xmlns:p14="http://schemas.microsoft.com/office/powerpoint/2010/main" val="2311699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613650" y="731520"/>
            <a:ext cx="6679191"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3" y="6459787"/>
            <a:ext cx="2618511" cy="365125"/>
          </a:xfrm>
        </p:spPr>
        <p:txBody>
          <a:bodyPr/>
          <a:lstStyle>
            <a:lvl1pPr algn="l">
              <a:defRPr/>
            </a:lvl1pPr>
          </a:lstStyle>
          <a:p>
            <a:pPr>
              <a:defRPr/>
            </a:pPr>
            <a:fld id="{A6AE92A2-48D3-488A-9263-A1CEE6B5FCCE}" type="datetime1">
              <a:rPr lang="en-US" smtClean="0"/>
              <a:t>2/16/2022</a:t>
            </a:fld>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9A3A573D-CA0C-403A-B00A-9DB23C091EC3}" type="slidenum">
              <a:rPr lang="en-US" smtClean="0"/>
              <a:pPr>
                <a:defRPr/>
              </a:pPr>
              <a:t>‹#›</a:t>
            </a:fld>
            <a:endParaRPr lang="en-US" dirty="0"/>
          </a:p>
        </p:txBody>
      </p:sp>
    </p:spTree>
    <p:extLst>
      <p:ext uri="{BB962C8B-B14F-4D97-AF65-F5344CB8AC3E}">
        <p14:creationId xmlns:p14="http://schemas.microsoft.com/office/powerpoint/2010/main" val="3761828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79" y="5907024"/>
            <a:ext cx="1011936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77FBF70-14A8-4ADB-B61A-AE9DAF78F4FD}" type="datetime1">
              <a:rPr lang="en-US" smtClean="0"/>
              <a:t>2/16/2022</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9376204-9C0C-4014-ACAC-96C8B24AA791}" type="slidenum">
              <a:rPr lang="en-US" smtClean="0"/>
              <a:pPr>
                <a:defRPr/>
              </a:pPr>
              <a:t>‹#›</a:t>
            </a:fld>
            <a:endParaRPr lang="en-US" dirty="0"/>
          </a:p>
        </p:txBody>
      </p:sp>
    </p:spTree>
    <p:extLst>
      <p:ext uri="{BB962C8B-B14F-4D97-AF65-F5344CB8AC3E}">
        <p14:creationId xmlns:p14="http://schemas.microsoft.com/office/powerpoint/2010/main" val="1248416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5"/>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2" y="6459787"/>
            <a:ext cx="2472271" cy="365125"/>
          </a:xfrm>
          <a:prstGeom prst="rect">
            <a:avLst/>
          </a:prstGeom>
        </p:spPr>
        <p:txBody>
          <a:bodyPr vert="horz" lIns="91440" tIns="45720" rIns="91440" bIns="45720" rtlCol="0" anchor="ctr"/>
          <a:lstStyle>
            <a:lvl1pPr algn="l">
              <a:defRPr sz="900">
                <a:solidFill>
                  <a:srgbClr val="FFFFFF"/>
                </a:solidFill>
              </a:defRPr>
            </a:lvl1pPr>
          </a:lstStyle>
          <a:p>
            <a:pPr>
              <a:defRPr/>
            </a:pPr>
            <a:fld id="{4C897777-F5A5-443F-B638-C27BB6251B9B}" type="datetime1">
              <a:rPr lang="en-US" smtClean="0"/>
              <a:t>2/16/2022</a:t>
            </a:fld>
            <a:endParaRPr lang="en-US" dirty="0"/>
          </a:p>
        </p:txBody>
      </p:sp>
      <p:sp>
        <p:nvSpPr>
          <p:cNvPr id="5" name="Footer Placeholder 4"/>
          <p:cNvSpPr>
            <a:spLocks noGrp="1"/>
          </p:cNvSpPr>
          <p:nvPr>
            <p:ph type="ftr" sz="quarter" idx="3"/>
          </p:nvPr>
        </p:nvSpPr>
        <p:spPr>
          <a:xfrm>
            <a:off x="3686186" y="6459787"/>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dirty="0"/>
          </a:p>
        </p:txBody>
      </p:sp>
      <p:sp>
        <p:nvSpPr>
          <p:cNvPr id="6" name="Slide Number Placeholder 5"/>
          <p:cNvSpPr>
            <a:spLocks noGrp="1"/>
          </p:cNvSpPr>
          <p:nvPr>
            <p:ph type="sldNum" sz="quarter" idx="4"/>
          </p:nvPr>
        </p:nvSpPr>
        <p:spPr>
          <a:xfrm>
            <a:off x="9900460" y="6459787"/>
            <a:ext cx="1312025" cy="365125"/>
          </a:xfrm>
          <a:prstGeom prst="rect">
            <a:avLst/>
          </a:prstGeom>
        </p:spPr>
        <p:txBody>
          <a:bodyPr vert="horz" lIns="91440" tIns="45720" rIns="91440" bIns="45720" rtlCol="0" anchor="ctr"/>
          <a:lstStyle>
            <a:lvl1pPr algn="r">
              <a:defRPr sz="1050">
                <a:solidFill>
                  <a:srgbClr val="FFFFFF"/>
                </a:solidFill>
              </a:defRPr>
            </a:lvl1pPr>
          </a:lstStyle>
          <a:p>
            <a:pPr>
              <a:defRPr/>
            </a:pPr>
            <a:fld id="{9A3A573D-CA0C-403A-B00A-9DB23C091EC3}" type="slidenum">
              <a:rPr lang="en-US" smtClean="0"/>
              <a:pPr>
                <a:defRPr/>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22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JP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8.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5.png"/><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png"/><Relationship Id="rId4" Type="http://schemas.openxmlformats.org/officeDocument/2006/relationships/image" Target="../media/image59.pn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openxmlformats.org/officeDocument/2006/relationships/image" Target="../media/image4.png"/><Relationship Id="rId7" Type="http://schemas.microsoft.com/office/2007/relationships/hdphoto" Target="../media/hdphoto7.wdp"/><Relationship Id="rId12" Type="http://schemas.microsoft.com/office/2007/relationships/hdphoto" Target="../media/hdphoto9.wdp"/><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9.png"/><Relationship Id="rId5" Type="http://schemas.microsoft.com/office/2007/relationships/hdphoto" Target="../media/hdphoto6.wdp"/><Relationship Id="rId10" Type="http://schemas.microsoft.com/office/2007/relationships/hdphoto" Target="../media/hdphoto8.wdp"/><Relationship Id="rId4" Type="http://schemas.openxmlformats.org/officeDocument/2006/relationships/image" Target="../media/image65.png"/><Relationship Id="rId9" Type="http://schemas.openxmlformats.org/officeDocument/2006/relationships/image" Target="../media/image68.png"/><Relationship Id="rId1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1.JP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JPG"/></Relationships>
</file>

<file path=ppt/slides/_rels/slide2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4.jp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app.mapx.org/static.html?project=MX-3ZK-82N-DY8-WU2-IGF&amp;views=MX-5BWRN-RBB0W-ZAXRA&amp;storyAutoStart=false&amp;language=en" TargetMode="External"/><Relationship Id="rId18" Type="http://schemas.openxmlformats.org/officeDocument/2006/relationships/image" Target="../media/image20.jpeg"/><Relationship Id="rId3" Type="http://schemas.openxmlformats.org/officeDocument/2006/relationships/image" Target="../media/image6.jpeg"/><Relationship Id="rId21" Type="http://schemas.openxmlformats.org/officeDocument/2006/relationships/image" Target="../media/image23.png"/><Relationship Id="rId7" Type="http://schemas.openxmlformats.org/officeDocument/2006/relationships/image" Target="../media/image10.jpeg"/><Relationship Id="rId12" Type="http://schemas.openxmlformats.org/officeDocument/2006/relationships/image" Target="../media/image15.jpeg"/><Relationship Id="rId17" Type="http://schemas.openxmlformats.org/officeDocument/2006/relationships/image" Target="../media/image19.jpeg"/><Relationship Id="rId25" Type="http://schemas.openxmlformats.org/officeDocument/2006/relationships/image" Target="../media/image27.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9.jpeg"/><Relationship Id="rId11" Type="http://schemas.openxmlformats.org/officeDocument/2006/relationships/image" Target="../media/image14.png"/><Relationship Id="rId24"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hyperlink" Target="http://geonode.themimu.info/layers/?limit=100&amp;offset=0" TargetMode="External"/><Relationship Id="rId3" Type="http://schemas.openxmlformats.org/officeDocument/2006/relationships/image" Target="../media/image4.png"/><Relationship Id="rId7" Type="http://schemas.openxmlformats.org/officeDocument/2006/relationships/hyperlink" Target="http://www.themimu.info/"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mailto:info.mimu@undp.org" TargetMode="External"/><Relationship Id="rId5" Type="http://schemas.openxmlformats.org/officeDocument/2006/relationships/hyperlink" Target="mailto:maps@themimu.info" TargetMode="External"/><Relationship Id="rId4" Type="http://schemas.openxmlformats.org/officeDocument/2006/relationships/image" Target="../media/image76.JPG"/></Relationships>
</file>

<file path=ppt/slides/_rels/slide31.xml.rels><?xml version="1.0" encoding="UTF-8" standalone="yes"?>
<Relationships xmlns="http://schemas.openxmlformats.org/package/2006/relationships"><Relationship Id="rId8" Type="http://schemas.openxmlformats.org/officeDocument/2006/relationships/hyperlink" Target="https://doc.arcgis.com/en/web-appbuilder/create-apps/widget-about.htm" TargetMode="External"/><Relationship Id="rId3" Type="http://schemas.openxmlformats.org/officeDocument/2006/relationships/image" Target="../media/image4.png"/><Relationship Id="rId7" Type="http://schemas.openxmlformats.org/officeDocument/2006/relationships/hyperlink" Target="https://www.esri.com/en-us/arcgis/products/arcgis-online/overview"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app.themimu.info/mimu_mimumapmaker/" TargetMode="External"/><Relationship Id="rId5" Type="http://schemas.openxmlformats.org/officeDocument/2006/relationships/image" Target="../media/image77.png"/><Relationship Id="rId4" Type="http://schemas.openxmlformats.org/officeDocument/2006/relationships/hyperlink" Target="http://themimu.info/" TargetMode="External"/><Relationship Id="rId9" Type="http://schemas.openxmlformats.org/officeDocument/2006/relationships/hyperlink" Target="https://www.themimu.inf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themimu.info/" TargetMode="External"/><Relationship Id="rId5" Type="http://schemas.openxmlformats.org/officeDocument/2006/relationships/hyperlink" Target="http://themimu.info/" TargetMode="External"/><Relationship Id="rId4" Type="http://schemas.openxmlformats.org/officeDocument/2006/relationships/image" Target="../media/image30.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50D4B21-9E5F-4611-A2A1-18312C2C62E0}"/>
              </a:ext>
            </a:extLst>
          </p:cNvPr>
          <p:cNvCxnSpPr>
            <a:cxnSpLocks/>
          </p:cNvCxnSpPr>
          <p:nvPr/>
        </p:nvCxnSpPr>
        <p:spPr>
          <a:xfrm>
            <a:off x="124287" y="4573710"/>
            <a:ext cx="1195822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4BA9E5-3866-4FE5-BF31-D835DE163AF4}"/>
              </a:ext>
            </a:extLst>
          </p:cNvPr>
          <p:cNvSpPr txBox="1">
            <a:spLocks/>
          </p:cNvSpPr>
          <p:nvPr/>
        </p:nvSpPr>
        <p:spPr>
          <a:xfrm>
            <a:off x="2395418" y="2651650"/>
            <a:ext cx="7401163" cy="977679"/>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150000"/>
              </a:lnSpc>
              <a:defRPr/>
            </a:pPr>
            <a:r>
              <a:rPr lang="es-CO" sz="3600" b="1" dirty="0" err="1">
                <a:solidFill>
                  <a:srgbClr val="595959"/>
                </a:solidFill>
                <a:latin typeface="Calibri Light" panose="020F0302020204030204"/>
              </a:rPr>
              <a:t>Using</a:t>
            </a:r>
            <a:r>
              <a:rPr lang="es-CO" sz="3600" b="1" dirty="0">
                <a:solidFill>
                  <a:srgbClr val="595959"/>
                </a:solidFill>
                <a:latin typeface="Calibri Light" panose="020F0302020204030204"/>
              </a:rPr>
              <a:t> MIMU </a:t>
            </a:r>
            <a:r>
              <a:rPr lang="es-CO" sz="3600" b="1" dirty="0" err="1">
                <a:solidFill>
                  <a:srgbClr val="595959"/>
                </a:solidFill>
                <a:latin typeface="Calibri Light" panose="020F0302020204030204"/>
              </a:rPr>
              <a:t>Map</a:t>
            </a:r>
            <a:r>
              <a:rPr lang="es-CO" sz="3600" b="1" dirty="0">
                <a:solidFill>
                  <a:srgbClr val="595959"/>
                </a:solidFill>
                <a:latin typeface="Calibri Light" panose="020F0302020204030204"/>
              </a:rPr>
              <a:t> </a:t>
            </a:r>
            <a:r>
              <a:rPr lang="es-CO" sz="3600" b="1" dirty="0" err="1">
                <a:solidFill>
                  <a:srgbClr val="595959"/>
                </a:solidFill>
                <a:latin typeface="Calibri Light" panose="020F0302020204030204"/>
              </a:rPr>
              <a:t>Maker</a:t>
            </a:r>
            <a:endParaRPr lang="es-CO" sz="3600" b="1" dirty="0">
              <a:solidFill>
                <a:srgbClr val="595959"/>
              </a:solidFill>
              <a:latin typeface="Calibri Light" panose="020F0302020204030204"/>
            </a:endParaRPr>
          </a:p>
        </p:txBody>
      </p:sp>
      <p:pic>
        <p:nvPicPr>
          <p:cNvPr id="4" name="Picture 3">
            <a:extLst>
              <a:ext uri="{FF2B5EF4-FFF2-40B4-BE49-F238E27FC236}">
                <a16:creationId xmlns:a16="http://schemas.microsoft.com/office/drawing/2014/main" id="{9305433C-D3EA-4A71-A7BD-39BA7CF75D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653" y="292646"/>
            <a:ext cx="1377534" cy="1235520"/>
          </a:xfrm>
          <a:prstGeom prst="rect">
            <a:avLst/>
          </a:prstGeom>
        </p:spPr>
      </p:pic>
      <p:sp>
        <p:nvSpPr>
          <p:cNvPr id="5" name="TextBox 4">
            <a:extLst>
              <a:ext uri="{FF2B5EF4-FFF2-40B4-BE49-F238E27FC236}">
                <a16:creationId xmlns:a16="http://schemas.microsoft.com/office/drawing/2014/main" id="{4F656585-2AA2-4EA8-9E90-19C28AE5426D}"/>
              </a:ext>
            </a:extLst>
          </p:cNvPr>
          <p:cNvSpPr txBox="1"/>
          <p:nvPr/>
        </p:nvSpPr>
        <p:spPr>
          <a:xfrm>
            <a:off x="4419600" y="4766299"/>
            <a:ext cx="6172200" cy="523220"/>
          </a:xfrm>
          <a:prstGeom prst="rect">
            <a:avLst/>
          </a:prstGeom>
          <a:noFill/>
        </p:spPr>
        <p:txBody>
          <a:bodyPr wrap="square" rtlCol="0">
            <a:spAutoFit/>
          </a:bodyPr>
          <a:lstStyle/>
          <a:p>
            <a:pPr algn="r" defTabSz="457200"/>
            <a:r>
              <a:rPr lang="en-US" sz="2800" dirty="0">
                <a:solidFill>
                  <a:srgbClr val="595959"/>
                </a:solidFill>
                <a:latin typeface="Calibri Light" panose="020F0302020204030204"/>
              </a:rPr>
              <a:t>2022</a:t>
            </a:r>
          </a:p>
        </p:txBody>
      </p:sp>
      <p:sp>
        <p:nvSpPr>
          <p:cNvPr id="2" name="Slide Number Placeholder 1">
            <a:extLst>
              <a:ext uri="{FF2B5EF4-FFF2-40B4-BE49-F238E27FC236}">
                <a16:creationId xmlns:a16="http://schemas.microsoft.com/office/drawing/2014/main" id="{6B6E0A11-3C02-44A8-A51A-110A88D25029}"/>
              </a:ext>
            </a:extLst>
          </p:cNvPr>
          <p:cNvSpPr>
            <a:spLocks noGrp="1"/>
          </p:cNvSpPr>
          <p:nvPr>
            <p:ph type="sldNum" sz="quarter" idx="12"/>
          </p:nvPr>
        </p:nvSpPr>
        <p:spPr/>
        <p:txBody>
          <a:bodyPr/>
          <a:lstStyle/>
          <a:p>
            <a:pPr>
              <a:defRPr/>
            </a:pPr>
            <a:fld id="{175A9CF5-9506-4E17-BFF3-6D45F342DBC8}" type="slidenum">
              <a:rPr lang="en-US" smtClean="0"/>
              <a:pPr>
                <a:defRPr/>
              </a:pPr>
              <a:t>1</a:t>
            </a:fld>
            <a:endParaRPr lang="en-US" dirty="0"/>
          </a:p>
        </p:txBody>
      </p:sp>
      <p:pic>
        <p:nvPicPr>
          <p:cNvPr id="7" name="Imagen 6" descr="Imagen que contiene Interfaz de usuario gráfica&#10;&#10;Descripción generada automáticamente">
            <a:extLst>
              <a:ext uri="{FF2B5EF4-FFF2-40B4-BE49-F238E27FC236}">
                <a16:creationId xmlns:a16="http://schemas.microsoft.com/office/drawing/2014/main" id="{92AF2CF9-AF24-4556-969D-348D8A16B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1434" y="292646"/>
            <a:ext cx="1587913" cy="1190018"/>
          </a:xfrm>
          <a:prstGeom prst="rect">
            <a:avLst/>
          </a:prstGeom>
        </p:spPr>
      </p:pic>
    </p:spTree>
    <p:extLst>
      <p:ext uri="{BB962C8B-B14F-4D97-AF65-F5344CB8AC3E}">
        <p14:creationId xmlns:p14="http://schemas.microsoft.com/office/powerpoint/2010/main" val="480356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250" tmFilter="0, 0; .2, .5; .8, .5; 1, 0"/>
                                        <p:tgtEl>
                                          <p:spTgt spid="8"/>
                                        </p:tgtEl>
                                      </p:cBhvr>
                                    </p:animEffect>
                                    <p:animScale>
                                      <p:cBhvr>
                                        <p:cTn id="7" dur="625"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C9F3991-E14A-491C-B972-792F392242C7}"/>
              </a:ext>
            </a:extLst>
          </p:cNvPr>
          <p:cNvPicPr>
            <a:picLocks noChangeAspect="1"/>
          </p:cNvPicPr>
          <p:nvPr/>
        </p:nvPicPr>
        <p:blipFill>
          <a:blip r:embed="rId3"/>
          <a:stretch>
            <a:fillRect/>
          </a:stretch>
        </p:blipFill>
        <p:spPr>
          <a:xfrm>
            <a:off x="524841" y="814090"/>
            <a:ext cx="11521440" cy="5525712"/>
          </a:xfrm>
          <a:prstGeom prst="rect">
            <a:avLst/>
          </a:prstGeom>
        </p:spPr>
      </p:pic>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Legend</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10</a:t>
            </a:fld>
            <a:endParaRPr lang="en-US" dirty="0"/>
          </a:p>
        </p:txBody>
      </p:sp>
      <p:sp>
        <p:nvSpPr>
          <p:cNvPr id="4" name="Oval 3">
            <a:extLst>
              <a:ext uri="{FF2B5EF4-FFF2-40B4-BE49-F238E27FC236}">
                <a16:creationId xmlns:a16="http://schemas.microsoft.com/office/drawing/2014/main" id="{5F6F5C7D-E5CA-4E27-8234-1FB312650025}"/>
              </a:ext>
            </a:extLst>
          </p:cNvPr>
          <p:cNvSpPr/>
          <p:nvPr/>
        </p:nvSpPr>
        <p:spPr>
          <a:xfrm>
            <a:off x="10419763" y="1187451"/>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8299E54-6982-40D3-ACD2-33FE8F8514B1}"/>
              </a:ext>
            </a:extLst>
          </p:cNvPr>
          <p:cNvSpPr/>
          <p:nvPr/>
        </p:nvSpPr>
        <p:spPr>
          <a:xfrm>
            <a:off x="9340850" y="1256338"/>
            <a:ext cx="698500"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Brace 11">
            <a:extLst>
              <a:ext uri="{FF2B5EF4-FFF2-40B4-BE49-F238E27FC236}">
                <a16:creationId xmlns:a16="http://schemas.microsoft.com/office/drawing/2014/main" id="{EA9A5469-F44C-4CC1-81F0-C9FDB2D620F3}"/>
              </a:ext>
            </a:extLst>
          </p:cNvPr>
          <p:cNvSpPr/>
          <p:nvPr/>
        </p:nvSpPr>
        <p:spPr>
          <a:xfrm>
            <a:off x="9745921" y="1715780"/>
            <a:ext cx="246097" cy="4486885"/>
          </a:xfrm>
          <a:prstGeom prst="leftBrace">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row: Right 24">
            <a:extLst>
              <a:ext uri="{FF2B5EF4-FFF2-40B4-BE49-F238E27FC236}">
                <a16:creationId xmlns:a16="http://schemas.microsoft.com/office/drawing/2014/main" id="{09BC6854-9A5C-4DD7-A2B4-4557AEAE7A6E}"/>
              </a:ext>
            </a:extLst>
          </p:cNvPr>
          <p:cNvSpPr/>
          <p:nvPr/>
        </p:nvSpPr>
        <p:spPr>
          <a:xfrm>
            <a:off x="8952548" y="3842257"/>
            <a:ext cx="698500"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B7733F1-4CE3-4947-84CF-DB8565ADB7EC}"/>
              </a:ext>
            </a:extLst>
          </p:cNvPr>
          <p:cNvSpPr txBox="1"/>
          <p:nvPr/>
        </p:nvSpPr>
        <p:spPr>
          <a:xfrm>
            <a:off x="1313234" y="1041122"/>
            <a:ext cx="7988564" cy="1754326"/>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Legend Button</a:t>
            </a:r>
          </a:p>
          <a:p>
            <a:pPr algn="ctr"/>
            <a:endParaRPr lang="en-US" b="1" dirty="0"/>
          </a:p>
          <a:p>
            <a:pPr algn="just"/>
            <a:r>
              <a:rPr lang="en-US" b="1" dirty="0"/>
              <a:t>Clicking</a:t>
            </a:r>
            <a:r>
              <a:rPr lang="en-US" dirty="0"/>
              <a:t> the button, displays the Legend window </a:t>
            </a:r>
            <a:r>
              <a:rPr lang="en-US" b="1" dirty="0"/>
              <a:t>showing labels and symbols for layers </a:t>
            </a:r>
            <a:r>
              <a:rPr lang="en-US" dirty="0"/>
              <a:t>in the map. It supports dynamic, tiled, image, feature, and KML (Google Earth) layer types as well as WMS (Web Map Service) layers with an associated legend URL.</a:t>
            </a:r>
          </a:p>
        </p:txBody>
      </p:sp>
      <p:sp>
        <p:nvSpPr>
          <p:cNvPr id="23" name="TextBox 22">
            <a:extLst>
              <a:ext uri="{FF2B5EF4-FFF2-40B4-BE49-F238E27FC236}">
                <a16:creationId xmlns:a16="http://schemas.microsoft.com/office/drawing/2014/main" id="{E53D17EE-7A9A-4791-8392-1E7AE88376F1}"/>
              </a:ext>
            </a:extLst>
          </p:cNvPr>
          <p:cNvSpPr txBox="1"/>
          <p:nvPr/>
        </p:nvSpPr>
        <p:spPr>
          <a:xfrm>
            <a:off x="7720315" y="3627042"/>
            <a:ext cx="1176036" cy="646331"/>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Legend</a:t>
            </a:r>
            <a:r>
              <a:rPr lang="en-US" dirty="0"/>
              <a:t> </a:t>
            </a:r>
            <a:r>
              <a:rPr lang="en-US" b="1" dirty="0"/>
              <a:t>window</a:t>
            </a:r>
          </a:p>
        </p:txBody>
      </p:sp>
    </p:spTree>
    <p:extLst>
      <p:ext uri="{BB962C8B-B14F-4D97-AF65-F5344CB8AC3E}">
        <p14:creationId xmlns:p14="http://schemas.microsoft.com/office/powerpoint/2010/main" val="2270711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Adding Data</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11</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021" y="814091"/>
            <a:ext cx="12047661" cy="5463411"/>
          </a:xfrm>
          <a:prstGeom prst="rect">
            <a:avLst/>
          </a:prstGeom>
        </p:spPr>
      </p:pic>
      <p:sp>
        <p:nvSpPr>
          <p:cNvPr id="4" name="Oval 3">
            <a:extLst>
              <a:ext uri="{FF2B5EF4-FFF2-40B4-BE49-F238E27FC236}">
                <a16:creationId xmlns:a16="http://schemas.microsoft.com/office/drawing/2014/main" id="{5F6F5C7D-E5CA-4E27-8234-1FB312650025}"/>
              </a:ext>
            </a:extLst>
          </p:cNvPr>
          <p:cNvSpPr/>
          <p:nvPr/>
        </p:nvSpPr>
        <p:spPr>
          <a:xfrm>
            <a:off x="10707753" y="1187451"/>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8299E54-6982-40D3-ACD2-33FE8F8514B1}"/>
              </a:ext>
            </a:extLst>
          </p:cNvPr>
          <p:cNvSpPr/>
          <p:nvPr/>
        </p:nvSpPr>
        <p:spPr>
          <a:xfrm>
            <a:off x="8754894" y="1256338"/>
            <a:ext cx="1284456" cy="21831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Right 24">
            <a:extLst>
              <a:ext uri="{FF2B5EF4-FFF2-40B4-BE49-F238E27FC236}">
                <a16:creationId xmlns:a16="http://schemas.microsoft.com/office/drawing/2014/main" id="{09BC6854-9A5C-4DD7-A2B4-4557AEAE7A6E}"/>
              </a:ext>
            </a:extLst>
          </p:cNvPr>
          <p:cNvSpPr/>
          <p:nvPr/>
        </p:nvSpPr>
        <p:spPr>
          <a:xfrm>
            <a:off x="8754893" y="2870765"/>
            <a:ext cx="909569" cy="25554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A535E38F-7ACF-4EDE-92F6-01F654450653}"/>
              </a:ext>
            </a:extLst>
          </p:cNvPr>
          <p:cNvSpPr/>
          <p:nvPr/>
        </p:nvSpPr>
        <p:spPr>
          <a:xfrm>
            <a:off x="10420359" y="3473450"/>
            <a:ext cx="1235367" cy="309224"/>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26">
            <a:extLst>
              <a:ext uri="{FF2B5EF4-FFF2-40B4-BE49-F238E27FC236}">
                <a16:creationId xmlns:a16="http://schemas.microsoft.com/office/drawing/2014/main" id="{B09E1447-93F3-4128-BFB6-60E53907D7B3}"/>
              </a:ext>
            </a:extLst>
          </p:cNvPr>
          <p:cNvSpPr/>
          <p:nvPr/>
        </p:nvSpPr>
        <p:spPr>
          <a:xfrm>
            <a:off x="11451265" y="5998633"/>
            <a:ext cx="563526" cy="218652"/>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Connector: Elbow 16">
            <a:extLst>
              <a:ext uri="{FF2B5EF4-FFF2-40B4-BE49-F238E27FC236}">
                <a16:creationId xmlns:a16="http://schemas.microsoft.com/office/drawing/2014/main" id="{CAE00DBC-A38A-4EF8-A1CB-1049E3B606B5}"/>
              </a:ext>
            </a:extLst>
          </p:cNvPr>
          <p:cNvCxnSpPr>
            <a:cxnSpLocks/>
          </p:cNvCxnSpPr>
          <p:nvPr/>
        </p:nvCxnSpPr>
        <p:spPr>
          <a:xfrm>
            <a:off x="8754894" y="6093807"/>
            <a:ext cx="2696371" cy="0"/>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Connector: Elbow 16">
            <a:extLst>
              <a:ext uri="{FF2B5EF4-FFF2-40B4-BE49-F238E27FC236}">
                <a16:creationId xmlns:a16="http://schemas.microsoft.com/office/drawing/2014/main" id="{A8C89C55-DC9E-4592-B8F3-CFA259BC33D0}"/>
              </a:ext>
            </a:extLst>
          </p:cNvPr>
          <p:cNvCxnSpPr>
            <a:cxnSpLocks/>
            <a:endCxn id="13" idx="2"/>
          </p:cNvCxnSpPr>
          <p:nvPr/>
        </p:nvCxnSpPr>
        <p:spPr>
          <a:xfrm flipV="1">
            <a:off x="8754893" y="3782674"/>
            <a:ext cx="2283150" cy="850412"/>
          </a:xfrm>
          <a:prstGeom prst="bentConnector2">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Left Brace 11">
            <a:extLst>
              <a:ext uri="{FF2B5EF4-FFF2-40B4-BE49-F238E27FC236}">
                <a16:creationId xmlns:a16="http://schemas.microsoft.com/office/drawing/2014/main" id="{584D1DCF-D15C-47D3-B500-C2C63F4EC229}"/>
              </a:ext>
            </a:extLst>
          </p:cNvPr>
          <p:cNvSpPr/>
          <p:nvPr/>
        </p:nvSpPr>
        <p:spPr>
          <a:xfrm>
            <a:off x="9677197" y="1914485"/>
            <a:ext cx="280206" cy="2054655"/>
          </a:xfrm>
          <a:prstGeom prst="leftBrace">
            <a:avLst>
              <a:gd name="adj1" fmla="val 8333"/>
              <a:gd name="adj2" fmla="val 52835"/>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1B7733F1-4CE3-4947-84CF-DB8565ADB7EC}"/>
              </a:ext>
            </a:extLst>
          </p:cNvPr>
          <p:cNvSpPr txBox="1"/>
          <p:nvPr/>
        </p:nvSpPr>
        <p:spPr>
          <a:xfrm>
            <a:off x="914400" y="881583"/>
            <a:ext cx="7840494" cy="1754326"/>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Add Data Button</a:t>
            </a:r>
          </a:p>
          <a:p>
            <a:pPr algn="ctr"/>
            <a:endParaRPr lang="en-US" b="1" dirty="0"/>
          </a:p>
          <a:p>
            <a:pPr algn="just"/>
            <a:r>
              <a:rPr lang="en-US" dirty="0"/>
              <a:t>Allows you to </a:t>
            </a:r>
            <a:r>
              <a:rPr lang="en-US" b="1" dirty="0"/>
              <a:t>add data to the map </a:t>
            </a:r>
            <a:r>
              <a:rPr lang="en-US" dirty="0"/>
              <a:t>by uploading local files, entering URLs or searching for layers in ArcGIS content. You can temporarily </a:t>
            </a:r>
            <a:r>
              <a:rPr lang="en-US" b="1" dirty="0"/>
              <a:t>add layers </a:t>
            </a:r>
            <a:r>
              <a:rPr lang="en-US" dirty="0"/>
              <a:t>to and remove layers from the map. However, </a:t>
            </a:r>
            <a:r>
              <a:rPr lang="en-US" b="1" dirty="0"/>
              <a:t>you can't save the layers to the map; when close or refresh your browser, those will be deleted.</a:t>
            </a:r>
          </a:p>
        </p:txBody>
      </p:sp>
      <p:sp>
        <p:nvSpPr>
          <p:cNvPr id="15" name="TextBox 12">
            <a:extLst>
              <a:ext uri="{FF2B5EF4-FFF2-40B4-BE49-F238E27FC236}">
                <a16:creationId xmlns:a16="http://schemas.microsoft.com/office/drawing/2014/main" id="{721C4BE5-C5E5-4CBA-A33D-B13D86FD69F1}"/>
              </a:ext>
            </a:extLst>
          </p:cNvPr>
          <p:cNvSpPr txBox="1"/>
          <p:nvPr/>
        </p:nvSpPr>
        <p:spPr>
          <a:xfrm>
            <a:off x="914400" y="2903608"/>
            <a:ext cx="7840494" cy="2031325"/>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Add Data window</a:t>
            </a:r>
          </a:p>
          <a:p>
            <a:pPr algn="ctr"/>
            <a:endParaRPr lang="en-US" dirty="0"/>
          </a:p>
          <a:p>
            <a:pPr algn="just"/>
            <a:r>
              <a:rPr lang="en-US" b="1" dirty="0"/>
              <a:t>Click</a:t>
            </a:r>
            <a:r>
              <a:rPr lang="en-US" dirty="0"/>
              <a:t> to browse your own data (shapefile (zip), CSV, KML, GPX, Geo JSON) or Drag and Drop the layers.</a:t>
            </a:r>
          </a:p>
          <a:p>
            <a:pPr algn="just"/>
            <a:endParaRPr lang="en-US" dirty="0"/>
          </a:p>
          <a:p>
            <a:pPr algn="just"/>
            <a:r>
              <a:rPr lang="en-US" b="1" i="1" dirty="0">
                <a:solidFill>
                  <a:srgbClr val="FF0000"/>
                </a:solidFill>
              </a:rPr>
              <a:t>NOTE: If you add a layer that has a spatial reference different from that of your </a:t>
            </a:r>
            <a:r>
              <a:rPr lang="en-US" b="1" i="1" dirty="0" err="1">
                <a:solidFill>
                  <a:srgbClr val="FF0000"/>
                </a:solidFill>
              </a:rPr>
              <a:t>basemap</a:t>
            </a:r>
            <a:r>
              <a:rPr lang="en-US" b="1" i="1" dirty="0">
                <a:solidFill>
                  <a:srgbClr val="FF0000"/>
                </a:solidFill>
              </a:rPr>
              <a:t>, the added layer might not be visible.</a:t>
            </a:r>
          </a:p>
        </p:txBody>
      </p:sp>
      <p:sp>
        <p:nvSpPr>
          <p:cNvPr id="16" name="TextBox 20">
            <a:extLst>
              <a:ext uri="{FF2B5EF4-FFF2-40B4-BE49-F238E27FC236}">
                <a16:creationId xmlns:a16="http://schemas.microsoft.com/office/drawing/2014/main" id="{5DD02FD8-73E5-4C14-890F-DFD87B992AE2}"/>
              </a:ext>
            </a:extLst>
          </p:cNvPr>
          <p:cNvSpPr txBox="1"/>
          <p:nvPr/>
        </p:nvSpPr>
        <p:spPr>
          <a:xfrm>
            <a:off x="4100524" y="5878661"/>
            <a:ext cx="4654370" cy="369332"/>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dirty="0"/>
              <a:t>Click on this to see data layer that you browsed</a:t>
            </a:r>
          </a:p>
        </p:txBody>
      </p:sp>
    </p:spTree>
    <p:extLst>
      <p:ext uri="{BB962C8B-B14F-4D97-AF65-F5344CB8AC3E}">
        <p14:creationId xmlns:p14="http://schemas.microsoft.com/office/powerpoint/2010/main" val="22890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err="1">
                <a:solidFill>
                  <a:srgbClr val="BD582C"/>
                </a:solidFill>
                <a:latin typeface="Calibri" panose="020F0502020204030204"/>
                <a:ea typeface="+mn-ea"/>
                <a:cs typeface="+mn-cs"/>
              </a:rPr>
              <a:t>Basemap</a:t>
            </a:r>
            <a:r>
              <a:rPr lang="en-US" sz="3000" dirty="0">
                <a:solidFill>
                  <a:srgbClr val="BD582C"/>
                </a:solidFill>
                <a:latin typeface="Calibri" panose="020F0502020204030204"/>
                <a:ea typeface="+mn-ea"/>
                <a:cs typeface="+mn-cs"/>
              </a:rPr>
              <a:t> Gallery</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12</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rotWithShape="1">
          <a:blip r:embed="rId4">
            <a:extLst>
              <a:ext uri="{28A0092B-C50C-407E-A947-70E740481C1C}">
                <a14:useLocalDpi xmlns:a14="http://schemas.microsoft.com/office/drawing/2010/main" val="0"/>
              </a:ext>
            </a:extLst>
          </a:blip>
          <a:srcRect l="73833"/>
          <a:stretch/>
        </p:blipFill>
        <p:spPr>
          <a:xfrm>
            <a:off x="2443421" y="814090"/>
            <a:ext cx="2860099" cy="5463411"/>
          </a:xfrm>
          <a:prstGeom prst="rect">
            <a:avLst/>
          </a:prstGeom>
        </p:spPr>
      </p:pic>
      <p:sp>
        <p:nvSpPr>
          <p:cNvPr id="4" name="Oval 3">
            <a:extLst>
              <a:ext uri="{FF2B5EF4-FFF2-40B4-BE49-F238E27FC236}">
                <a16:creationId xmlns:a16="http://schemas.microsoft.com/office/drawing/2014/main" id="{5F6F5C7D-E5CA-4E27-8234-1FB312650025}"/>
              </a:ext>
            </a:extLst>
          </p:cNvPr>
          <p:cNvSpPr/>
          <p:nvPr/>
        </p:nvSpPr>
        <p:spPr>
          <a:xfrm>
            <a:off x="4301046" y="1178129"/>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8299E54-6982-40D3-ACD2-33FE8F8514B1}"/>
              </a:ext>
            </a:extLst>
          </p:cNvPr>
          <p:cNvSpPr/>
          <p:nvPr/>
        </p:nvSpPr>
        <p:spPr>
          <a:xfrm>
            <a:off x="2818130" y="1256338"/>
            <a:ext cx="559610"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Brace 11">
            <a:extLst>
              <a:ext uri="{FF2B5EF4-FFF2-40B4-BE49-F238E27FC236}">
                <a16:creationId xmlns:a16="http://schemas.microsoft.com/office/drawing/2014/main" id="{EA9A5469-F44C-4CC1-81F0-C9FDB2D620F3}"/>
              </a:ext>
            </a:extLst>
          </p:cNvPr>
          <p:cNvSpPr/>
          <p:nvPr/>
        </p:nvSpPr>
        <p:spPr>
          <a:xfrm>
            <a:off x="3235842" y="1715781"/>
            <a:ext cx="141898" cy="2416382"/>
          </a:xfrm>
          <a:prstGeom prst="leftBrace">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row: Right 24">
            <a:extLst>
              <a:ext uri="{FF2B5EF4-FFF2-40B4-BE49-F238E27FC236}">
                <a16:creationId xmlns:a16="http://schemas.microsoft.com/office/drawing/2014/main" id="{09BC6854-9A5C-4DD7-A2B4-4557AEAE7A6E}"/>
              </a:ext>
            </a:extLst>
          </p:cNvPr>
          <p:cNvSpPr/>
          <p:nvPr/>
        </p:nvSpPr>
        <p:spPr>
          <a:xfrm>
            <a:off x="2571091" y="3317849"/>
            <a:ext cx="698500"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EAFA0154-10AC-433B-9189-FE94B3ACC905}"/>
              </a:ext>
            </a:extLst>
          </p:cNvPr>
          <p:cNvPicPr>
            <a:picLocks noChangeAspect="1"/>
          </p:cNvPicPr>
          <p:nvPr/>
        </p:nvPicPr>
        <p:blipFill>
          <a:blip r:embed="rId5"/>
          <a:stretch>
            <a:fillRect/>
          </a:stretch>
        </p:blipFill>
        <p:spPr>
          <a:xfrm>
            <a:off x="6033452" y="795668"/>
            <a:ext cx="2580755" cy="5508000"/>
          </a:xfrm>
          <a:prstGeom prst="rect">
            <a:avLst/>
          </a:prstGeom>
        </p:spPr>
      </p:pic>
      <p:pic>
        <p:nvPicPr>
          <p:cNvPr id="13" name="Imagen 12">
            <a:extLst>
              <a:ext uri="{FF2B5EF4-FFF2-40B4-BE49-F238E27FC236}">
                <a16:creationId xmlns:a16="http://schemas.microsoft.com/office/drawing/2014/main" id="{DC00D6CC-59DF-409E-8589-829872A463E2}"/>
              </a:ext>
            </a:extLst>
          </p:cNvPr>
          <p:cNvPicPr>
            <a:picLocks noChangeAspect="1"/>
          </p:cNvPicPr>
          <p:nvPr/>
        </p:nvPicPr>
        <p:blipFill>
          <a:blip r:embed="rId6"/>
          <a:stretch>
            <a:fillRect/>
          </a:stretch>
        </p:blipFill>
        <p:spPr>
          <a:xfrm>
            <a:off x="6767445" y="795668"/>
            <a:ext cx="2627171" cy="5508000"/>
          </a:xfrm>
          <a:prstGeom prst="rect">
            <a:avLst/>
          </a:prstGeom>
        </p:spPr>
      </p:pic>
      <p:pic>
        <p:nvPicPr>
          <p:cNvPr id="17" name="Imagen 16">
            <a:extLst>
              <a:ext uri="{FF2B5EF4-FFF2-40B4-BE49-F238E27FC236}">
                <a16:creationId xmlns:a16="http://schemas.microsoft.com/office/drawing/2014/main" id="{18A6CAC1-C20E-4AF9-94B8-3A423F9B8CFF}"/>
              </a:ext>
            </a:extLst>
          </p:cNvPr>
          <p:cNvPicPr>
            <a:picLocks noChangeAspect="1"/>
          </p:cNvPicPr>
          <p:nvPr/>
        </p:nvPicPr>
        <p:blipFill>
          <a:blip r:embed="rId7"/>
          <a:stretch>
            <a:fillRect/>
          </a:stretch>
        </p:blipFill>
        <p:spPr>
          <a:xfrm>
            <a:off x="7476966" y="795668"/>
            <a:ext cx="2582813" cy="5508000"/>
          </a:xfrm>
          <a:prstGeom prst="rect">
            <a:avLst/>
          </a:prstGeom>
        </p:spPr>
      </p:pic>
      <p:pic>
        <p:nvPicPr>
          <p:cNvPr id="15" name="Imagen 14">
            <a:extLst>
              <a:ext uri="{FF2B5EF4-FFF2-40B4-BE49-F238E27FC236}">
                <a16:creationId xmlns:a16="http://schemas.microsoft.com/office/drawing/2014/main" id="{F677A257-F5A8-4C6D-8F26-2989FAE51E66}"/>
              </a:ext>
            </a:extLst>
          </p:cNvPr>
          <p:cNvPicPr>
            <a:picLocks noChangeAspect="1"/>
          </p:cNvPicPr>
          <p:nvPr/>
        </p:nvPicPr>
        <p:blipFill>
          <a:blip r:embed="rId8"/>
          <a:stretch>
            <a:fillRect/>
          </a:stretch>
        </p:blipFill>
        <p:spPr>
          <a:xfrm>
            <a:off x="8107338" y="795668"/>
            <a:ext cx="2567594" cy="5508000"/>
          </a:xfrm>
          <a:prstGeom prst="rect">
            <a:avLst/>
          </a:prstGeom>
        </p:spPr>
      </p:pic>
      <p:pic>
        <p:nvPicPr>
          <p:cNvPr id="20" name="Imagen 19">
            <a:extLst>
              <a:ext uri="{FF2B5EF4-FFF2-40B4-BE49-F238E27FC236}">
                <a16:creationId xmlns:a16="http://schemas.microsoft.com/office/drawing/2014/main" id="{096D5151-258E-456E-BB9C-41A58EBBDCC0}"/>
              </a:ext>
            </a:extLst>
          </p:cNvPr>
          <p:cNvPicPr>
            <a:picLocks noChangeAspect="1"/>
          </p:cNvPicPr>
          <p:nvPr/>
        </p:nvPicPr>
        <p:blipFill>
          <a:blip r:embed="rId9"/>
          <a:stretch>
            <a:fillRect/>
          </a:stretch>
        </p:blipFill>
        <p:spPr>
          <a:xfrm>
            <a:off x="8835079" y="795668"/>
            <a:ext cx="2633210" cy="5508000"/>
          </a:xfrm>
          <a:prstGeom prst="rect">
            <a:avLst/>
          </a:prstGeom>
        </p:spPr>
      </p:pic>
      <p:pic>
        <p:nvPicPr>
          <p:cNvPr id="22" name="Imagen 21">
            <a:extLst>
              <a:ext uri="{FF2B5EF4-FFF2-40B4-BE49-F238E27FC236}">
                <a16:creationId xmlns:a16="http://schemas.microsoft.com/office/drawing/2014/main" id="{2358E127-DD32-421E-89FE-DC401D089652}"/>
              </a:ext>
            </a:extLst>
          </p:cNvPr>
          <p:cNvPicPr>
            <a:picLocks noChangeAspect="1"/>
          </p:cNvPicPr>
          <p:nvPr/>
        </p:nvPicPr>
        <p:blipFill>
          <a:blip r:embed="rId10"/>
          <a:stretch>
            <a:fillRect/>
          </a:stretch>
        </p:blipFill>
        <p:spPr>
          <a:xfrm>
            <a:off x="9516120" y="791795"/>
            <a:ext cx="2592000" cy="5508000"/>
          </a:xfrm>
          <a:prstGeom prst="rect">
            <a:avLst/>
          </a:prstGeom>
        </p:spPr>
      </p:pic>
      <p:sp>
        <p:nvSpPr>
          <p:cNvPr id="26" name="Arrow: Right 24">
            <a:extLst>
              <a:ext uri="{FF2B5EF4-FFF2-40B4-BE49-F238E27FC236}">
                <a16:creationId xmlns:a16="http://schemas.microsoft.com/office/drawing/2014/main" id="{8D4CEDF2-3BFC-4886-9298-F0E14F2029B4}"/>
              </a:ext>
            </a:extLst>
          </p:cNvPr>
          <p:cNvSpPr/>
          <p:nvPr/>
        </p:nvSpPr>
        <p:spPr>
          <a:xfrm>
            <a:off x="5347593" y="2579361"/>
            <a:ext cx="698500" cy="1006478"/>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B7733F1-4CE3-4947-84CF-DB8565ADB7EC}"/>
              </a:ext>
            </a:extLst>
          </p:cNvPr>
          <p:cNvSpPr txBox="1"/>
          <p:nvPr/>
        </p:nvSpPr>
        <p:spPr>
          <a:xfrm>
            <a:off x="254000" y="1041122"/>
            <a:ext cx="2525078" cy="1477328"/>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err="1"/>
              <a:t>Basemap</a:t>
            </a:r>
            <a:r>
              <a:rPr lang="en-US" b="1" dirty="0"/>
              <a:t> Gallery Button</a:t>
            </a:r>
          </a:p>
          <a:p>
            <a:pPr algn="just"/>
            <a:endParaRPr lang="en-US" dirty="0"/>
          </a:p>
          <a:p>
            <a:pPr algn="just"/>
            <a:r>
              <a:rPr lang="en-US" dirty="0"/>
              <a:t>Presents a </a:t>
            </a:r>
            <a:r>
              <a:rPr lang="en-US" b="1" dirty="0"/>
              <a:t>gallery of </a:t>
            </a:r>
            <a:r>
              <a:rPr lang="en-US" b="1" dirty="0" err="1"/>
              <a:t>basemaps</a:t>
            </a:r>
            <a:r>
              <a:rPr lang="en-US" dirty="0"/>
              <a:t> and allows you to select one.</a:t>
            </a:r>
          </a:p>
        </p:txBody>
      </p:sp>
      <p:sp>
        <p:nvSpPr>
          <p:cNvPr id="23" name="TextBox 22">
            <a:extLst>
              <a:ext uri="{FF2B5EF4-FFF2-40B4-BE49-F238E27FC236}">
                <a16:creationId xmlns:a16="http://schemas.microsoft.com/office/drawing/2014/main" id="{E53D17EE-7A9A-4791-8392-1E7AE88376F1}"/>
              </a:ext>
            </a:extLst>
          </p:cNvPr>
          <p:cNvSpPr txBox="1"/>
          <p:nvPr/>
        </p:nvSpPr>
        <p:spPr>
          <a:xfrm>
            <a:off x="247023" y="3126717"/>
            <a:ext cx="2323656" cy="1477328"/>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err="1"/>
              <a:t>Basemap</a:t>
            </a:r>
            <a:r>
              <a:rPr lang="en-US" b="1" dirty="0"/>
              <a:t> Gallery list</a:t>
            </a:r>
          </a:p>
          <a:p>
            <a:pPr algn="ctr"/>
            <a:endParaRPr lang="en-US" b="1" dirty="0"/>
          </a:p>
          <a:p>
            <a:pPr algn="just"/>
            <a:r>
              <a:rPr lang="en-US" b="1" dirty="0"/>
              <a:t>Clicking</a:t>
            </a:r>
            <a:r>
              <a:rPr lang="en-US" dirty="0"/>
              <a:t> a </a:t>
            </a:r>
            <a:r>
              <a:rPr lang="en-US" dirty="0" err="1"/>
              <a:t>basemap</a:t>
            </a:r>
            <a:r>
              <a:rPr lang="en-US" dirty="0"/>
              <a:t> thumbnail, sets it as the active </a:t>
            </a:r>
            <a:r>
              <a:rPr lang="en-US" dirty="0" err="1"/>
              <a:t>basemap</a:t>
            </a:r>
            <a:r>
              <a:rPr lang="en-US" dirty="0"/>
              <a:t>.</a:t>
            </a:r>
          </a:p>
        </p:txBody>
      </p:sp>
    </p:spTree>
    <p:extLst>
      <p:ext uri="{BB962C8B-B14F-4D97-AF65-F5344CB8AC3E}">
        <p14:creationId xmlns:p14="http://schemas.microsoft.com/office/powerpoint/2010/main" val="2050863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childTnLst>
                          </p:cTn>
                        </p:par>
                        <p:par>
                          <p:cTn id="31" fill="hold">
                            <p:stCondLst>
                              <p:cond delay="5000"/>
                            </p:stCondLst>
                            <p:childTnLst>
                              <p:par>
                                <p:cTn id="32" presetID="10"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childTnLst>
                                </p:cTn>
                              </p:par>
                            </p:childTnLst>
                          </p:cTn>
                        </p:par>
                        <p:par>
                          <p:cTn id="35" fill="hold">
                            <p:stCondLst>
                              <p:cond delay="6000"/>
                            </p:stCondLst>
                            <p:childTnLst>
                              <p:par>
                                <p:cTn id="36" presetID="10"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Bookmark</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13</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rotWithShape="1">
          <a:blip r:embed="rId4">
            <a:extLst>
              <a:ext uri="{28A0092B-C50C-407E-A947-70E740481C1C}">
                <a14:useLocalDpi xmlns:a14="http://schemas.microsoft.com/office/drawing/2010/main" val="0"/>
              </a:ext>
            </a:extLst>
          </a:blip>
          <a:srcRect l="61985"/>
          <a:stretch/>
        </p:blipFill>
        <p:spPr>
          <a:xfrm>
            <a:off x="3362216" y="814090"/>
            <a:ext cx="4579962" cy="5463411"/>
          </a:xfrm>
          <a:prstGeom prst="rect">
            <a:avLst/>
          </a:prstGeom>
        </p:spPr>
      </p:pic>
      <p:sp>
        <p:nvSpPr>
          <p:cNvPr id="13" name="TextBox 12">
            <a:extLst>
              <a:ext uri="{FF2B5EF4-FFF2-40B4-BE49-F238E27FC236}">
                <a16:creationId xmlns:a16="http://schemas.microsoft.com/office/drawing/2014/main" id="{DC9C8E10-79FA-4E05-92FC-0C922F8BB007}"/>
              </a:ext>
            </a:extLst>
          </p:cNvPr>
          <p:cNvSpPr txBox="1"/>
          <p:nvPr/>
        </p:nvSpPr>
        <p:spPr>
          <a:xfrm>
            <a:off x="8601820" y="948994"/>
            <a:ext cx="3163460" cy="2585323"/>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Click</a:t>
            </a:r>
            <a:r>
              <a:rPr lang="en-US" dirty="0"/>
              <a:t> on this button to </a:t>
            </a:r>
            <a:r>
              <a:rPr lang="en-US" b="1" dirty="0"/>
              <a:t>add</a:t>
            </a:r>
            <a:r>
              <a:rPr lang="en-US" dirty="0"/>
              <a:t> customized bookmarks or shortcuts to your places.</a:t>
            </a:r>
          </a:p>
          <a:p>
            <a:pPr algn="just"/>
            <a:endParaRPr lang="en-US" dirty="0"/>
          </a:p>
          <a:p>
            <a:pPr algn="just"/>
            <a:r>
              <a:rPr lang="en-US" b="1" i="1" dirty="0">
                <a:solidFill>
                  <a:srgbClr val="FF0000"/>
                </a:solidFill>
              </a:rPr>
              <a:t>NOTE: The newly added bookmarks are saved in your web browser's cache. They will be removed after you clear your browser cache.</a:t>
            </a:r>
          </a:p>
        </p:txBody>
      </p:sp>
      <p:sp>
        <p:nvSpPr>
          <p:cNvPr id="11" name="Rectangle 10">
            <a:extLst>
              <a:ext uri="{FF2B5EF4-FFF2-40B4-BE49-F238E27FC236}">
                <a16:creationId xmlns:a16="http://schemas.microsoft.com/office/drawing/2014/main" id="{B9396543-34E5-4759-AB2C-BC773D9B49AF}"/>
              </a:ext>
            </a:extLst>
          </p:cNvPr>
          <p:cNvSpPr/>
          <p:nvPr/>
        </p:nvSpPr>
        <p:spPr>
          <a:xfrm>
            <a:off x="5945250" y="1791924"/>
            <a:ext cx="584790" cy="28707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4D6313B-B634-4688-8560-93971108B91E}"/>
              </a:ext>
            </a:extLst>
          </p:cNvPr>
          <p:cNvSpPr txBox="1"/>
          <p:nvPr/>
        </p:nvSpPr>
        <p:spPr>
          <a:xfrm>
            <a:off x="8601820" y="5631170"/>
            <a:ext cx="3042821" cy="646331"/>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Click</a:t>
            </a:r>
            <a:r>
              <a:rPr lang="en-US" dirty="0"/>
              <a:t> here to </a:t>
            </a:r>
            <a:r>
              <a:rPr lang="en-US" b="1" dirty="0"/>
              <a:t>rename</a:t>
            </a:r>
            <a:r>
              <a:rPr lang="en-US" dirty="0"/>
              <a:t> your customized bookmark</a:t>
            </a:r>
          </a:p>
        </p:txBody>
      </p:sp>
      <p:cxnSp>
        <p:nvCxnSpPr>
          <p:cNvPr id="21" name="Connector: Elbow 20">
            <a:extLst>
              <a:ext uri="{FF2B5EF4-FFF2-40B4-BE49-F238E27FC236}">
                <a16:creationId xmlns:a16="http://schemas.microsoft.com/office/drawing/2014/main" id="{F4162677-E0CD-40AD-9316-94F127CB799D}"/>
              </a:ext>
            </a:extLst>
          </p:cNvPr>
          <p:cNvCxnSpPr>
            <a:cxnSpLocks/>
            <a:stCxn id="19" idx="1"/>
            <a:endCxn id="24" idx="3"/>
          </p:cNvCxnSpPr>
          <p:nvPr/>
        </p:nvCxnSpPr>
        <p:spPr>
          <a:xfrm flipH="1" flipV="1">
            <a:off x="7859823" y="5937097"/>
            <a:ext cx="741997" cy="0"/>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412DE80-8DC1-4ADF-8476-488134A0BB26}"/>
              </a:ext>
            </a:extLst>
          </p:cNvPr>
          <p:cNvSpPr/>
          <p:nvPr/>
        </p:nvSpPr>
        <p:spPr>
          <a:xfrm>
            <a:off x="5924698" y="5759671"/>
            <a:ext cx="1935125" cy="35485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8">
            <a:extLst>
              <a:ext uri="{FF2B5EF4-FFF2-40B4-BE49-F238E27FC236}">
                <a16:creationId xmlns:a16="http://schemas.microsoft.com/office/drawing/2014/main" id="{579C8910-9932-4A65-AA85-5BD0973AF9F9}"/>
              </a:ext>
            </a:extLst>
          </p:cNvPr>
          <p:cNvSpPr/>
          <p:nvPr/>
        </p:nvSpPr>
        <p:spPr>
          <a:xfrm rot="10800000">
            <a:off x="7143783" y="1863096"/>
            <a:ext cx="1432080"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8">
            <a:extLst>
              <a:ext uri="{FF2B5EF4-FFF2-40B4-BE49-F238E27FC236}">
                <a16:creationId xmlns:a16="http://schemas.microsoft.com/office/drawing/2014/main" id="{02D8DDF8-7DD6-4C52-A438-AA2E86EAFD56}"/>
              </a:ext>
            </a:extLst>
          </p:cNvPr>
          <p:cNvSpPr/>
          <p:nvPr/>
        </p:nvSpPr>
        <p:spPr>
          <a:xfrm>
            <a:off x="5143843" y="1271084"/>
            <a:ext cx="698500"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7">
            <a:extLst>
              <a:ext uri="{FF2B5EF4-FFF2-40B4-BE49-F238E27FC236}">
                <a16:creationId xmlns:a16="http://schemas.microsoft.com/office/drawing/2014/main" id="{7B005FD4-6405-4B26-B2A8-CF0AD34EF5A4}"/>
              </a:ext>
            </a:extLst>
          </p:cNvPr>
          <p:cNvSpPr txBox="1"/>
          <p:nvPr/>
        </p:nvSpPr>
        <p:spPr>
          <a:xfrm>
            <a:off x="152399" y="1055868"/>
            <a:ext cx="4952391" cy="1200329"/>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Bookmark Button</a:t>
            </a:r>
          </a:p>
          <a:p>
            <a:pPr algn="ctr"/>
            <a:endParaRPr lang="en-US" b="1" dirty="0"/>
          </a:p>
          <a:p>
            <a:pPr algn="just"/>
            <a:r>
              <a:rPr lang="en-US" dirty="0"/>
              <a:t>Stores a </a:t>
            </a:r>
            <a:r>
              <a:rPr lang="en-US" b="1" dirty="0"/>
              <a:t>collection of map view extents</a:t>
            </a:r>
            <a:endParaRPr lang="en-US" dirty="0"/>
          </a:p>
          <a:p>
            <a:pPr algn="just"/>
            <a:r>
              <a:rPr lang="en-US" dirty="0"/>
              <a:t>Myanmar State and Regions are listed to be chosen</a:t>
            </a:r>
          </a:p>
        </p:txBody>
      </p:sp>
      <p:sp>
        <p:nvSpPr>
          <p:cNvPr id="25" name="Left Brace 11">
            <a:extLst>
              <a:ext uri="{FF2B5EF4-FFF2-40B4-BE49-F238E27FC236}">
                <a16:creationId xmlns:a16="http://schemas.microsoft.com/office/drawing/2014/main" id="{1C1D2D58-C7C0-4EC2-9F8C-2AC36CD50AEC}"/>
              </a:ext>
            </a:extLst>
          </p:cNvPr>
          <p:cNvSpPr/>
          <p:nvPr/>
        </p:nvSpPr>
        <p:spPr>
          <a:xfrm>
            <a:off x="5548914" y="1730526"/>
            <a:ext cx="246097" cy="4486885"/>
          </a:xfrm>
          <a:prstGeom prst="leftBrace">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2">
            <a:extLst>
              <a:ext uri="{FF2B5EF4-FFF2-40B4-BE49-F238E27FC236}">
                <a16:creationId xmlns:a16="http://schemas.microsoft.com/office/drawing/2014/main" id="{8B6B9A6D-3B2B-4BE5-B61A-69946B1ED226}"/>
              </a:ext>
            </a:extLst>
          </p:cNvPr>
          <p:cNvSpPr txBox="1"/>
          <p:nvPr/>
        </p:nvSpPr>
        <p:spPr>
          <a:xfrm>
            <a:off x="149862" y="3641788"/>
            <a:ext cx="4579962" cy="1200329"/>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Bookmark list</a:t>
            </a:r>
          </a:p>
          <a:p>
            <a:pPr algn="ctr"/>
            <a:endParaRPr lang="en-US" b="1" dirty="0"/>
          </a:p>
          <a:p>
            <a:pPr algn="just"/>
            <a:r>
              <a:rPr lang="en-US" dirty="0"/>
              <a:t>You can </a:t>
            </a:r>
            <a:r>
              <a:rPr lang="en-US" b="1" dirty="0"/>
              <a:t>click</a:t>
            </a:r>
            <a:r>
              <a:rPr lang="en-US" dirty="0"/>
              <a:t> the state or region you want to see and will be displayed on the map.</a:t>
            </a:r>
          </a:p>
        </p:txBody>
      </p:sp>
      <p:sp>
        <p:nvSpPr>
          <p:cNvPr id="27" name="Arrow: Right 24">
            <a:extLst>
              <a:ext uri="{FF2B5EF4-FFF2-40B4-BE49-F238E27FC236}">
                <a16:creationId xmlns:a16="http://schemas.microsoft.com/office/drawing/2014/main" id="{053A830F-A648-4CEB-8F7A-7F8ED8BAD7BC}"/>
              </a:ext>
            </a:extLst>
          </p:cNvPr>
          <p:cNvSpPr/>
          <p:nvPr/>
        </p:nvSpPr>
        <p:spPr>
          <a:xfrm>
            <a:off x="4774878" y="3857003"/>
            <a:ext cx="698500"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3">
            <a:extLst>
              <a:ext uri="{FF2B5EF4-FFF2-40B4-BE49-F238E27FC236}">
                <a16:creationId xmlns:a16="http://schemas.microsoft.com/office/drawing/2014/main" id="{6C0B58A5-103F-4345-BF37-5616F299A301}"/>
              </a:ext>
            </a:extLst>
          </p:cNvPr>
          <p:cNvSpPr/>
          <p:nvPr/>
        </p:nvSpPr>
        <p:spPr>
          <a:xfrm>
            <a:off x="7200905" y="1192469"/>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0630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2"/>
                                        </p:tgtEl>
                                      </p:cBhvr>
                                    </p:animEffect>
                                    <p:animScale>
                                      <p:cBhvr>
                                        <p:cTn id="10" dur="250" autoRev="1" fill="hold"/>
                                        <p:tgtEl>
                                          <p:spTgt spid="22"/>
                                        </p:tgtEl>
                                      </p:cBhvr>
                                      <p:by x="105000" y="105000"/>
                                    </p:animScale>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500" tmFilter="0, 0; .2, .5; .8, .5; 1, 0"/>
                                        <p:tgtEl>
                                          <p:spTgt spid="24"/>
                                        </p:tgtEl>
                                      </p:cBhvr>
                                    </p:animEffect>
                                    <p:animScale>
                                      <p:cBhvr>
                                        <p:cTn id="14"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2"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14</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020" y="814090"/>
            <a:ext cx="12047661" cy="5463411"/>
          </a:xfrm>
          <a:prstGeom prst="rect">
            <a:avLst/>
          </a:prstGeom>
        </p:spPr>
      </p:pic>
      <p:sp>
        <p:nvSpPr>
          <p:cNvPr id="4" name="Oval 3">
            <a:extLst>
              <a:ext uri="{FF2B5EF4-FFF2-40B4-BE49-F238E27FC236}">
                <a16:creationId xmlns:a16="http://schemas.microsoft.com/office/drawing/2014/main" id="{5F6F5C7D-E5CA-4E27-8234-1FB312650025}"/>
              </a:ext>
            </a:extLst>
          </p:cNvPr>
          <p:cNvSpPr/>
          <p:nvPr/>
        </p:nvSpPr>
        <p:spPr>
          <a:xfrm>
            <a:off x="11665597" y="1197179"/>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8299E54-6982-40D3-ACD2-33FE8F8514B1}"/>
              </a:ext>
            </a:extLst>
          </p:cNvPr>
          <p:cNvSpPr/>
          <p:nvPr/>
        </p:nvSpPr>
        <p:spPr>
          <a:xfrm>
            <a:off x="9265891" y="1256338"/>
            <a:ext cx="773459" cy="163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Brace 11">
            <a:extLst>
              <a:ext uri="{FF2B5EF4-FFF2-40B4-BE49-F238E27FC236}">
                <a16:creationId xmlns:a16="http://schemas.microsoft.com/office/drawing/2014/main" id="{EA9A5469-F44C-4CC1-81F0-C9FDB2D620F3}"/>
              </a:ext>
            </a:extLst>
          </p:cNvPr>
          <p:cNvSpPr/>
          <p:nvPr/>
        </p:nvSpPr>
        <p:spPr>
          <a:xfrm>
            <a:off x="9766241" y="1808380"/>
            <a:ext cx="293429" cy="1531655"/>
          </a:xfrm>
          <a:prstGeom prst="leftBrace">
            <a:avLst>
              <a:gd name="adj1" fmla="val 8333"/>
              <a:gd name="adj2" fmla="val 55307"/>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row: Right 24">
            <a:extLst>
              <a:ext uri="{FF2B5EF4-FFF2-40B4-BE49-F238E27FC236}">
                <a16:creationId xmlns:a16="http://schemas.microsoft.com/office/drawing/2014/main" id="{09BC6854-9A5C-4DD7-A2B4-4557AEAE7A6E}"/>
              </a:ext>
            </a:extLst>
          </p:cNvPr>
          <p:cNvSpPr/>
          <p:nvPr/>
        </p:nvSpPr>
        <p:spPr>
          <a:xfrm>
            <a:off x="6929120" y="2544053"/>
            <a:ext cx="2862152"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6A0637E1-97F0-41C8-AE19-0F0DD57B5F50}"/>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Draw on Map</a:t>
            </a:r>
          </a:p>
        </p:txBody>
      </p:sp>
      <p:cxnSp>
        <p:nvCxnSpPr>
          <p:cNvPr id="16" name="Connector: Elbow 20">
            <a:extLst>
              <a:ext uri="{FF2B5EF4-FFF2-40B4-BE49-F238E27FC236}">
                <a16:creationId xmlns:a16="http://schemas.microsoft.com/office/drawing/2014/main" id="{03FE19EC-737D-4DB7-A3F0-4891CE4BC569}"/>
              </a:ext>
            </a:extLst>
          </p:cNvPr>
          <p:cNvCxnSpPr>
            <a:cxnSpLocks/>
            <a:stCxn id="14" idx="3"/>
          </p:cNvCxnSpPr>
          <p:nvPr/>
        </p:nvCxnSpPr>
        <p:spPr>
          <a:xfrm flipV="1">
            <a:off x="9791272" y="3392124"/>
            <a:ext cx="1259349" cy="2139803"/>
          </a:xfrm>
          <a:prstGeom prst="bentConnector2">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7733F1-4CE3-4947-84CF-DB8565ADB7EC}"/>
              </a:ext>
            </a:extLst>
          </p:cNvPr>
          <p:cNvSpPr txBox="1"/>
          <p:nvPr/>
        </p:nvSpPr>
        <p:spPr>
          <a:xfrm>
            <a:off x="1413014" y="892322"/>
            <a:ext cx="7852877" cy="1200329"/>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Draw Button</a:t>
            </a:r>
          </a:p>
          <a:p>
            <a:pPr algn="ctr"/>
            <a:endParaRPr lang="en-US" b="1" dirty="0"/>
          </a:p>
          <a:p>
            <a:pPr algn="just"/>
            <a:r>
              <a:rPr lang="en-US" b="0" i="0" dirty="0">
                <a:effectLst/>
                <a:latin typeface="Avenir Next W01"/>
              </a:rPr>
              <a:t>Allows you to </a:t>
            </a:r>
            <a:r>
              <a:rPr lang="en-US" b="1" i="0" dirty="0">
                <a:effectLst/>
                <a:latin typeface="Avenir Next W01"/>
              </a:rPr>
              <a:t>draw simple graphics and text </a:t>
            </a:r>
            <a:r>
              <a:rPr lang="en-US" b="0" i="0" dirty="0">
                <a:effectLst/>
                <a:latin typeface="Avenir Next W01"/>
              </a:rPr>
              <a:t>on the map. You can also use it to add line distance or polygon area to the feature as text</a:t>
            </a:r>
            <a:endParaRPr lang="en-US" b="1" dirty="0"/>
          </a:p>
        </p:txBody>
      </p:sp>
      <p:sp>
        <p:nvSpPr>
          <p:cNvPr id="23" name="TextBox 22">
            <a:extLst>
              <a:ext uri="{FF2B5EF4-FFF2-40B4-BE49-F238E27FC236}">
                <a16:creationId xmlns:a16="http://schemas.microsoft.com/office/drawing/2014/main" id="{E53D17EE-7A9A-4791-8392-1E7AE88376F1}"/>
              </a:ext>
            </a:extLst>
          </p:cNvPr>
          <p:cNvSpPr txBox="1"/>
          <p:nvPr/>
        </p:nvSpPr>
        <p:spPr>
          <a:xfrm>
            <a:off x="3015574" y="2436646"/>
            <a:ext cx="3913546" cy="3877985"/>
          </a:xfrm>
          <a:prstGeom prst="rect">
            <a:avLst/>
          </a:prstGeom>
          <a:solidFill>
            <a:schemeClr val="accent1">
              <a:lumMod val="20000"/>
              <a:lumOff val="80000"/>
            </a:schemeClr>
          </a:solidFill>
          <a:ln w="22225">
            <a:solidFill>
              <a:srgbClr val="FF0000"/>
            </a:solidFill>
          </a:ln>
        </p:spPr>
        <p:txBody>
          <a:bodyPr wrap="square" numCol="1" rtlCol="0">
            <a:spAutoFit/>
          </a:bodyPr>
          <a:lstStyle/>
          <a:p>
            <a:pPr algn="ctr"/>
            <a:r>
              <a:rPr lang="en-US" b="1" dirty="0"/>
              <a:t>Draw window</a:t>
            </a:r>
          </a:p>
          <a:p>
            <a:pPr algn="ctr"/>
            <a:endParaRPr lang="en-US" b="1" dirty="0"/>
          </a:p>
          <a:p>
            <a:r>
              <a:rPr lang="es-CO" b="0" i="0" dirty="0" err="1">
                <a:effectLst/>
                <a:latin typeface="Avenir Next W01"/>
              </a:rPr>
              <a:t>Contains</a:t>
            </a:r>
            <a:r>
              <a:rPr lang="es-CO" b="0" i="0" dirty="0">
                <a:effectLst/>
                <a:latin typeface="Avenir Next W01"/>
              </a:rPr>
              <a:t> </a:t>
            </a:r>
            <a:r>
              <a:rPr lang="es-CO" b="0" i="0" dirty="0" err="1">
                <a:effectLst/>
                <a:latin typeface="Avenir Next W01"/>
              </a:rPr>
              <a:t>the</a:t>
            </a:r>
            <a:r>
              <a:rPr lang="es-CO" b="0" i="0" dirty="0">
                <a:effectLst/>
                <a:latin typeface="Avenir Next W01"/>
              </a:rPr>
              <a:t> </a:t>
            </a:r>
            <a:r>
              <a:rPr lang="es-CO" b="0" i="0" dirty="0" err="1">
                <a:effectLst/>
                <a:latin typeface="Avenir Next W01"/>
              </a:rPr>
              <a:t>following</a:t>
            </a:r>
            <a:r>
              <a:rPr lang="es-CO" b="0" i="0" dirty="0">
                <a:effectLst/>
                <a:latin typeface="Avenir Next W01"/>
              </a:rPr>
              <a:t> </a:t>
            </a:r>
            <a:r>
              <a:rPr lang="es-CO" b="0" i="0" dirty="0" err="1">
                <a:effectLst/>
                <a:latin typeface="Avenir Next W01"/>
              </a:rPr>
              <a:t>drawing</a:t>
            </a:r>
            <a:r>
              <a:rPr lang="es-CO" b="0" i="0" dirty="0">
                <a:effectLst/>
                <a:latin typeface="Avenir Next W01"/>
              </a:rPr>
              <a:t> </a:t>
            </a:r>
            <a:r>
              <a:rPr lang="es-CO" b="0" i="0" dirty="0" err="1">
                <a:effectLst/>
                <a:latin typeface="Avenir Next W01"/>
              </a:rPr>
              <a:t>tools</a:t>
            </a:r>
            <a:r>
              <a:rPr lang="es-CO" b="0" i="0" dirty="0">
                <a:effectLst/>
                <a:latin typeface="Avenir Next W01"/>
              </a:rPr>
              <a:t>:</a:t>
            </a:r>
          </a:p>
          <a:p>
            <a:pPr marL="342900" indent="-342900" algn="just">
              <a:buFont typeface="+mj-lt"/>
              <a:buAutoNum type="arabicPeriod"/>
            </a:pPr>
            <a:r>
              <a:rPr lang="es-CO" sz="1600" b="0" i="0" dirty="0">
                <a:effectLst/>
                <a:latin typeface="Avenir Next W01"/>
              </a:rPr>
              <a:t>Point</a:t>
            </a:r>
          </a:p>
          <a:p>
            <a:pPr marL="342900" indent="-342900" algn="just">
              <a:buFont typeface="+mj-lt"/>
              <a:buAutoNum type="arabicPeriod"/>
            </a:pPr>
            <a:r>
              <a:rPr lang="es-CO" sz="1600" b="0" i="0" dirty="0">
                <a:effectLst/>
                <a:latin typeface="Avenir Next W01"/>
              </a:rPr>
              <a:t>Line</a:t>
            </a:r>
          </a:p>
          <a:p>
            <a:pPr marL="342900" indent="-342900" algn="just">
              <a:buFont typeface="+mj-lt"/>
              <a:buAutoNum type="arabicPeriod"/>
            </a:pPr>
            <a:r>
              <a:rPr lang="es-CO" sz="1600" b="0" i="0" dirty="0" err="1">
                <a:effectLst/>
                <a:latin typeface="Avenir Next W01"/>
              </a:rPr>
              <a:t>Polyline</a:t>
            </a:r>
            <a:endParaRPr lang="es-CO" sz="1600" b="0" i="0" dirty="0">
              <a:effectLst/>
              <a:latin typeface="Avenir Next W01"/>
            </a:endParaRPr>
          </a:p>
          <a:p>
            <a:pPr marL="342900" indent="-342900" algn="just">
              <a:buFont typeface="+mj-lt"/>
              <a:buAutoNum type="arabicPeriod"/>
            </a:pPr>
            <a:r>
              <a:rPr lang="es-CO" sz="1600" b="0" i="0" dirty="0" err="1">
                <a:effectLst/>
                <a:latin typeface="Avenir Next W01"/>
              </a:rPr>
              <a:t>Freehand</a:t>
            </a:r>
            <a:r>
              <a:rPr lang="es-CO" sz="1600" b="0" i="0" dirty="0">
                <a:effectLst/>
                <a:latin typeface="Avenir Next W01"/>
              </a:rPr>
              <a:t> </a:t>
            </a:r>
            <a:r>
              <a:rPr lang="es-CO" sz="1600" b="0" i="0" dirty="0" err="1">
                <a:effectLst/>
                <a:latin typeface="Avenir Next W01"/>
              </a:rPr>
              <a:t>polyline</a:t>
            </a:r>
            <a:endParaRPr lang="es-CO" sz="1600" b="0" i="0" dirty="0">
              <a:effectLst/>
              <a:latin typeface="Avenir Next W01"/>
            </a:endParaRPr>
          </a:p>
          <a:p>
            <a:pPr marL="342900" indent="-342900" algn="just">
              <a:buFont typeface="+mj-lt"/>
              <a:buAutoNum type="arabicPeriod"/>
            </a:pPr>
            <a:r>
              <a:rPr lang="es-CO" sz="1600" b="0" i="0" dirty="0">
                <a:effectLst/>
                <a:latin typeface="Avenir Next W01"/>
              </a:rPr>
              <a:t>Arrow</a:t>
            </a:r>
          </a:p>
          <a:p>
            <a:pPr marL="342900" indent="-342900" algn="just">
              <a:buFont typeface="+mj-lt"/>
              <a:buAutoNum type="arabicPeriod"/>
            </a:pPr>
            <a:r>
              <a:rPr lang="es-CO" sz="1600" b="0" i="0" dirty="0" err="1">
                <a:effectLst/>
                <a:latin typeface="Avenir Next W01"/>
              </a:rPr>
              <a:t>Triangle</a:t>
            </a:r>
            <a:endParaRPr lang="es-CO" sz="1600" b="0" i="0" dirty="0">
              <a:effectLst/>
              <a:latin typeface="Avenir Next W01"/>
            </a:endParaRPr>
          </a:p>
          <a:p>
            <a:pPr marL="342900" indent="-342900" algn="just">
              <a:buFont typeface="+mj-lt"/>
              <a:buAutoNum type="arabicPeriod"/>
            </a:pPr>
            <a:r>
              <a:rPr lang="es-CO" sz="1600" b="0" i="0" dirty="0" err="1">
                <a:effectLst/>
                <a:latin typeface="Avenir Next W01"/>
              </a:rPr>
              <a:t>Rectangle</a:t>
            </a:r>
            <a:endParaRPr lang="es-CO" sz="1600" b="0" i="0" dirty="0">
              <a:effectLst/>
              <a:latin typeface="Avenir Next W01"/>
            </a:endParaRPr>
          </a:p>
          <a:p>
            <a:pPr marL="342900" indent="-342900" algn="just">
              <a:buFont typeface="+mj-lt"/>
              <a:buAutoNum type="arabicPeriod"/>
            </a:pPr>
            <a:r>
              <a:rPr lang="es-CO" sz="1600" b="0" i="0" dirty="0" err="1">
                <a:effectLst/>
                <a:latin typeface="Avenir Next W01"/>
              </a:rPr>
              <a:t>Circle</a:t>
            </a:r>
            <a:endParaRPr lang="es-CO" sz="1600" b="0" i="0" dirty="0">
              <a:effectLst/>
              <a:latin typeface="Avenir Next W01"/>
            </a:endParaRPr>
          </a:p>
          <a:p>
            <a:pPr marL="342900" indent="-342900" algn="just">
              <a:buFont typeface="+mj-lt"/>
              <a:buAutoNum type="arabicPeriod"/>
            </a:pPr>
            <a:r>
              <a:rPr lang="es-CO" sz="1600" b="0" i="0" dirty="0" err="1">
                <a:effectLst/>
                <a:latin typeface="Avenir Next W01"/>
              </a:rPr>
              <a:t>Ellipse</a:t>
            </a:r>
            <a:endParaRPr lang="es-CO" sz="1600" b="0" i="0" dirty="0">
              <a:effectLst/>
              <a:latin typeface="Avenir Next W01"/>
            </a:endParaRPr>
          </a:p>
          <a:p>
            <a:pPr marL="342900" indent="-342900" algn="just">
              <a:buFont typeface="+mj-lt"/>
              <a:buAutoNum type="arabicPeriod"/>
            </a:pPr>
            <a:r>
              <a:rPr lang="es-CO" sz="1600" b="0" i="0" dirty="0" err="1">
                <a:effectLst/>
                <a:latin typeface="Avenir Next W01"/>
              </a:rPr>
              <a:t>Polygon</a:t>
            </a:r>
            <a:endParaRPr lang="es-CO" sz="1600" b="0" i="0" dirty="0">
              <a:effectLst/>
              <a:latin typeface="Avenir Next W01"/>
            </a:endParaRPr>
          </a:p>
          <a:p>
            <a:pPr marL="342900" indent="-342900" algn="just">
              <a:buFont typeface="+mj-lt"/>
              <a:buAutoNum type="arabicPeriod"/>
            </a:pPr>
            <a:r>
              <a:rPr lang="es-CO" sz="1600" b="0" i="0" dirty="0" err="1">
                <a:effectLst/>
                <a:latin typeface="Avenir Next W01"/>
              </a:rPr>
              <a:t>Freehand</a:t>
            </a:r>
            <a:r>
              <a:rPr lang="es-CO" sz="1600" b="0" i="0" dirty="0">
                <a:effectLst/>
                <a:latin typeface="Avenir Next W01"/>
              </a:rPr>
              <a:t> </a:t>
            </a:r>
            <a:r>
              <a:rPr lang="es-CO" sz="1600" b="0" i="0" dirty="0" err="1">
                <a:effectLst/>
                <a:latin typeface="Avenir Next W01"/>
              </a:rPr>
              <a:t>polygon</a:t>
            </a:r>
            <a:endParaRPr lang="es-CO" sz="1600" b="0" i="0" dirty="0">
              <a:effectLst/>
              <a:latin typeface="Avenir Next W01"/>
            </a:endParaRPr>
          </a:p>
          <a:p>
            <a:pPr marL="342900" indent="-342900" algn="just">
              <a:buFont typeface="+mj-lt"/>
              <a:buAutoNum type="arabicPeriod"/>
            </a:pPr>
            <a:r>
              <a:rPr lang="es-CO" sz="1600" b="0" i="0" dirty="0">
                <a:effectLst/>
                <a:latin typeface="Avenir Next W01"/>
              </a:rPr>
              <a:t>Text</a:t>
            </a:r>
          </a:p>
        </p:txBody>
      </p:sp>
      <p:sp>
        <p:nvSpPr>
          <p:cNvPr id="14" name="TextBox 18">
            <a:extLst>
              <a:ext uri="{FF2B5EF4-FFF2-40B4-BE49-F238E27FC236}">
                <a16:creationId xmlns:a16="http://schemas.microsoft.com/office/drawing/2014/main" id="{C036487B-65E8-4AF3-84E4-06536E7ED0CF}"/>
              </a:ext>
            </a:extLst>
          </p:cNvPr>
          <p:cNvSpPr txBox="1"/>
          <p:nvPr/>
        </p:nvSpPr>
        <p:spPr>
          <a:xfrm>
            <a:off x="7454096" y="4793263"/>
            <a:ext cx="2337176" cy="1477328"/>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dirty="0"/>
              <a:t>Click </a:t>
            </a:r>
            <a:r>
              <a:rPr lang="en-US" b="1" dirty="0"/>
              <a:t>Undo</a:t>
            </a:r>
            <a:r>
              <a:rPr lang="en-US" dirty="0"/>
              <a:t> or </a:t>
            </a:r>
            <a:r>
              <a:rPr lang="en-US" b="1" dirty="0"/>
              <a:t>Redo </a:t>
            </a:r>
            <a:r>
              <a:rPr lang="en-US" dirty="0"/>
              <a:t>to cancel or repeat</a:t>
            </a:r>
            <a:r>
              <a:rPr lang="en-US" b="1" dirty="0"/>
              <a:t> </a:t>
            </a:r>
            <a:r>
              <a:rPr lang="en-US" dirty="0"/>
              <a:t>your drawings or click </a:t>
            </a:r>
            <a:r>
              <a:rPr lang="en-US" b="1" dirty="0"/>
              <a:t>Clear </a:t>
            </a:r>
            <a:r>
              <a:rPr lang="en-US" dirty="0"/>
              <a:t>to remove them all from the map.</a:t>
            </a:r>
          </a:p>
        </p:txBody>
      </p:sp>
    </p:spTree>
    <p:extLst>
      <p:ext uri="{BB962C8B-B14F-4D97-AF65-F5344CB8AC3E}">
        <p14:creationId xmlns:p14="http://schemas.microsoft.com/office/powerpoint/2010/main" val="844809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Draw Points on Map</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15</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020" y="814090"/>
            <a:ext cx="12047661" cy="5463411"/>
          </a:xfrm>
          <a:prstGeom prst="rect">
            <a:avLst/>
          </a:prstGeom>
        </p:spPr>
      </p:pic>
      <p:sp>
        <p:nvSpPr>
          <p:cNvPr id="24" name="Rectangle 23">
            <a:extLst>
              <a:ext uri="{FF2B5EF4-FFF2-40B4-BE49-F238E27FC236}">
                <a16:creationId xmlns:a16="http://schemas.microsoft.com/office/drawing/2014/main" id="{3412DE80-8DC1-4ADF-8476-488134A0BB26}"/>
              </a:ext>
            </a:extLst>
          </p:cNvPr>
          <p:cNvSpPr/>
          <p:nvPr/>
        </p:nvSpPr>
        <p:spPr>
          <a:xfrm>
            <a:off x="10090298" y="5689058"/>
            <a:ext cx="1898739" cy="35485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B43A58C-7AC1-4255-A4C4-5FCB9EF21251}"/>
              </a:ext>
            </a:extLst>
          </p:cNvPr>
          <p:cNvSpPr/>
          <p:nvPr/>
        </p:nvSpPr>
        <p:spPr>
          <a:xfrm>
            <a:off x="10098277" y="2921777"/>
            <a:ext cx="1862355" cy="123264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Brace 11">
            <a:extLst>
              <a:ext uri="{FF2B5EF4-FFF2-40B4-BE49-F238E27FC236}">
                <a16:creationId xmlns:a16="http://schemas.microsoft.com/office/drawing/2014/main" id="{7EB018A9-E753-43B1-B9FC-AEE815E76B84}"/>
              </a:ext>
            </a:extLst>
          </p:cNvPr>
          <p:cNvSpPr/>
          <p:nvPr/>
        </p:nvSpPr>
        <p:spPr>
          <a:xfrm>
            <a:off x="9530389" y="2898843"/>
            <a:ext cx="520991" cy="2738125"/>
          </a:xfrm>
          <a:prstGeom prst="leftBrace">
            <a:avLst>
              <a:gd name="adj1" fmla="val 8333"/>
              <a:gd name="adj2" fmla="val 30105"/>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B636E340-2456-463E-81CF-90016BB799B6}"/>
              </a:ext>
            </a:extLst>
          </p:cNvPr>
          <p:cNvCxnSpPr>
            <a:cxnSpLocks/>
          </p:cNvCxnSpPr>
          <p:nvPr/>
        </p:nvCxnSpPr>
        <p:spPr>
          <a:xfrm>
            <a:off x="5089620" y="5929984"/>
            <a:ext cx="4990834" cy="0"/>
          </a:xfrm>
          <a:prstGeom prst="straightConnector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464B8E6-7D66-4EEC-BCE2-0406DB1A7D2A}"/>
              </a:ext>
            </a:extLst>
          </p:cNvPr>
          <p:cNvSpPr/>
          <p:nvPr/>
        </p:nvSpPr>
        <p:spPr>
          <a:xfrm>
            <a:off x="10098277" y="1931371"/>
            <a:ext cx="361502" cy="36526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Connector: Elbow 20">
            <a:extLst>
              <a:ext uri="{FF2B5EF4-FFF2-40B4-BE49-F238E27FC236}">
                <a16:creationId xmlns:a16="http://schemas.microsoft.com/office/drawing/2014/main" id="{3123AB35-004F-4806-B643-8CC2FB799DFA}"/>
              </a:ext>
            </a:extLst>
          </p:cNvPr>
          <p:cNvCxnSpPr>
            <a:cxnSpLocks/>
          </p:cNvCxnSpPr>
          <p:nvPr/>
        </p:nvCxnSpPr>
        <p:spPr>
          <a:xfrm>
            <a:off x="5108621" y="3255967"/>
            <a:ext cx="4479681" cy="463556"/>
          </a:xfrm>
          <a:prstGeom prst="bentConnector3">
            <a:avLst>
              <a:gd name="adj1" fmla="val 69544"/>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45" name="Oval 26">
            <a:extLst>
              <a:ext uri="{FF2B5EF4-FFF2-40B4-BE49-F238E27FC236}">
                <a16:creationId xmlns:a16="http://schemas.microsoft.com/office/drawing/2014/main" id="{1B76EF70-FF6E-4C0C-BE88-70EE033CBFFF}"/>
              </a:ext>
            </a:extLst>
          </p:cNvPr>
          <p:cNvSpPr/>
          <p:nvPr/>
        </p:nvSpPr>
        <p:spPr>
          <a:xfrm>
            <a:off x="5776674" y="1367531"/>
            <a:ext cx="360000" cy="3600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26">
            <a:extLst>
              <a:ext uri="{FF2B5EF4-FFF2-40B4-BE49-F238E27FC236}">
                <a16:creationId xmlns:a16="http://schemas.microsoft.com/office/drawing/2014/main" id="{1A76C321-D583-4D5F-9950-72438FF3E7E6}"/>
              </a:ext>
            </a:extLst>
          </p:cNvPr>
          <p:cNvSpPr/>
          <p:nvPr/>
        </p:nvSpPr>
        <p:spPr>
          <a:xfrm>
            <a:off x="7864878" y="2369452"/>
            <a:ext cx="360000" cy="3600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26">
            <a:extLst>
              <a:ext uri="{FF2B5EF4-FFF2-40B4-BE49-F238E27FC236}">
                <a16:creationId xmlns:a16="http://schemas.microsoft.com/office/drawing/2014/main" id="{6E9573ED-E356-4BA3-B120-41D36ECFA5C1}"/>
              </a:ext>
            </a:extLst>
          </p:cNvPr>
          <p:cNvSpPr/>
          <p:nvPr/>
        </p:nvSpPr>
        <p:spPr>
          <a:xfrm>
            <a:off x="5441465" y="2843878"/>
            <a:ext cx="360000" cy="3600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26">
            <a:extLst>
              <a:ext uri="{FF2B5EF4-FFF2-40B4-BE49-F238E27FC236}">
                <a16:creationId xmlns:a16="http://schemas.microsoft.com/office/drawing/2014/main" id="{2FCFD471-F179-46FE-BC82-074323860795}"/>
              </a:ext>
            </a:extLst>
          </p:cNvPr>
          <p:cNvSpPr/>
          <p:nvPr/>
        </p:nvSpPr>
        <p:spPr>
          <a:xfrm>
            <a:off x="5754306" y="4427110"/>
            <a:ext cx="360000" cy="3600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26">
            <a:extLst>
              <a:ext uri="{FF2B5EF4-FFF2-40B4-BE49-F238E27FC236}">
                <a16:creationId xmlns:a16="http://schemas.microsoft.com/office/drawing/2014/main" id="{52C9AD57-8323-4E6D-85D2-E201B2F39E71}"/>
              </a:ext>
            </a:extLst>
          </p:cNvPr>
          <p:cNvSpPr/>
          <p:nvPr/>
        </p:nvSpPr>
        <p:spPr>
          <a:xfrm>
            <a:off x="7246821" y="5102020"/>
            <a:ext cx="360000" cy="3600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6">
            <a:extLst>
              <a:ext uri="{FF2B5EF4-FFF2-40B4-BE49-F238E27FC236}">
                <a16:creationId xmlns:a16="http://schemas.microsoft.com/office/drawing/2014/main" id="{56B6D982-D1D6-46D4-81EC-DFC3B1C6111E}"/>
              </a:ext>
            </a:extLst>
          </p:cNvPr>
          <p:cNvSpPr/>
          <p:nvPr/>
        </p:nvSpPr>
        <p:spPr>
          <a:xfrm>
            <a:off x="7168461" y="3814650"/>
            <a:ext cx="360000" cy="3600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5">
            <a:extLst>
              <a:ext uri="{FF2B5EF4-FFF2-40B4-BE49-F238E27FC236}">
                <a16:creationId xmlns:a16="http://schemas.microsoft.com/office/drawing/2014/main" id="{AEFE1231-598C-431E-917D-A34B7029C4F9}"/>
              </a:ext>
            </a:extLst>
          </p:cNvPr>
          <p:cNvCxnSpPr>
            <a:cxnSpLocks/>
            <a:endCxn id="48" idx="2"/>
          </p:cNvCxnSpPr>
          <p:nvPr/>
        </p:nvCxnSpPr>
        <p:spPr>
          <a:xfrm flipV="1">
            <a:off x="5076404" y="4607110"/>
            <a:ext cx="677902" cy="2597"/>
          </a:xfrm>
          <a:prstGeom prst="straightConnector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Connector: Elbow 20">
            <a:extLst>
              <a:ext uri="{FF2B5EF4-FFF2-40B4-BE49-F238E27FC236}">
                <a16:creationId xmlns:a16="http://schemas.microsoft.com/office/drawing/2014/main" id="{6ABE4478-CC5B-4BF6-B2AB-66AB3FA3D108}"/>
              </a:ext>
            </a:extLst>
          </p:cNvPr>
          <p:cNvCxnSpPr>
            <a:cxnSpLocks/>
          </p:cNvCxnSpPr>
          <p:nvPr/>
        </p:nvCxnSpPr>
        <p:spPr>
          <a:xfrm flipV="1">
            <a:off x="5073284" y="3976539"/>
            <a:ext cx="2104905" cy="317046"/>
          </a:xfrm>
          <a:prstGeom prst="bentConnector3">
            <a:avLst>
              <a:gd name="adj1" fmla="val 50000"/>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Connector: Elbow 20">
            <a:extLst>
              <a:ext uri="{FF2B5EF4-FFF2-40B4-BE49-F238E27FC236}">
                <a16:creationId xmlns:a16="http://schemas.microsoft.com/office/drawing/2014/main" id="{59D57F11-3D1C-454D-9C4E-A51FAF6989CA}"/>
              </a:ext>
            </a:extLst>
          </p:cNvPr>
          <p:cNvCxnSpPr>
            <a:cxnSpLocks/>
          </p:cNvCxnSpPr>
          <p:nvPr/>
        </p:nvCxnSpPr>
        <p:spPr>
          <a:xfrm>
            <a:off x="5132069" y="1817657"/>
            <a:ext cx="4919311" cy="322381"/>
          </a:xfrm>
          <a:prstGeom prst="bentConnector3">
            <a:avLst>
              <a:gd name="adj1" fmla="val 50000"/>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C9C8E10-79FA-4E05-92FC-0C922F8BB007}"/>
              </a:ext>
            </a:extLst>
          </p:cNvPr>
          <p:cNvSpPr txBox="1"/>
          <p:nvPr/>
        </p:nvSpPr>
        <p:spPr>
          <a:xfrm>
            <a:off x="1475224" y="1204945"/>
            <a:ext cx="3656845" cy="646331"/>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Click</a:t>
            </a:r>
            <a:r>
              <a:rPr lang="en-US" dirty="0"/>
              <a:t> to select the drawing mode </a:t>
            </a:r>
            <a:r>
              <a:rPr lang="en-US" b="1" dirty="0"/>
              <a:t>Point</a:t>
            </a:r>
          </a:p>
        </p:txBody>
      </p:sp>
      <p:sp>
        <p:nvSpPr>
          <p:cNvPr id="19" name="TextBox 18">
            <a:extLst>
              <a:ext uri="{FF2B5EF4-FFF2-40B4-BE49-F238E27FC236}">
                <a16:creationId xmlns:a16="http://schemas.microsoft.com/office/drawing/2014/main" id="{74D6313B-B634-4688-8560-93971108B91E}"/>
              </a:ext>
            </a:extLst>
          </p:cNvPr>
          <p:cNvSpPr txBox="1"/>
          <p:nvPr/>
        </p:nvSpPr>
        <p:spPr>
          <a:xfrm>
            <a:off x="1478597" y="5313547"/>
            <a:ext cx="3601180" cy="923330"/>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dirty="0"/>
              <a:t>Click </a:t>
            </a:r>
            <a:r>
              <a:rPr lang="en-US" b="1" dirty="0"/>
              <a:t>Undo</a:t>
            </a:r>
            <a:r>
              <a:rPr lang="en-US" dirty="0"/>
              <a:t> or </a:t>
            </a:r>
            <a:r>
              <a:rPr lang="en-US" b="1" dirty="0"/>
              <a:t>Redo</a:t>
            </a:r>
            <a:r>
              <a:rPr lang="en-US" dirty="0"/>
              <a:t> to cancel or repeat your drawings or click </a:t>
            </a:r>
            <a:r>
              <a:rPr lang="en-US" b="1" dirty="0"/>
              <a:t>Clear</a:t>
            </a:r>
            <a:r>
              <a:rPr lang="en-US" dirty="0"/>
              <a:t> to remove them all from the map.</a:t>
            </a:r>
          </a:p>
        </p:txBody>
      </p:sp>
      <p:sp>
        <p:nvSpPr>
          <p:cNvPr id="17" name="TextBox 16">
            <a:extLst>
              <a:ext uri="{FF2B5EF4-FFF2-40B4-BE49-F238E27FC236}">
                <a16:creationId xmlns:a16="http://schemas.microsoft.com/office/drawing/2014/main" id="{A592241E-C980-40BA-87F6-FD86252B7425}"/>
              </a:ext>
            </a:extLst>
          </p:cNvPr>
          <p:cNvSpPr txBox="1"/>
          <p:nvPr/>
        </p:nvSpPr>
        <p:spPr>
          <a:xfrm>
            <a:off x="1475224" y="2244475"/>
            <a:ext cx="3627280" cy="1477328"/>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Select</a:t>
            </a:r>
            <a:r>
              <a:rPr lang="en-US" dirty="0"/>
              <a:t> the marker category (different symbols are available in each category) to set the symbol size, color, transparency, outline color, outline width.</a:t>
            </a:r>
          </a:p>
        </p:txBody>
      </p:sp>
      <p:sp>
        <p:nvSpPr>
          <p:cNvPr id="22" name="TextBox 16">
            <a:extLst>
              <a:ext uri="{FF2B5EF4-FFF2-40B4-BE49-F238E27FC236}">
                <a16:creationId xmlns:a16="http://schemas.microsoft.com/office/drawing/2014/main" id="{A3DEFB95-FDFE-4E07-A467-947132739FA1}"/>
              </a:ext>
            </a:extLst>
          </p:cNvPr>
          <p:cNvSpPr txBox="1"/>
          <p:nvPr/>
        </p:nvSpPr>
        <p:spPr>
          <a:xfrm>
            <a:off x="1475224" y="4181766"/>
            <a:ext cx="3601180" cy="646331"/>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Draw</a:t>
            </a:r>
            <a:r>
              <a:rPr lang="en-US" dirty="0"/>
              <a:t> the desired features on the map.</a:t>
            </a:r>
          </a:p>
        </p:txBody>
      </p:sp>
      <p:sp>
        <p:nvSpPr>
          <p:cNvPr id="30" name="Oval 3">
            <a:extLst>
              <a:ext uri="{FF2B5EF4-FFF2-40B4-BE49-F238E27FC236}">
                <a16:creationId xmlns:a16="http://schemas.microsoft.com/office/drawing/2014/main" id="{540E3A97-6DF9-4800-8107-96AC41F6CAF6}"/>
              </a:ext>
            </a:extLst>
          </p:cNvPr>
          <p:cNvSpPr/>
          <p:nvPr/>
        </p:nvSpPr>
        <p:spPr>
          <a:xfrm>
            <a:off x="11665597" y="1197179"/>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519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3"/>
                                        </p:tgtEl>
                                      </p:cBhvr>
                                    </p:animEffect>
                                    <p:animScale>
                                      <p:cBhvr>
                                        <p:cTn id="10" dur="250" autoRev="1" fill="hold"/>
                                        <p:tgtEl>
                                          <p:spTgt spid="23"/>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24"/>
                                        </p:tgtEl>
                                      </p:cBhvr>
                                    </p:animEffect>
                                    <p:animScale>
                                      <p:cBhvr>
                                        <p:cTn id="13" dur="250" autoRev="1" fill="hold"/>
                                        <p:tgtEl>
                                          <p:spTgt spid="24"/>
                                        </p:tgtEl>
                                      </p:cBhvr>
                                      <p:by x="105000" y="105000"/>
                                    </p:animScale>
                                  </p:childTnLst>
                                </p:cTn>
                              </p:par>
                            </p:childTnLst>
                          </p:cTn>
                        </p:par>
                        <p:par>
                          <p:cTn id="14" fill="hold">
                            <p:stCondLst>
                              <p:cond delay="500"/>
                            </p:stCondLst>
                            <p:childTnLst>
                              <p:par>
                                <p:cTn id="15" presetID="26" presetClass="emph" presetSubtype="0" fill="hold" grpId="0" nodeType="afterEffect">
                                  <p:stCondLst>
                                    <p:cond delay="0"/>
                                  </p:stCondLst>
                                  <p:childTnLst>
                                    <p:animEffect transition="out" filter="fade">
                                      <p:cBhvr>
                                        <p:cTn id="16" dur="500" tmFilter="0, 0; .2, .5; .8, .5; 1, 0"/>
                                        <p:tgtEl>
                                          <p:spTgt spid="45"/>
                                        </p:tgtEl>
                                      </p:cBhvr>
                                    </p:animEffect>
                                    <p:animScale>
                                      <p:cBhvr>
                                        <p:cTn id="17" dur="250" autoRev="1" fill="hold"/>
                                        <p:tgtEl>
                                          <p:spTgt spid="45"/>
                                        </p:tgtEl>
                                      </p:cBhvr>
                                      <p:by x="105000" y="105000"/>
                                    </p:animScale>
                                  </p:childTnLst>
                                </p:cTn>
                              </p:par>
                            </p:childTnLst>
                          </p:cTn>
                        </p:par>
                        <p:par>
                          <p:cTn id="18" fill="hold">
                            <p:stCondLst>
                              <p:cond delay="1000"/>
                            </p:stCondLst>
                            <p:childTnLst>
                              <p:par>
                                <p:cTn id="19" presetID="26" presetClass="emph" presetSubtype="0" fill="hold" grpId="0" nodeType="afterEffect">
                                  <p:stCondLst>
                                    <p:cond delay="0"/>
                                  </p:stCondLst>
                                  <p:childTnLst>
                                    <p:animEffect transition="out" filter="fade">
                                      <p:cBhvr>
                                        <p:cTn id="20" dur="500" tmFilter="0, 0; .2, .5; .8, .5; 1, 0"/>
                                        <p:tgtEl>
                                          <p:spTgt spid="46"/>
                                        </p:tgtEl>
                                      </p:cBhvr>
                                    </p:animEffect>
                                    <p:animScale>
                                      <p:cBhvr>
                                        <p:cTn id="21" dur="250" autoRev="1" fill="hold"/>
                                        <p:tgtEl>
                                          <p:spTgt spid="46"/>
                                        </p:tgtEl>
                                      </p:cBhvr>
                                      <p:by x="105000" y="105000"/>
                                    </p:animScale>
                                  </p:childTnLst>
                                </p:cTn>
                              </p:par>
                            </p:childTnLst>
                          </p:cTn>
                        </p:par>
                        <p:par>
                          <p:cTn id="22" fill="hold">
                            <p:stCondLst>
                              <p:cond delay="1500"/>
                            </p:stCondLst>
                            <p:childTnLst>
                              <p:par>
                                <p:cTn id="23" presetID="26" presetClass="emph" presetSubtype="0" fill="hold" grpId="0" nodeType="afterEffect">
                                  <p:stCondLst>
                                    <p:cond delay="0"/>
                                  </p:stCondLst>
                                  <p:childTnLst>
                                    <p:animEffect transition="out" filter="fade">
                                      <p:cBhvr>
                                        <p:cTn id="24" dur="500" tmFilter="0, 0; .2, .5; .8, .5; 1, 0"/>
                                        <p:tgtEl>
                                          <p:spTgt spid="47"/>
                                        </p:tgtEl>
                                      </p:cBhvr>
                                    </p:animEffect>
                                    <p:animScale>
                                      <p:cBhvr>
                                        <p:cTn id="25" dur="250" autoRev="1" fill="hold"/>
                                        <p:tgtEl>
                                          <p:spTgt spid="47"/>
                                        </p:tgtEl>
                                      </p:cBhvr>
                                      <p:by x="105000" y="105000"/>
                                    </p:animScale>
                                  </p:childTnLst>
                                </p:cTn>
                              </p:par>
                            </p:childTnLst>
                          </p:cTn>
                        </p:par>
                        <p:par>
                          <p:cTn id="26" fill="hold">
                            <p:stCondLst>
                              <p:cond delay="2000"/>
                            </p:stCondLst>
                            <p:childTnLst>
                              <p:par>
                                <p:cTn id="27" presetID="26" presetClass="emph" presetSubtype="0" fill="hold" grpId="0" nodeType="afterEffect">
                                  <p:stCondLst>
                                    <p:cond delay="0"/>
                                  </p:stCondLst>
                                  <p:childTnLst>
                                    <p:animEffect transition="out" filter="fade">
                                      <p:cBhvr>
                                        <p:cTn id="28" dur="500" tmFilter="0, 0; .2, .5; .8, .5; 1, 0"/>
                                        <p:tgtEl>
                                          <p:spTgt spid="25"/>
                                        </p:tgtEl>
                                      </p:cBhvr>
                                    </p:animEffect>
                                    <p:animScale>
                                      <p:cBhvr>
                                        <p:cTn id="29" dur="250" autoRev="1" fill="hold"/>
                                        <p:tgtEl>
                                          <p:spTgt spid="25"/>
                                        </p:tgtEl>
                                      </p:cBhvr>
                                      <p:by x="105000" y="105000"/>
                                    </p:animScale>
                                  </p:childTnLst>
                                </p:cTn>
                              </p:par>
                            </p:childTnLst>
                          </p:cTn>
                        </p:par>
                        <p:par>
                          <p:cTn id="30" fill="hold">
                            <p:stCondLst>
                              <p:cond delay="2500"/>
                            </p:stCondLst>
                            <p:childTnLst>
                              <p:par>
                                <p:cTn id="31" presetID="26" presetClass="emph" presetSubtype="0" fill="hold" grpId="0" nodeType="afterEffect">
                                  <p:stCondLst>
                                    <p:cond delay="0"/>
                                  </p:stCondLst>
                                  <p:childTnLst>
                                    <p:animEffect transition="out" filter="fade">
                                      <p:cBhvr>
                                        <p:cTn id="32" dur="500" tmFilter="0, 0; .2, .5; .8, .5; 1, 0"/>
                                        <p:tgtEl>
                                          <p:spTgt spid="48"/>
                                        </p:tgtEl>
                                      </p:cBhvr>
                                    </p:animEffect>
                                    <p:animScale>
                                      <p:cBhvr>
                                        <p:cTn id="33" dur="250" autoRev="1" fill="hold"/>
                                        <p:tgtEl>
                                          <p:spTgt spid="48"/>
                                        </p:tgtEl>
                                      </p:cBhvr>
                                      <p:by x="105000" y="105000"/>
                                    </p:animScale>
                                  </p:childTnLst>
                                </p:cTn>
                              </p:par>
                            </p:childTnLst>
                          </p:cTn>
                        </p:par>
                        <p:par>
                          <p:cTn id="34" fill="hold">
                            <p:stCondLst>
                              <p:cond delay="3000"/>
                            </p:stCondLst>
                            <p:childTnLst>
                              <p:par>
                                <p:cTn id="35" presetID="26" presetClass="emph" presetSubtype="0" fill="hold" grpId="0" nodeType="afterEffect">
                                  <p:stCondLst>
                                    <p:cond delay="0"/>
                                  </p:stCondLst>
                                  <p:childTnLst>
                                    <p:animEffect transition="out" filter="fade">
                                      <p:cBhvr>
                                        <p:cTn id="36" dur="500" tmFilter="0, 0; .2, .5; .8, .5; 1, 0"/>
                                        <p:tgtEl>
                                          <p:spTgt spid="49"/>
                                        </p:tgtEl>
                                      </p:cBhvr>
                                    </p:animEffect>
                                    <p:animScale>
                                      <p:cBhvr>
                                        <p:cTn id="37" dur="250" autoRev="1" fill="hold"/>
                                        <p:tgtEl>
                                          <p:spTgt spid="4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35" grpId="0" animBg="1"/>
      <p:bldP spid="45" grpId="0" animBg="1"/>
      <p:bldP spid="46" grpId="0" animBg="1"/>
      <p:bldP spid="47" grpId="0" animBg="1"/>
      <p:bldP spid="48" grpId="0" animBg="1"/>
      <p:bldP spid="49"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Draw Lines, Polylines and Freehand Lines on Map</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16</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021" y="814090"/>
            <a:ext cx="12047661" cy="5463411"/>
          </a:xfrm>
          <a:prstGeom prst="rect">
            <a:avLst/>
          </a:prstGeom>
        </p:spPr>
      </p:pic>
      <p:sp>
        <p:nvSpPr>
          <p:cNvPr id="29" name="Rectangle 22">
            <a:extLst>
              <a:ext uri="{FF2B5EF4-FFF2-40B4-BE49-F238E27FC236}">
                <a16:creationId xmlns:a16="http://schemas.microsoft.com/office/drawing/2014/main" id="{70043C51-CA60-4A85-854C-046C0E585DF3}"/>
              </a:ext>
            </a:extLst>
          </p:cNvPr>
          <p:cNvSpPr/>
          <p:nvPr/>
        </p:nvSpPr>
        <p:spPr>
          <a:xfrm>
            <a:off x="10126682" y="2885708"/>
            <a:ext cx="1862355" cy="946990"/>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Brace 11">
            <a:extLst>
              <a:ext uri="{FF2B5EF4-FFF2-40B4-BE49-F238E27FC236}">
                <a16:creationId xmlns:a16="http://schemas.microsoft.com/office/drawing/2014/main" id="{90764794-64BE-43FA-8C4F-38DE4481B8A0}"/>
              </a:ext>
            </a:extLst>
          </p:cNvPr>
          <p:cNvSpPr/>
          <p:nvPr/>
        </p:nvSpPr>
        <p:spPr>
          <a:xfrm>
            <a:off x="9569301" y="2898843"/>
            <a:ext cx="520991" cy="2203177"/>
          </a:xfrm>
          <a:prstGeom prst="leftBrace">
            <a:avLst>
              <a:gd name="adj1" fmla="val 8333"/>
              <a:gd name="adj2" fmla="val 31897"/>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4">
            <a:extLst>
              <a:ext uri="{FF2B5EF4-FFF2-40B4-BE49-F238E27FC236}">
                <a16:creationId xmlns:a16="http://schemas.microsoft.com/office/drawing/2014/main" id="{FB4A306E-F2B1-471C-B580-A82ED6B06AB9}"/>
              </a:ext>
            </a:extLst>
          </p:cNvPr>
          <p:cNvSpPr/>
          <p:nvPr/>
        </p:nvSpPr>
        <p:spPr>
          <a:xfrm>
            <a:off x="10424360" y="1931371"/>
            <a:ext cx="1073734" cy="36526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Connector: Elbow 20">
            <a:extLst>
              <a:ext uri="{FF2B5EF4-FFF2-40B4-BE49-F238E27FC236}">
                <a16:creationId xmlns:a16="http://schemas.microsoft.com/office/drawing/2014/main" id="{081180F6-89CD-45CE-B559-B47810B400EE}"/>
              </a:ext>
            </a:extLst>
          </p:cNvPr>
          <p:cNvCxnSpPr>
            <a:cxnSpLocks/>
            <a:endCxn id="31" idx="1"/>
          </p:cNvCxnSpPr>
          <p:nvPr/>
        </p:nvCxnSpPr>
        <p:spPr>
          <a:xfrm>
            <a:off x="5091174" y="3097910"/>
            <a:ext cx="4478127" cy="503680"/>
          </a:xfrm>
          <a:prstGeom prst="bentConnector3">
            <a:avLst>
              <a:gd name="adj1" fmla="val 13289"/>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 name="Conector recto 3">
            <a:extLst>
              <a:ext uri="{FF2B5EF4-FFF2-40B4-BE49-F238E27FC236}">
                <a16:creationId xmlns:a16="http://schemas.microsoft.com/office/drawing/2014/main" id="{AF6C982B-3FB3-429B-A92E-5616DC990320}"/>
              </a:ext>
            </a:extLst>
          </p:cNvPr>
          <p:cNvCxnSpPr>
            <a:cxnSpLocks/>
          </p:cNvCxnSpPr>
          <p:nvPr/>
        </p:nvCxnSpPr>
        <p:spPr>
          <a:xfrm>
            <a:off x="5347541" y="1245073"/>
            <a:ext cx="1204125" cy="633816"/>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18" name="Forma libre: forma 17">
            <a:extLst>
              <a:ext uri="{FF2B5EF4-FFF2-40B4-BE49-F238E27FC236}">
                <a16:creationId xmlns:a16="http://schemas.microsoft.com/office/drawing/2014/main" id="{3D89CBA0-1FEB-4F39-9128-2A96FC5844C5}"/>
              </a:ext>
            </a:extLst>
          </p:cNvPr>
          <p:cNvSpPr/>
          <p:nvPr/>
        </p:nvSpPr>
        <p:spPr>
          <a:xfrm>
            <a:off x="7568063" y="4085617"/>
            <a:ext cx="2149869" cy="1585609"/>
          </a:xfrm>
          <a:custGeom>
            <a:avLst/>
            <a:gdLst>
              <a:gd name="connsiteX0" fmla="*/ 2149869 w 2149869"/>
              <a:gd name="connsiteY0" fmla="*/ 408562 h 1585609"/>
              <a:gd name="connsiteX1" fmla="*/ 2101231 w 2149869"/>
              <a:gd name="connsiteY1" fmla="*/ 428017 h 1585609"/>
              <a:gd name="connsiteX2" fmla="*/ 2072048 w 2149869"/>
              <a:gd name="connsiteY2" fmla="*/ 466928 h 1585609"/>
              <a:gd name="connsiteX3" fmla="*/ 2003954 w 2149869"/>
              <a:gd name="connsiteY3" fmla="*/ 476655 h 1585609"/>
              <a:gd name="connsiteX4" fmla="*/ 1867767 w 2149869"/>
              <a:gd name="connsiteY4" fmla="*/ 505838 h 1585609"/>
              <a:gd name="connsiteX5" fmla="*/ 1653758 w 2149869"/>
              <a:gd name="connsiteY5" fmla="*/ 525294 h 1585609"/>
              <a:gd name="connsiteX6" fmla="*/ 1566209 w 2149869"/>
              <a:gd name="connsiteY6" fmla="*/ 457200 h 1585609"/>
              <a:gd name="connsiteX7" fmla="*/ 1556482 w 2149869"/>
              <a:gd name="connsiteY7" fmla="*/ 418289 h 1585609"/>
              <a:gd name="connsiteX8" fmla="*/ 1507843 w 2149869"/>
              <a:gd name="connsiteY8" fmla="*/ 359923 h 1585609"/>
              <a:gd name="connsiteX9" fmla="*/ 1410567 w 2149869"/>
              <a:gd name="connsiteY9" fmla="*/ 301557 h 1585609"/>
              <a:gd name="connsiteX10" fmla="*/ 1342473 w 2149869"/>
              <a:gd name="connsiteY10" fmla="*/ 272374 h 1585609"/>
              <a:gd name="connsiteX11" fmla="*/ 1293835 w 2149869"/>
              <a:gd name="connsiteY11" fmla="*/ 233464 h 1585609"/>
              <a:gd name="connsiteX12" fmla="*/ 1284107 w 2149869"/>
              <a:gd name="connsiteY12" fmla="*/ 184826 h 1585609"/>
              <a:gd name="connsiteX13" fmla="*/ 1245197 w 2149869"/>
              <a:gd name="connsiteY13" fmla="*/ 68094 h 1585609"/>
              <a:gd name="connsiteX14" fmla="*/ 1235469 w 2149869"/>
              <a:gd name="connsiteY14" fmla="*/ 38911 h 1585609"/>
              <a:gd name="connsiteX15" fmla="*/ 1225741 w 2149869"/>
              <a:gd name="connsiteY15" fmla="*/ 0 h 1585609"/>
              <a:gd name="connsiteX16" fmla="*/ 1177103 w 2149869"/>
              <a:gd name="connsiteY16" fmla="*/ 19455 h 1585609"/>
              <a:gd name="connsiteX17" fmla="*/ 1206286 w 2149869"/>
              <a:gd name="connsiteY17" fmla="*/ 252919 h 1585609"/>
              <a:gd name="connsiteX18" fmla="*/ 1245197 w 2149869"/>
              <a:gd name="connsiteY18" fmla="*/ 291830 h 1585609"/>
              <a:gd name="connsiteX19" fmla="*/ 1303563 w 2149869"/>
              <a:gd name="connsiteY19" fmla="*/ 379379 h 1585609"/>
              <a:gd name="connsiteX20" fmla="*/ 1342473 w 2149869"/>
              <a:gd name="connsiteY20" fmla="*/ 476655 h 1585609"/>
              <a:gd name="connsiteX21" fmla="*/ 1371656 w 2149869"/>
              <a:gd name="connsiteY21" fmla="*/ 544749 h 1585609"/>
              <a:gd name="connsiteX22" fmla="*/ 1430022 w 2149869"/>
              <a:gd name="connsiteY22" fmla="*/ 573932 h 1585609"/>
              <a:gd name="connsiteX23" fmla="*/ 1468933 w 2149869"/>
              <a:gd name="connsiteY23" fmla="*/ 612843 h 1585609"/>
              <a:gd name="connsiteX24" fmla="*/ 1478660 w 2149869"/>
              <a:gd name="connsiteY24" fmla="*/ 651753 h 1585609"/>
              <a:gd name="connsiteX25" fmla="*/ 1468933 w 2149869"/>
              <a:gd name="connsiteY25" fmla="*/ 710119 h 1585609"/>
              <a:gd name="connsiteX26" fmla="*/ 1410567 w 2149869"/>
              <a:gd name="connsiteY26" fmla="*/ 768485 h 1585609"/>
              <a:gd name="connsiteX27" fmla="*/ 1352201 w 2149869"/>
              <a:gd name="connsiteY27" fmla="*/ 797668 h 1585609"/>
              <a:gd name="connsiteX28" fmla="*/ 1284107 w 2149869"/>
              <a:gd name="connsiteY28" fmla="*/ 826851 h 1585609"/>
              <a:gd name="connsiteX29" fmla="*/ 1235469 w 2149869"/>
              <a:gd name="connsiteY29" fmla="*/ 865762 h 1585609"/>
              <a:gd name="connsiteX30" fmla="*/ 1147920 w 2149869"/>
              <a:gd name="connsiteY30" fmla="*/ 875489 h 1585609"/>
              <a:gd name="connsiteX31" fmla="*/ 1070099 w 2149869"/>
              <a:gd name="connsiteY31" fmla="*/ 904672 h 1585609"/>
              <a:gd name="connsiteX32" fmla="*/ 1040916 w 2149869"/>
              <a:gd name="connsiteY32" fmla="*/ 924128 h 1585609"/>
              <a:gd name="connsiteX33" fmla="*/ 992277 w 2149869"/>
              <a:gd name="connsiteY33" fmla="*/ 904672 h 1585609"/>
              <a:gd name="connsiteX34" fmla="*/ 933911 w 2149869"/>
              <a:gd name="connsiteY34" fmla="*/ 856034 h 1585609"/>
              <a:gd name="connsiteX35" fmla="*/ 924184 w 2149869"/>
              <a:gd name="connsiteY35" fmla="*/ 933855 h 1585609"/>
              <a:gd name="connsiteX36" fmla="*/ 895001 w 2149869"/>
              <a:gd name="connsiteY36" fmla="*/ 953311 h 1585609"/>
              <a:gd name="connsiteX37" fmla="*/ 865818 w 2149869"/>
              <a:gd name="connsiteY37" fmla="*/ 982494 h 1585609"/>
              <a:gd name="connsiteX38" fmla="*/ 797724 w 2149869"/>
              <a:gd name="connsiteY38" fmla="*/ 1031132 h 1585609"/>
              <a:gd name="connsiteX39" fmla="*/ 768541 w 2149869"/>
              <a:gd name="connsiteY39" fmla="*/ 1040860 h 1585609"/>
              <a:gd name="connsiteX40" fmla="*/ 729631 w 2149869"/>
              <a:gd name="connsiteY40" fmla="*/ 1079770 h 1585609"/>
              <a:gd name="connsiteX41" fmla="*/ 642082 w 2149869"/>
              <a:gd name="connsiteY41" fmla="*/ 1108953 h 1585609"/>
              <a:gd name="connsiteX42" fmla="*/ 603171 w 2149869"/>
              <a:gd name="connsiteY42" fmla="*/ 1138136 h 1585609"/>
              <a:gd name="connsiteX43" fmla="*/ 564260 w 2149869"/>
              <a:gd name="connsiteY43" fmla="*/ 1147864 h 1585609"/>
              <a:gd name="connsiteX44" fmla="*/ 350252 w 2149869"/>
              <a:gd name="connsiteY44" fmla="*/ 1167319 h 1585609"/>
              <a:gd name="connsiteX45" fmla="*/ 233520 w 2149869"/>
              <a:gd name="connsiteY45" fmla="*/ 1196502 h 1585609"/>
              <a:gd name="connsiteX46" fmla="*/ 175154 w 2149869"/>
              <a:gd name="connsiteY46" fmla="*/ 1264596 h 1585609"/>
              <a:gd name="connsiteX47" fmla="*/ 136243 w 2149869"/>
              <a:gd name="connsiteY47" fmla="*/ 1303506 h 1585609"/>
              <a:gd name="connsiteX48" fmla="*/ 116788 w 2149869"/>
              <a:gd name="connsiteY48" fmla="*/ 1332689 h 1585609"/>
              <a:gd name="connsiteX49" fmla="*/ 87605 w 2149869"/>
              <a:gd name="connsiteY49" fmla="*/ 1371600 h 1585609"/>
              <a:gd name="connsiteX50" fmla="*/ 77877 w 2149869"/>
              <a:gd name="connsiteY50" fmla="*/ 1420238 h 1585609"/>
              <a:gd name="connsiteX51" fmla="*/ 58422 w 2149869"/>
              <a:gd name="connsiteY51" fmla="*/ 1459149 h 1585609"/>
              <a:gd name="connsiteX52" fmla="*/ 48694 w 2149869"/>
              <a:gd name="connsiteY52" fmla="*/ 1488332 h 1585609"/>
              <a:gd name="connsiteX53" fmla="*/ 29239 w 2149869"/>
              <a:gd name="connsiteY53" fmla="*/ 1556426 h 1585609"/>
              <a:gd name="connsiteX54" fmla="*/ 56 w 2149869"/>
              <a:gd name="connsiteY54" fmla="*/ 1585609 h 158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49869" h="1585609">
                <a:moveTo>
                  <a:pt x="2149869" y="408562"/>
                </a:moveTo>
                <a:cubicBezTo>
                  <a:pt x="2133656" y="415047"/>
                  <a:pt x="2115200" y="417540"/>
                  <a:pt x="2101231" y="428017"/>
                </a:cubicBezTo>
                <a:cubicBezTo>
                  <a:pt x="2088261" y="437745"/>
                  <a:pt x="2086549" y="459677"/>
                  <a:pt x="2072048" y="466928"/>
                </a:cubicBezTo>
                <a:cubicBezTo>
                  <a:pt x="2051540" y="477182"/>
                  <a:pt x="2026652" y="473413"/>
                  <a:pt x="2003954" y="476655"/>
                </a:cubicBezTo>
                <a:cubicBezTo>
                  <a:pt x="1944678" y="516174"/>
                  <a:pt x="1987314" y="494453"/>
                  <a:pt x="1867767" y="505838"/>
                </a:cubicBezTo>
                <a:cubicBezTo>
                  <a:pt x="1677112" y="523995"/>
                  <a:pt x="1868297" y="507415"/>
                  <a:pt x="1653758" y="525294"/>
                </a:cubicBezTo>
                <a:cubicBezTo>
                  <a:pt x="1637742" y="514616"/>
                  <a:pt x="1580275" y="481816"/>
                  <a:pt x="1566209" y="457200"/>
                </a:cubicBezTo>
                <a:cubicBezTo>
                  <a:pt x="1559576" y="445592"/>
                  <a:pt x="1561748" y="430577"/>
                  <a:pt x="1556482" y="418289"/>
                </a:cubicBezTo>
                <a:cubicBezTo>
                  <a:pt x="1547767" y="397954"/>
                  <a:pt x="1523675" y="373493"/>
                  <a:pt x="1507843" y="359923"/>
                </a:cubicBezTo>
                <a:cubicBezTo>
                  <a:pt x="1472062" y="329253"/>
                  <a:pt x="1455889" y="322475"/>
                  <a:pt x="1410567" y="301557"/>
                </a:cubicBezTo>
                <a:cubicBezTo>
                  <a:pt x="1388145" y="291209"/>
                  <a:pt x="1363804" y="284817"/>
                  <a:pt x="1342473" y="272374"/>
                </a:cubicBezTo>
                <a:cubicBezTo>
                  <a:pt x="1324539" y="261913"/>
                  <a:pt x="1310048" y="246434"/>
                  <a:pt x="1293835" y="233464"/>
                </a:cubicBezTo>
                <a:cubicBezTo>
                  <a:pt x="1290592" y="217251"/>
                  <a:pt x="1288772" y="200688"/>
                  <a:pt x="1284107" y="184826"/>
                </a:cubicBezTo>
                <a:cubicBezTo>
                  <a:pt x="1272534" y="145477"/>
                  <a:pt x="1258167" y="107005"/>
                  <a:pt x="1245197" y="68094"/>
                </a:cubicBezTo>
                <a:cubicBezTo>
                  <a:pt x="1241954" y="58366"/>
                  <a:pt x="1237956" y="48859"/>
                  <a:pt x="1235469" y="38911"/>
                </a:cubicBezTo>
                <a:lnTo>
                  <a:pt x="1225741" y="0"/>
                </a:lnTo>
                <a:cubicBezTo>
                  <a:pt x="1209528" y="6485"/>
                  <a:pt x="1178442" y="2045"/>
                  <a:pt x="1177103" y="19455"/>
                </a:cubicBezTo>
                <a:cubicBezTo>
                  <a:pt x="1171088" y="97651"/>
                  <a:pt x="1187265" y="176834"/>
                  <a:pt x="1206286" y="252919"/>
                </a:cubicBezTo>
                <a:cubicBezTo>
                  <a:pt x="1210735" y="270714"/>
                  <a:pt x="1233118" y="278026"/>
                  <a:pt x="1245197" y="291830"/>
                </a:cubicBezTo>
                <a:cubicBezTo>
                  <a:pt x="1270989" y="321306"/>
                  <a:pt x="1283223" y="345479"/>
                  <a:pt x="1303563" y="379379"/>
                </a:cubicBezTo>
                <a:cubicBezTo>
                  <a:pt x="1320659" y="464866"/>
                  <a:pt x="1300596" y="392903"/>
                  <a:pt x="1342473" y="476655"/>
                </a:cubicBezTo>
                <a:cubicBezTo>
                  <a:pt x="1357678" y="507064"/>
                  <a:pt x="1346356" y="514388"/>
                  <a:pt x="1371656" y="544749"/>
                </a:cubicBezTo>
                <a:cubicBezTo>
                  <a:pt x="1386161" y="562155"/>
                  <a:pt x="1410105" y="567293"/>
                  <a:pt x="1430022" y="573932"/>
                </a:cubicBezTo>
                <a:cubicBezTo>
                  <a:pt x="1442992" y="586902"/>
                  <a:pt x="1459211" y="597288"/>
                  <a:pt x="1468933" y="612843"/>
                </a:cubicBezTo>
                <a:cubicBezTo>
                  <a:pt x="1476019" y="624180"/>
                  <a:pt x="1478660" y="638384"/>
                  <a:pt x="1478660" y="651753"/>
                </a:cubicBezTo>
                <a:cubicBezTo>
                  <a:pt x="1478660" y="671477"/>
                  <a:pt x="1476258" y="691806"/>
                  <a:pt x="1468933" y="710119"/>
                </a:cubicBezTo>
                <a:cubicBezTo>
                  <a:pt x="1457835" y="737864"/>
                  <a:pt x="1435140" y="754833"/>
                  <a:pt x="1410567" y="768485"/>
                </a:cubicBezTo>
                <a:cubicBezTo>
                  <a:pt x="1391553" y="779049"/>
                  <a:pt x="1372078" y="788834"/>
                  <a:pt x="1352201" y="797668"/>
                </a:cubicBezTo>
                <a:cubicBezTo>
                  <a:pt x="1313294" y="814960"/>
                  <a:pt x="1326486" y="798598"/>
                  <a:pt x="1284107" y="826851"/>
                </a:cubicBezTo>
                <a:cubicBezTo>
                  <a:pt x="1266832" y="838368"/>
                  <a:pt x="1255022" y="858779"/>
                  <a:pt x="1235469" y="865762"/>
                </a:cubicBezTo>
                <a:cubicBezTo>
                  <a:pt x="1207817" y="875638"/>
                  <a:pt x="1177103" y="872247"/>
                  <a:pt x="1147920" y="875489"/>
                </a:cubicBezTo>
                <a:cubicBezTo>
                  <a:pt x="1122666" y="883907"/>
                  <a:pt x="1093358" y="893043"/>
                  <a:pt x="1070099" y="904672"/>
                </a:cubicBezTo>
                <a:cubicBezTo>
                  <a:pt x="1059642" y="909901"/>
                  <a:pt x="1050644" y="917643"/>
                  <a:pt x="1040916" y="924128"/>
                </a:cubicBezTo>
                <a:cubicBezTo>
                  <a:pt x="1024703" y="917643"/>
                  <a:pt x="1007541" y="913152"/>
                  <a:pt x="992277" y="904672"/>
                </a:cubicBezTo>
                <a:cubicBezTo>
                  <a:pt x="966266" y="890221"/>
                  <a:pt x="953384" y="875506"/>
                  <a:pt x="933911" y="856034"/>
                </a:cubicBezTo>
                <a:cubicBezTo>
                  <a:pt x="930669" y="881974"/>
                  <a:pt x="933893" y="909583"/>
                  <a:pt x="924184" y="933855"/>
                </a:cubicBezTo>
                <a:cubicBezTo>
                  <a:pt x="919842" y="944710"/>
                  <a:pt x="903982" y="945826"/>
                  <a:pt x="895001" y="953311"/>
                </a:cubicBezTo>
                <a:cubicBezTo>
                  <a:pt x="884433" y="962118"/>
                  <a:pt x="876263" y="973541"/>
                  <a:pt x="865818" y="982494"/>
                </a:cubicBezTo>
                <a:cubicBezTo>
                  <a:pt x="859648" y="987782"/>
                  <a:pt x="810043" y="1024973"/>
                  <a:pt x="797724" y="1031132"/>
                </a:cubicBezTo>
                <a:cubicBezTo>
                  <a:pt x="788553" y="1035718"/>
                  <a:pt x="778269" y="1037617"/>
                  <a:pt x="768541" y="1040860"/>
                </a:cubicBezTo>
                <a:cubicBezTo>
                  <a:pt x="755571" y="1053830"/>
                  <a:pt x="744893" y="1069595"/>
                  <a:pt x="729631" y="1079770"/>
                </a:cubicBezTo>
                <a:cubicBezTo>
                  <a:pt x="707650" y="1094424"/>
                  <a:pt x="668020" y="1102469"/>
                  <a:pt x="642082" y="1108953"/>
                </a:cubicBezTo>
                <a:cubicBezTo>
                  <a:pt x="629112" y="1118681"/>
                  <a:pt x="617672" y="1130885"/>
                  <a:pt x="603171" y="1138136"/>
                </a:cubicBezTo>
                <a:cubicBezTo>
                  <a:pt x="591213" y="1144115"/>
                  <a:pt x="577541" y="1146332"/>
                  <a:pt x="564260" y="1147864"/>
                </a:cubicBezTo>
                <a:cubicBezTo>
                  <a:pt x="493102" y="1156075"/>
                  <a:pt x="421588" y="1160834"/>
                  <a:pt x="350252" y="1167319"/>
                </a:cubicBezTo>
                <a:cubicBezTo>
                  <a:pt x="311341" y="1177047"/>
                  <a:pt x="261881" y="1168141"/>
                  <a:pt x="233520" y="1196502"/>
                </a:cubicBezTo>
                <a:cubicBezTo>
                  <a:pt x="150510" y="1279512"/>
                  <a:pt x="262517" y="1164754"/>
                  <a:pt x="175154" y="1264596"/>
                </a:cubicBezTo>
                <a:cubicBezTo>
                  <a:pt x="163075" y="1278400"/>
                  <a:pt x="148180" y="1289579"/>
                  <a:pt x="136243" y="1303506"/>
                </a:cubicBezTo>
                <a:cubicBezTo>
                  <a:pt x="128634" y="1312383"/>
                  <a:pt x="123583" y="1323175"/>
                  <a:pt x="116788" y="1332689"/>
                </a:cubicBezTo>
                <a:cubicBezTo>
                  <a:pt x="107365" y="1345882"/>
                  <a:pt x="97333" y="1358630"/>
                  <a:pt x="87605" y="1371600"/>
                </a:cubicBezTo>
                <a:cubicBezTo>
                  <a:pt x="84362" y="1387813"/>
                  <a:pt x="83105" y="1404553"/>
                  <a:pt x="77877" y="1420238"/>
                </a:cubicBezTo>
                <a:cubicBezTo>
                  <a:pt x="73291" y="1433995"/>
                  <a:pt x="64134" y="1445820"/>
                  <a:pt x="58422" y="1459149"/>
                </a:cubicBezTo>
                <a:cubicBezTo>
                  <a:pt x="54383" y="1468574"/>
                  <a:pt x="51511" y="1478473"/>
                  <a:pt x="48694" y="1488332"/>
                </a:cubicBezTo>
                <a:cubicBezTo>
                  <a:pt x="47916" y="1491054"/>
                  <a:pt x="34424" y="1549945"/>
                  <a:pt x="29239" y="1556426"/>
                </a:cubicBezTo>
                <a:cubicBezTo>
                  <a:pt x="-2642" y="1596277"/>
                  <a:pt x="56" y="1559032"/>
                  <a:pt x="56" y="1585609"/>
                </a:cubicBezTo>
              </a:path>
            </a:pathLst>
          </a:custGeom>
          <a:ln w="38100"/>
        </p:spPr>
        <p:style>
          <a:lnRef idx="3">
            <a:schemeClr val="dk1"/>
          </a:lnRef>
          <a:fillRef idx="0">
            <a:schemeClr val="dk1"/>
          </a:fillRef>
          <a:effectRef idx="2">
            <a:schemeClr val="dk1"/>
          </a:effectRef>
          <a:fontRef idx="minor">
            <a:schemeClr val="tx1"/>
          </a:fontRef>
        </p:style>
        <p:txBody>
          <a:bodyPr rtlCol="0" anchor="ctr"/>
          <a:lstStyle/>
          <a:p>
            <a:pPr algn="ctr"/>
            <a:endParaRPr lang="es-CO"/>
          </a:p>
        </p:txBody>
      </p:sp>
      <p:sp>
        <p:nvSpPr>
          <p:cNvPr id="50" name="Forma libre: forma 49">
            <a:extLst>
              <a:ext uri="{FF2B5EF4-FFF2-40B4-BE49-F238E27FC236}">
                <a16:creationId xmlns:a16="http://schemas.microsoft.com/office/drawing/2014/main" id="{034996EA-4551-4CFB-B7CB-E7C2EC295FFC}"/>
              </a:ext>
            </a:extLst>
          </p:cNvPr>
          <p:cNvSpPr/>
          <p:nvPr/>
        </p:nvSpPr>
        <p:spPr>
          <a:xfrm rot="21159024">
            <a:off x="5882501" y="2133057"/>
            <a:ext cx="3480392" cy="924128"/>
          </a:xfrm>
          <a:custGeom>
            <a:avLst/>
            <a:gdLst>
              <a:gd name="connsiteX0" fmla="*/ 0 w 4075890"/>
              <a:gd name="connsiteY0" fmla="*/ 700392 h 905192"/>
              <a:gd name="connsiteX1" fmla="*/ 194554 w 4075890"/>
              <a:gd name="connsiteY1" fmla="*/ 651753 h 905192"/>
              <a:gd name="connsiteX2" fmla="*/ 700392 w 4075890"/>
              <a:gd name="connsiteY2" fmla="*/ 525294 h 905192"/>
              <a:gd name="connsiteX3" fmla="*/ 894945 w 4075890"/>
              <a:gd name="connsiteY3" fmla="*/ 476656 h 905192"/>
              <a:gd name="connsiteX4" fmla="*/ 1215958 w 4075890"/>
              <a:gd name="connsiteY4" fmla="*/ 379379 h 905192"/>
              <a:gd name="connsiteX5" fmla="*/ 1361873 w 4075890"/>
              <a:gd name="connsiteY5" fmla="*/ 369651 h 905192"/>
              <a:gd name="connsiteX6" fmla="*/ 1439694 w 4075890"/>
              <a:gd name="connsiteY6" fmla="*/ 350196 h 905192"/>
              <a:gd name="connsiteX7" fmla="*/ 1478605 w 4075890"/>
              <a:gd name="connsiteY7" fmla="*/ 447473 h 905192"/>
              <a:gd name="connsiteX8" fmla="*/ 1585609 w 4075890"/>
              <a:gd name="connsiteY8" fmla="*/ 661481 h 905192"/>
              <a:gd name="connsiteX9" fmla="*/ 1663430 w 4075890"/>
              <a:gd name="connsiteY9" fmla="*/ 836579 h 905192"/>
              <a:gd name="connsiteX10" fmla="*/ 1750979 w 4075890"/>
              <a:gd name="connsiteY10" fmla="*/ 865762 h 905192"/>
              <a:gd name="connsiteX11" fmla="*/ 2655651 w 4075890"/>
              <a:gd name="connsiteY11" fmla="*/ 875490 h 905192"/>
              <a:gd name="connsiteX12" fmla="*/ 2733473 w 4075890"/>
              <a:gd name="connsiteY12" fmla="*/ 904673 h 905192"/>
              <a:gd name="connsiteX13" fmla="*/ 3142034 w 4075890"/>
              <a:gd name="connsiteY13" fmla="*/ 564204 h 905192"/>
              <a:gd name="connsiteX14" fmla="*/ 3365771 w 4075890"/>
              <a:gd name="connsiteY14" fmla="*/ 175098 h 905192"/>
              <a:gd name="connsiteX15" fmla="*/ 3501958 w 4075890"/>
              <a:gd name="connsiteY15" fmla="*/ 0 h 905192"/>
              <a:gd name="connsiteX16" fmla="*/ 3667328 w 4075890"/>
              <a:gd name="connsiteY16" fmla="*/ 19456 h 905192"/>
              <a:gd name="connsiteX17" fmla="*/ 3832698 w 4075890"/>
              <a:gd name="connsiteY17" fmla="*/ 87549 h 905192"/>
              <a:gd name="connsiteX18" fmla="*/ 3900792 w 4075890"/>
              <a:gd name="connsiteY18" fmla="*/ 107004 h 905192"/>
              <a:gd name="connsiteX19" fmla="*/ 3988341 w 4075890"/>
              <a:gd name="connsiteY19" fmla="*/ 155643 h 905192"/>
              <a:gd name="connsiteX20" fmla="*/ 4046707 w 4075890"/>
              <a:gd name="connsiteY20" fmla="*/ 175098 h 905192"/>
              <a:gd name="connsiteX21" fmla="*/ 4075890 w 4075890"/>
              <a:gd name="connsiteY21" fmla="*/ 184826 h 905192"/>
              <a:gd name="connsiteX0" fmla="*/ 0 w 4075890"/>
              <a:gd name="connsiteY0" fmla="*/ 700392 h 905192"/>
              <a:gd name="connsiteX1" fmla="*/ 700392 w 4075890"/>
              <a:gd name="connsiteY1" fmla="*/ 525294 h 905192"/>
              <a:gd name="connsiteX2" fmla="*/ 894945 w 4075890"/>
              <a:gd name="connsiteY2" fmla="*/ 476656 h 905192"/>
              <a:gd name="connsiteX3" fmla="*/ 1215958 w 4075890"/>
              <a:gd name="connsiteY3" fmla="*/ 379379 h 905192"/>
              <a:gd name="connsiteX4" fmla="*/ 1361873 w 4075890"/>
              <a:gd name="connsiteY4" fmla="*/ 369651 h 905192"/>
              <a:gd name="connsiteX5" fmla="*/ 1439694 w 4075890"/>
              <a:gd name="connsiteY5" fmla="*/ 350196 h 905192"/>
              <a:gd name="connsiteX6" fmla="*/ 1478605 w 4075890"/>
              <a:gd name="connsiteY6" fmla="*/ 447473 h 905192"/>
              <a:gd name="connsiteX7" fmla="*/ 1585609 w 4075890"/>
              <a:gd name="connsiteY7" fmla="*/ 661481 h 905192"/>
              <a:gd name="connsiteX8" fmla="*/ 1663430 w 4075890"/>
              <a:gd name="connsiteY8" fmla="*/ 836579 h 905192"/>
              <a:gd name="connsiteX9" fmla="*/ 1750979 w 4075890"/>
              <a:gd name="connsiteY9" fmla="*/ 865762 h 905192"/>
              <a:gd name="connsiteX10" fmla="*/ 2655651 w 4075890"/>
              <a:gd name="connsiteY10" fmla="*/ 875490 h 905192"/>
              <a:gd name="connsiteX11" fmla="*/ 2733473 w 4075890"/>
              <a:gd name="connsiteY11" fmla="*/ 904673 h 905192"/>
              <a:gd name="connsiteX12" fmla="*/ 3142034 w 4075890"/>
              <a:gd name="connsiteY12" fmla="*/ 564204 h 905192"/>
              <a:gd name="connsiteX13" fmla="*/ 3365771 w 4075890"/>
              <a:gd name="connsiteY13" fmla="*/ 175098 h 905192"/>
              <a:gd name="connsiteX14" fmla="*/ 3501958 w 4075890"/>
              <a:gd name="connsiteY14" fmla="*/ 0 h 905192"/>
              <a:gd name="connsiteX15" fmla="*/ 3667328 w 4075890"/>
              <a:gd name="connsiteY15" fmla="*/ 19456 h 905192"/>
              <a:gd name="connsiteX16" fmla="*/ 3832698 w 4075890"/>
              <a:gd name="connsiteY16" fmla="*/ 87549 h 905192"/>
              <a:gd name="connsiteX17" fmla="*/ 3900792 w 4075890"/>
              <a:gd name="connsiteY17" fmla="*/ 107004 h 905192"/>
              <a:gd name="connsiteX18" fmla="*/ 3988341 w 4075890"/>
              <a:gd name="connsiteY18" fmla="*/ 155643 h 905192"/>
              <a:gd name="connsiteX19" fmla="*/ 4046707 w 4075890"/>
              <a:gd name="connsiteY19" fmla="*/ 175098 h 905192"/>
              <a:gd name="connsiteX20" fmla="*/ 4075890 w 4075890"/>
              <a:gd name="connsiteY20" fmla="*/ 184826 h 905192"/>
              <a:gd name="connsiteX0" fmla="*/ 0 w 4075890"/>
              <a:gd name="connsiteY0" fmla="*/ 700392 h 905192"/>
              <a:gd name="connsiteX1" fmla="*/ 894945 w 4075890"/>
              <a:gd name="connsiteY1" fmla="*/ 476656 h 905192"/>
              <a:gd name="connsiteX2" fmla="*/ 1215958 w 4075890"/>
              <a:gd name="connsiteY2" fmla="*/ 379379 h 905192"/>
              <a:gd name="connsiteX3" fmla="*/ 1361873 w 4075890"/>
              <a:gd name="connsiteY3" fmla="*/ 369651 h 905192"/>
              <a:gd name="connsiteX4" fmla="*/ 1439694 w 4075890"/>
              <a:gd name="connsiteY4" fmla="*/ 350196 h 905192"/>
              <a:gd name="connsiteX5" fmla="*/ 1478605 w 4075890"/>
              <a:gd name="connsiteY5" fmla="*/ 447473 h 905192"/>
              <a:gd name="connsiteX6" fmla="*/ 1585609 w 4075890"/>
              <a:gd name="connsiteY6" fmla="*/ 661481 h 905192"/>
              <a:gd name="connsiteX7" fmla="*/ 1663430 w 4075890"/>
              <a:gd name="connsiteY7" fmla="*/ 836579 h 905192"/>
              <a:gd name="connsiteX8" fmla="*/ 1750979 w 4075890"/>
              <a:gd name="connsiteY8" fmla="*/ 865762 h 905192"/>
              <a:gd name="connsiteX9" fmla="*/ 2655651 w 4075890"/>
              <a:gd name="connsiteY9" fmla="*/ 875490 h 905192"/>
              <a:gd name="connsiteX10" fmla="*/ 2733473 w 4075890"/>
              <a:gd name="connsiteY10" fmla="*/ 904673 h 905192"/>
              <a:gd name="connsiteX11" fmla="*/ 3142034 w 4075890"/>
              <a:gd name="connsiteY11" fmla="*/ 564204 h 905192"/>
              <a:gd name="connsiteX12" fmla="*/ 3365771 w 4075890"/>
              <a:gd name="connsiteY12" fmla="*/ 175098 h 905192"/>
              <a:gd name="connsiteX13" fmla="*/ 3501958 w 4075890"/>
              <a:gd name="connsiteY13" fmla="*/ 0 h 905192"/>
              <a:gd name="connsiteX14" fmla="*/ 3667328 w 4075890"/>
              <a:gd name="connsiteY14" fmla="*/ 19456 h 905192"/>
              <a:gd name="connsiteX15" fmla="*/ 3832698 w 4075890"/>
              <a:gd name="connsiteY15" fmla="*/ 87549 h 905192"/>
              <a:gd name="connsiteX16" fmla="*/ 3900792 w 4075890"/>
              <a:gd name="connsiteY16" fmla="*/ 107004 h 905192"/>
              <a:gd name="connsiteX17" fmla="*/ 3988341 w 4075890"/>
              <a:gd name="connsiteY17" fmla="*/ 155643 h 905192"/>
              <a:gd name="connsiteX18" fmla="*/ 4046707 w 4075890"/>
              <a:gd name="connsiteY18" fmla="*/ 175098 h 905192"/>
              <a:gd name="connsiteX19" fmla="*/ 4075890 w 4075890"/>
              <a:gd name="connsiteY19" fmla="*/ 184826 h 905192"/>
              <a:gd name="connsiteX0" fmla="*/ 0 w 4075890"/>
              <a:gd name="connsiteY0" fmla="*/ 700392 h 905192"/>
              <a:gd name="connsiteX1" fmla="*/ 1215958 w 4075890"/>
              <a:gd name="connsiteY1" fmla="*/ 379379 h 905192"/>
              <a:gd name="connsiteX2" fmla="*/ 1361873 w 4075890"/>
              <a:gd name="connsiteY2" fmla="*/ 369651 h 905192"/>
              <a:gd name="connsiteX3" fmla="*/ 1439694 w 4075890"/>
              <a:gd name="connsiteY3" fmla="*/ 350196 h 905192"/>
              <a:gd name="connsiteX4" fmla="*/ 1478605 w 4075890"/>
              <a:gd name="connsiteY4" fmla="*/ 447473 h 905192"/>
              <a:gd name="connsiteX5" fmla="*/ 1585609 w 4075890"/>
              <a:gd name="connsiteY5" fmla="*/ 661481 h 905192"/>
              <a:gd name="connsiteX6" fmla="*/ 1663430 w 4075890"/>
              <a:gd name="connsiteY6" fmla="*/ 836579 h 905192"/>
              <a:gd name="connsiteX7" fmla="*/ 1750979 w 4075890"/>
              <a:gd name="connsiteY7" fmla="*/ 865762 h 905192"/>
              <a:gd name="connsiteX8" fmla="*/ 2655651 w 4075890"/>
              <a:gd name="connsiteY8" fmla="*/ 875490 h 905192"/>
              <a:gd name="connsiteX9" fmla="*/ 2733473 w 4075890"/>
              <a:gd name="connsiteY9" fmla="*/ 904673 h 905192"/>
              <a:gd name="connsiteX10" fmla="*/ 3142034 w 4075890"/>
              <a:gd name="connsiteY10" fmla="*/ 564204 h 905192"/>
              <a:gd name="connsiteX11" fmla="*/ 3365771 w 4075890"/>
              <a:gd name="connsiteY11" fmla="*/ 175098 h 905192"/>
              <a:gd name="connsiteX12" fmla="*/ 3501958 w 4075890"/>
              <a:gd name="connsiteY12" fmla="*/ 0 h 905192"/>
              <a:gd name="connsiteX13" fmla="*/ 3667328 w 4075890"/>
              <a:gd name="connsiteY13" fmla="*/ 19456 h 905192"/>
              <a:gd name="connsiteX14" fmla="*/ 3832698 w 4075890"/>
              <a:gd name="connsiteY14" fmla="*/ 87549 h 905192"/>
              <a:gd name="connsiteX15" fmla="*/ 3900792 w 4075890"/>
              <a:gd name="connsiteY15" fmla="*/ 107004 h 905192"/>
              <a:gd name="connsiteX16" fmla="*/ 3988341 w 4075890"/>
              <a:gd name="connsiteY16" fmla="*/ 155643 h 905192"/>
              <a:gd name="connsiteX17" fmla="*/ 4046707 w 4075890"/>
              <a:gd name="connsiteY17" fmla="*/ 175098 h 905192"/>
              <a:gd name="connsiteX18" fmla="*/ 4075890 w 4075890"/>
              <a:gd name="connsiteY18" fmla="*/ 184826 h 905192"/>
              <a:gd name="connsiteX0" fmla="*/ 0 w 4075890"/>
              <a:gd name="connsiteY0" fmla="*/ 700392 h 905192"/>
              <a:gd name="connsiteX1" fmla="*/ 1361873 w 4075890"/>
              <a:gd name="connsiteY1" fmla="*/ 369651 h 905192"/>
              <a:gd name="connsiteX2" fmla="*/ 1439694 w 4075890"/>
              <a:gd name="connsiteY2" fmla="*/ 350196 h 905192"/>
              <a:gd name="connsiteX3" fmla="*/ 1478605 w 4075890"/>
              <a:gd name="connsiteY3" fmla="*/ 447473 h 905192"/>
              <a:gd name="connsiteX4" fmla="*/ 1585609 w 4075890"/>
              <a:gd name="connsiteY4" fmla="*/ 661481 h 905192"/>
              <a:gd name="connsiteX5" fmla="*/ 1663430 w 4075890"/>
              <a:gd name="connsiteY5" fmla="*/ 836579 h 905192"/>
              <a:gd name="connsiteX6" fmla="*/ 1750979 w 4075890"/>
              <a:gd name="connsiteY6" fmla="*/ 865762 h 905192"/>
              <a:gd name="connsiteX7" fmla="*/ 2655651 w 4075890"/>
              <a:gd name="connsiteY7" fmla="*/ 875490 h 905192"/>
              <a:gd name="connsiteX8" fmla="*/ 2733473 w 4075890"/>
              <a:gd name="connsiteY8" fmla="*/ 904673 h 905192"/>
              <a:gd name="connsiteX9" fmla="*/ 3142034 w 4075890"/>
              <a:gd name="connsiteY9" fmla="*/ 564204 h 905192"/>
              <a:gd name="connsiteX10" fmla="*/ 3365771 w 4075890"/>
              <a:gd name="connsiteY10" fmla="*/ 175098 h 905192"/>
              <a:gd name="connsiteX11" fmla="*/ 3501958 w 4075890"/>
              <a:gd name="connsiteY11" fmla="*/ 0 h 905192"/>
              <a:gd name="connsiteX12" fmla="*/ 3667328 w 4075890"/>
              <a:gd name="connsiteY12" fmla="*/ 19456 h 905192"/>
              <a:gd name="connsiteX13" fmla="*/ 3832698 w 4075890"/>
              <a:gd name="connsiteY13" fmla="*/ 87549 h 905192"/>
              <a:gd name="connsiteX14" fmla="*/ 3900792 w 4075890"/>
              <a:gd name="connsiteY14" fmla="*/ 107004 h 905192"/>
              <a:gd name="connsiteX15" fmla="*/ 3988341 w 4075890"/>
              <a:gd name="connsiteY15" fmla="*/ 155643 h 905192"/>
              <a:gd name="connsiteX16" fmla="*/ 4046707 w 4075890"/>
              <a:gd name="connsiteY16" fmla="*/ 175098 h 905192"/>
              <a:gd name="connsiteX17" fmla="*/ 4075890 w 4075890"/>
              <a:gd name="connsiteY17" fmla="*/ 184826 h 905192"/>
              <a:gd name="connsiteX0" fmla="*/ 0 w 4075890"/>
              <a:gd name="connsiteY0" fmla="*/ 700392 h 905192"/>
              <a:gd name="connsiteX1" fmla="*/ 1361873 w 4075890"/>
              <a:gd name="connsiteY1" fmla="*/ 369651 h 905192"/>
              <a:gd name="connsiteX2" fmla="*/ 1478605 w 4075890"/>
              <a:gd name="connsiteY2" fmla="*/ 447473 h 905192"/>
              <a:gd name="connsiteX3" fmla="*/ 1585609 w 4075890"/>
              <a:gd name="connsiteY3" fmla="*/ 661481 h 905192"/>
              <a:gd name="connsiteX4" fmla="*/ 1663430 w 4075890"/>
              <a:gd name="connsiteY4" fmla="*/ 836579 h 905192"/>
              <a:gd name="connsiteX5" fmla="*/ 1750979 w 4075890"/>
              <a:gd name="connsiteY5" fmla="*/ 865762 h 905192"/>
              <a:gd name="connsiteX6" fmla="*/ 2655651 w 4075890"/>
              <a:gd name="connsiteY6" fmla="*/ 875490 h 905192"/>
              <a:gd name="connsiteX7" fmla="*/ 2733473 w 4075890"/>
              <a:gd name="connsiteY7" fmla="*/ 904673 h 905192"/>
              <a:gd name="connsiteX8" fmla="*/ 3142034 w 4075890"/>
              <a:gd name="connsiteY8" fmla="*/ 564204 h 905192"/>
              <a:gd name="connsiteX9" fmla="*/ 3365771 w 4075890"/>
              <a:gd name="connsiteY9" fmla="*/ 175098 h 905192"/>
              <a:gd name="connsiteX10" fmla="*/ 3501958 w 4075890"/>
              <a:gd name="connsiteY10" fmla="*/ 0 h 905192"/>
              <a:gd name="connsiteX11" fmla="*/ 3667328 w 4075890"/>
              <a:gd name="connsiteY11" fmla="*/ 19456 h 905192"/>
              <a:gd name="connsiteX12" fmla="*/ 3832698 w 4075890"/>
              <a:gd name="connsiteY12" fmla="*/ 87549 h 905192"/>
              <a:gd name="connsiteX13" fmla="*/ 3900792 w 4075890"/>
              <a:gd name="connsiteY13" fmla="*/ 107004 h 905192"/>
              <a:gd name="connsiteX14" fmla="*/ 3988341 w 4075890"/>
              <a:gd name="connsiteY14" fmla="*/ 155643 h 905192"/>
              <a:gd name="connsiteX15" fmla="*/ 4046707 w 4075890"/>
              <a:gd name="connsiteY15" fmla="*/ 175098 h 905192"/>
              <a:gd name="connsiteX16" fmla="*/ 4075890 w 4075890"/>
              <a:gd name="connsiteY16" fmla="*/ 184826 h 905192"/>
              <a:gd name="connsiteX0" fmla="*/ 0 w 4075890"/>
              <a:gd name="connsiteY0" fmla="*/ 700392 h 905192"/>
              <a:gd name="connsiteX1" fmla="*/ 1361873 w 4075890"/>
              <a:gd name="connsiteY1" fmla="*/ 369651 h 905192"/>
              <a:gd name="connsiteX2" fmla="*/ 1585609 w 4075890"/>
              <a:gd name="connsiteY2" fmla="*/ 661481 h 905192"/>
              <a:gd name="connsiteX3" fmla="*/ 1663430 w 4075890"/>
              <a:gd name="connsiteY3" fmla="*/ 836579 h 905192"/>
              <a:gd name="connsiteX4" fmla="*/ 1750979 w 4075890"/>
              <a:gd name="connsiteY4" fmla="*/ 865762 h 905192"/>
              <a:gd name="connsiteX5" fmla="*/ 2655651 w 4075890"/>
              <a:gd name="connsiteY5" fmla="*/ 875490 h 905192"/>
              <a:gd name="connsiteX6" fmla="*/ 2733473 w 4075890"/>
              <a:gd name="connsiteY6" fmla="*/ 904673 h 905192"/>
              <a:gd name="connsiteX7" fmla="*/ 3142034 w 4075890"/>
              <a:gd name="connsiteY7" fmla="*/ 564204 h 905192"/>
              <a:gd name="connsiteX8" fmla="*/ 3365771 w 4075890"/>
              <a:gd name="connsiteY8" fmla="*/ 175098 h 905192"/>
              <a:gd name="connsiteX9" fmla="*/ 3501958 w 4075890"/>
              <a:gd name="connsiteY9" fmla="*/ 0 h 905192"/>
              <a:gd name="connsiteX10" fmla="*/ 3667328 w 4075890"/>
              <a:gd name="connsiteY10" fmla="*/ 19456 h 905192"/>
              <a:gd name="connsiteX11" fmla="*/ 3832698 w 4075890"/>
              <a:gd name="connsiteY11" fmla="*/ 87549 h 905192"/>
              <a:gd name="connsiteX12" fmla="*/ 3900792 w 4075890"/>
              <a:gd name="connsiteY12" fmla="*/ 107004 h 905192"/>
              <a:gd name="connsiteX13" fmla="*/ 3988341 w 4075890"/>
              <a:gd name="connsiteY13" fmla="*/ 155643 h 905192"/>
              <a:gd name="connsiteX14" fmla="*/ 4046707 w 4075890"/>
              <a:gd name="connsiteY14" fmla="*/ 175098 h 905192"/>
              <a:gd name="connsiteX15" fmla="*/ 4075890 w 4075890"/>
              <a:gd name="connsiteY15" fmla="*/ 184826 h 905192"/>
              <a:gd name="connsiteX0" fmla="*/ 0 w 4075890"/>
              <a:gd name="connsiteY0" fmla="*/ 700392 h 905192"/>
              <a:gd name="connsiteX1" fmla="*/ 1361873 w 4075890"/>
              <a:gd name="connsiteY1" fmla="*/ 369651 h 905192"/>
              <a:gd name="connsiteX2" fmla="*/ 1663430 w 4075890"/>
              <a:gd name="connsiteY2" fmla="*/ 836579 h 905192"/>
              <a:gd name="connsiteX3" fmla="*/ 1750979 w 4075890"/>
              <a:gd name="connsiteY3" fmla="*/ 865762 h 905192"/>
              <a:gd name="connsiteX4" fmla="*/ 2655651 w 4075890"/>
              <a:gd name="connsiteY4" fmla="*/ 875490 h 905192"/>
              <a:gd name="connsiteX5" fmla="*/ 2733473 w 4075890"/>
              <a:gd name="connsiteY5" fmla="*/ 904673 h 905192"/>
              <a:gd name="connsiteX6" fmla="*/ 3142034 w 4075890"/>
              <a:gd name="connsiteY6" fmla="*/ 564204 h 905192"/>
              <a:gd name="connsiteX7" fmla="*/ 3365771 w 4075890"/>
              <a:gd name="connsiteY7" fmla="*/ 175098 h 905192"/>
              <a:gd name="connsiteX8" fmla="*/ 3501958 w 4075890"/>
              <a:gd name="connsiteY8" fmla="*/ 0 h 905192"/>
              <a:gd name="connsiteX9" fmla="*/ 3667328 w 4075890"/>
              <a:gd name="connsiteY9" fmla="*/ 19456 h 905192"/>
              <a:gd name="connsiteX10" fmla="*/ 3832698 w 4075890"/>
              <a:gd name="connsiteY10" fmla="*/ 87549 h 905192"/>
              <a:gd name="connsiteX11" fmla="*/ 3900792 w 4075890"/>
              <a:gd name="connsiteY11" fmla="*/ 107004 h 905192"/>
              <a:gd name="connsiteX12" fmla="*/ 3988341 w 4075890"/>
              <a:gd name="connsiteY12" fmla="*/ 155643 h 905192"/>
              <a:gd name="connsiteX13" fmla="*/ 4046707 w 4075890"/>
              <a:gd name="connsiteY13" fmla="*/ 175098 h 905192"/>
              <a:gd name="connsiteX14" fmla="*/ 4075890 w 4075890"/>
              <a:gd name="connsiteY14" fmla="*/ 184826 h 905192"/>
              <a:gd name="connsiteX0" fmla="*/ 0 w 4075890"/>
              <a:gd name="connsiteY0" fmla="*/ 700392 h 905192"/>
              <a:gd name="connsiteX1" fmla="*/ 1361873 w 4075890"/>
              <a:gd name="connsiteY1" fmla="*/ 369651 h 905192"/>
              <a:gd name="connsiteX2" fmla="*/ 1750979 w 4075890"/>
              <a:gd name="connsiteY2" fmla="*/ 865762 h 905192"/>
              <a:gd name="connsiteX3" fmla="*/ 2655651 w 4075890"/>
              <a:gd name="connsiteY3" fmla="*/ 875490 h 905192"/>
              <a:gd name="connsiteX4" fmla="*/ 2733473 w 4075890"/>
              <a:gd name="connsiteY4" fmla="*/ 904673 h 905192"/>
              <a:gd name="connsiteX5" fmla="*/ 3142034 w 4075890"/>
              <a:gd name="connsiteY5" fmla="*/ 564204 h 905192"/>
              <a:gd name="connsiteX6" fmla="*/ 3365771 w 4075890"/>
              <a:gd name="connsiteY6" fmla="*/ 175098 h 905192"/>
              <a:gd name="connsiteX7" fmla="*/ 3501958 w 4075890"/>
              <a:gd name="connsiteY7" fmla="*/ 0 h 905192"/>
              <a:gd name="connsiteX8" fmla="*/ 3667328 w 4075890"/>
              <a:gd name="connsiteY8" fmla="*/ 19456 h 905192"/>
              <a:gd name="connsiteX9" fmla="*/ 3832698 w 4075890"/>
              <a:gd name="connsiteY9" fmla="*/ 87549 h 905192"/>
              <a:gd name="connsiteX10" fmla="*/ 3900792 w 4075890"/>
              <a:gd name="connsiteY10" fmla="*/ 107004 h 905192"/>
              <a:gd name="connsiteX11" fmla="*/ 3988341 w 4075890"/>
              <a:gd name="connsiteY11" fmla="*/ 155643 h 905192"/>
              <a:gd name="connsiteX12" fmla="*/ 4046707 w 4075890"/>
              <a:gd name="connsiteY12" fmla="*/ 175098 h 905192"/>
              <a:gd name="connsiteX13" fmla="*/ 4075890 w 4075890"/>
              <a:gd name="connsiteY13" fmla="*/ 184826 h 905192"/>
              <a:gd name="connsiteX0" fmla="*/ 0 w 3991675"/>
              <a:gd name="connsiteY0" fmla="*/ 924128 h 924128"/>
              <a:gd name="connsiteX1" fmla="*/ 1277658 w 3991675"/>
              <a:gd name="connsiteY1" fmla="*/ 369651 h 924128"/>
              <a:gd name="connsiteX2" fmla="*/ 1666764 w 3991675"/>
              <a:gd name="connsiteY2" fmla="*/ 865762 h 924128"/>
              <a:gd name="connsiteX3" fmla="*/ 2571436 w 3991675"/>
              <a:gd name="connsiteY3" fmla="*/ 875490 h 924128"/>
              <a:gd name="connsiteX4" fmla="*/ 2649258 w 3991675"/>
              <a:gd name="connsiteY4" fmla="*/ 904673 h 924128"/>
              <a:gd name="connsiteX5" fmla="*/ 3057819 w 3991675"/>
              <a:gd name="connsiteY5" fmla="*/ 564204 h 924128"/>
              <a:gd name="connsiteX6" fmla="*/ 3281556 w 3991675"/>
              <a:gd name="connsiteY6" fmla="*/ 175098 h 924128"/>
              <a:gd name="connsiteX7" fmla="*/ 3417743 w 3991675"/>
              <a:gd name="connsiteY7" fmla="*/ 0 h 924128"/>
              <a:gd name="connsiteX8" fmla="*/ 3583113 w 3991675"/>
              <a:gd name="connsiteY8" fmla="*/ 19456 h 924128"/>
              <a:gd name="connsiteX9" fmla="*/ 3748483 w 3991675"/>
              <a:gd name="connsiteY9" fmla="*/ 87549 h 924128"/>
              <a:gd name="connsiteX10" fmla="*/ 3816577 w 3991675"/>
              <a:gd name="connsiteY10" fmla="*/ 107004 h 924128"/>
              <a:gd name="connsiteX11" fmla="*/ 3904126 w 3991675"/>
              <a:gd name="connsiteY11" fmla="*/ 155643 h 924128"/>
              <a:gd name="connsiteX12" fmla="*/ 3962492 w 3991675"/>
              <a:gd name="connsiteY12" fmla="*/ 175098 h 924128"/>
              <a:gd name="connsiteX13" fmla="*/ 3991675 w 3991675"/>
              <a:gd name="connsiteY13" fmla="*/ 184826 h 9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91675" h="924128">
                <a:moveTo>
                  <a:pt x="0" y="924128"/>
                </a:moveTo>
                <a:cubicBezTo>
                  <a:pt x="453958" y="813881"/>
                  <a:pt x="823700" y="479898"/>
                  <a:pt x="1277658" y="369651"/>
                </a:cubicBezTo>
                <a:cubicBezTo>
                  <a:pt x="1569488" y="397213"/>
                  <a:pt x="1451134" y="781456"/>
                  <a:pt x="1666764" y="865762"/>
                </a:cubicBezTo>
                <a:cubicBezTo>
                  <a:pt x="1882394" y="950068"/>
                  <a:pt x="2269879" y="872247"/>
                  <a:pt x="2571436" y="875490"/>
                </a:cubicBezTo>
                <a:cubicBezTo>
                  <a:pt x="2597377" y="885218"/>
                  <a:pt x="2621892" y="908994"/>
                  <a:pt x="2649258" y="904673"/>
                </a:cubicBezTo>
                <a:cubicBezTo>
                  <a:pt x="3027041" y="845023"/>
                  <a:pt x="2901257" y="859436"/>
                  <a:pt x="3057819" y="564204"/>
                </a:cubicBezTo>
                <a:cubicBezTo>
                  <a:pt x="3127914" y="432025"/>
                  <a:pt x="3185775" y="290036"/>
                  <a:pt x="3281556" y="175098"/>
                </a:cubicBezTo>
                <a:cubicBezTo>
                  <a:pt x="3393801" y="40403"/>
                  <a:pt x="3350736" y="100509"/>
                  <a:pt x="3417743" y="0"/>
                </a:cubicBezTo>
                <a:cubicBezTo>
                  <a:pt x="3472866" y="6485"/>
                  <a:pt x="3529457" y="5253"/>
                  <a:pt x="3583113" y="19456"/>
                </a:cubicBezTo>
                <a:cubicBezTo>
                  <a:pt x="3640742" y="34711"/>
                  <a:pt x="3692665" y="66618"/>
                  <a:pt x="3748483" y="87549"/>
                </a:cubicBezTo>
                <a:cubicBezTo>
                  <a:pt x="3770586" y="95838"/>
                  <a:pt x="3793879" y="100519"/>
                  <a:pt x="3816577" y="107004"/>
                </a:cubicBezTo>
                <a:cubicBezTo>
                  <a:pt x="3851529" y="130306"/>
                  <a:pt x="3858242" y="136525"/>
                  <a:pt x="3904126" y="155643"/>
                </a:cubicBezTo>
                <a:cubicBezTo>
                  <a:pt x="3923056" y="163531"/>
                  <a:pt x="3943037" y="168613"/>
                  <a:pt x="3962492" y="175098"/>
                </a:cubicBezTo>
                <a:lnTo>
                  <a:pt x="3991675" y="184826"/>
                </a:lnTo>
              </a:path>
            </a:pathLst>
          </a:custGeom>
          <a:ln>
            <a:solidFill>
              <a:srgbClr val="FF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s-CO"/>
          </a:p>
        </p:txBody>
      </p:sp>
      <p:cxnSp>
        <p:nvCxnSpPr>
          <p:cNvPr id="26" name="Straight Arrow Connector 25">
            <a:extLst>
              <a:ext uri="{FF2B5EF4-FFF2-40B4-BE49-F238E27FC236}">
                <a16:creationId xmlns:a16="http://schemas.microsoft.com/office/drawing/2014/main" id="{C3A252A8-018C-44F2-9A19-E4FA67B8D1F8}"/>
              </a:ext>
            </a:extLst>
          </p:cNvPr>
          <p:cNvCxnSpPr>
            <a:cxnSpLocks/>
          </p:cNvCxnSpPr>
          <p:nvPr/>
        </p:nvCxnSpPr>
        <p:spPr>
          <a:xfrm>
            <a:off x="5075552" y="4777320"/>
            <a:ext cx="3052448" cy="0"/>
          </a:xfrm>
          <a:prstGeom prst="straightConnector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Connector: Elbow 20">
            <a:extLst>
              <a:ext uri="{FF2B5EF4-FFF2-40B4-BE49-F238E27FC236}">
                <a16:creationId xmlns:a16="http://schemas.microsoft.com/office/drawing/2014/main" id="{CC20020D-8749-4C4C-8A4E-DA46941A65A0}"/>
              </a:ext>
            </a:extLst>
          </p:cNvPr>
          <p:cNvCxnSpPr>
            <a:cxnSpLocks/>
          </p:cNvCxnSpPr>
          <p:nvPr/>
        </p:nvCxnSpPr>
        <p:spPr>
          <a:xfrm flipV="1">
            <a:off x="5089529" y="5369003"/>
            <a:ext cx="5066337" cy="674521"/>
          </a:xfrm>
          <a:prstGeom prst="bentConnector3">
            <a:avLst>
              <a:gd name="adj1" fmla="val 93969"/>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36" name="Rectangle 23">
            <a:extLst>
              <a:ext uri="{FF2B5EF4-FFF2-40B4-BE49-F238E27FC236}">
                <a16:creationId xmlns:a16="http://schemas.microsoft.com/office/drawing/2014/main" id="{81F1780E-53F6-4792-878E-753B1DE4E831}"/>
              </a:ext>
            </a:extLst>
          </p:cNvPr>
          <p:cNvSpPr/>
          <p:nvPr/>
        </p:nvSpPr>
        <p:spPr>
          <a:xfrm>
            <a:off x="10126682" y="5191577"/>
            <a:ext cx="1898739" cy="35485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Connector: Elbow 20">
            <a:extLst>
              <a:ext uri="{FF2B5EF4-FFF2-40B4-BE49-F238E27FC236}">
                <a16:creationId xmlns:a16="http://schemas.microsoft.com/office/drawing/2014/main" id="{98FDCF75-D806-4440-A65F-B6848D28822E}"/>
              </a:ext>
            </a:extLst>
          </p:cNvPr>
          <p:cNvCxnSpPr>
            <a:cxnSpLocks/>
          </p:cNvCxnSpPr>
          <p:nvPr/>
        </p:nvCxnSpPr>
        <p:spPr>
          <a:xfrm>
            <a:off x="5075552" y="1028984"/>
            <a:ext cx="4975751" cy="1007705"/>
          </a:xfrm>
          <a:prstGeom prst="bentConnector3">
            <a:avLst>
              <a:gd name="adj1" fmla="val 9094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CuadroTexto 40">
            <a:extLst>
              <a:ext uri="{FF2B5EF4-FFF2-40B4-BE49-F238E27FC236}">
                <a16:creationId xmlns:a16="http://schemas.microsoft.com/office/drawing/2014/main" id="{B5202F6B-88EB-4714-B7D8-F7AE04094B14}"/>
              </a:ext>
            </a:extLst>
          </p:cNvPr>
          <p:cNvSpPr txBox="1"/>
          <p:nvPr/>
        </p:nvSpPr>
        <p:spPr>
          <a:xfrm>
            <a:off x="7612067" y="5337813"/>
            <a:ext cx="2250873" cy="338554"/>
          </a:xfrm>
          <a:prstGeom prst="rect">
            <a:avLst/>
          </a:prstGeom>
          <a:noFill/>
        </p:spPr>
        <p:txBody>
          <a:bodyPr wrap="none" rtlCol="0">
            <a:spAutoFit/>
          </a:bodyPr>
          <a:lstStyle/>
          <a:p>
            <a:r>
              <a:rPr lang="es-CO" sz="1600" i="1" dirty="0" err="1">
                <a:solidFill>
                  <a:srgbClr val="FF0000"/>
                </a:solidFill>
              </a:rPr>
              <a:t>Length</a:t>
            </a:r>
            <a:r>
              <a:rPr lang="es-CO" sz="1600" i="1" dirty="0">
                <a:solidFill>
                  <a:srgbClr val="FF0000"/>
                </a:solidFill>
              </a:rPr>
              <a:t>: 199.8 </a:t>
            </a:r>
            <a:r>
              <a:rPr lang="es-CO" sz="1600" i="1" dirty="0" err="1">
                <a:solidFill>
                  <a:srgbClr val="FF0000"/>
                </a:solidFill>
              </a:rPr>
              <a:t>Kilometers</a:t>
            </a:r>
            <a:endParaRPr lang="es-CO" sz="1600" i="1" dirty="0">
              <a:solidFill>
                <a:srgbClr val="FF0000"/>
              </a:solidFill>
            </a:endParaRPr>
          </a:p>
        </p:txBody>
      </p:sp>
      <p:sp>
        <p:nvSpPr>
          <p:cNvPr id="43" name="CuadroTexto 42">
            <a:extLst>
              <a:ext uri="{FF2B5EF4-FFF2-40B4-BE49-F238E27FC236}">
                <a16:creationId xmlns:a16="http://schemas.microsoft.com/office/drawing/2014/main" id="{FDED3FD7-A1EF-4FCF-987B-1B5E15454847}"/>
              </a:ext>
            </a:extLst>
          </p:cNvPr>
          <p:cNvSpPr txBox="1"/>
          <p:nvPr/>
        </p:nvSpPr>
        <p:spPr>
          <a:xfrm>
            <a:off x="5773248" y="1802470"/>
            <a:ext cx="1556836" cy="338554"/>
          </a:xfrm>
          <a:prstGeom prst="rect">
            <a:avLst/>
          </a:prstGeom>
          <a:noFill/>
        </p:spPr>
        <p:txBody>
          <a:bodyPr wrap="none" rtlCol="0">
            <a:spAutoFit/>
          </a:bodyPr>
          <a:lstStyle/>
          <a:p>
            <a:r>
              <a:rPr lang="es-CO" sz="1600" i="1" dirty="0" err="1">
                <a:solidFill>
                  <a:srgbClr val="0070C0"/>
                </a:solidFill>
              </a:rPr>
              <a:t>Length</a:t>
            </a:r>
            <a:r>
              <a:rPr lang="es-CO" sz="1600" i="1" dirty="0">
                <a:solidFill>
                  <a:srgbClr val="0070C0"/>
                </a:solidFill>
              </a:rPr>
              <a:t>: 33 Miles</a:t>
            </a:r>
          </a:p>
        </p:txBody>
      </p:sp>
      <p:sp>
        <p:nvSpPr>
          <p:cNvPr id="20" name="TextBox 12">
            <a:extLst>
              <a:ext uri="{FF2B5EF4-FFF2-40B4-BE49-F238E27FC236}">
                <a16:creationId xmlns:a16="http://schemas.microsoft.com/office/drawing/2014/main" id="{7F5690DC-CCA0-4A76-93AA-087F70195D8C}"/>
              </a:ext>
            </a:extLst>
          </p:cNvPr>
          <p:cNvSpPr txBox="1"/>
          <p:nvPr/>
        </p:nvSpPr>
        <p:spPr>
          <a:xfrm>
            <a:off x="1464529" y="964473"/>
            <a:ext cx="3601180" cy="1200329"/>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Click</a:t>
            </a:r>
            <a:r>
              <a:rPr lang="en-US" dirty="0"/>
              <a:t> to select the drawing mode: </a:t>
            </a:r>
          </a:p>
          <a:p>
            <a:pPr marL="285750" indent="-285750" algn="just">
              <a:buFont typeface="Arial" panose="020B0604020202020204" pitchFamily="34" charset="0"/>
              <a:buChar char="•"/>
            </a:pPr>
            <a:r>
              <a:rPr lang="en-US" b="1" dirty="0"/>
              <a:t>Lines </a:t>
            </a:r>
            <a:r>
              <a:rPr lang="en-US" dirty="0"/>
              <a:t>or</a:t>
            </a:r>
          </a:p>
          <a:p>
            <a:pPr marL="285750" indent="-285750" algn="just">
              <a:buFont typeface="Arial" panose="020B0604020202020204" pitchFamily="34" charset="0"/>
              <a:buChar char="•"/>
            </a:pPr>
            <a:r>
              <a:rPr lang="en-US" b="1" dirty="0"/>
              <a:t>Polylines </a:t>
            </a:r>
            <a:r>
              <a:rPr lang="en-US" dirty="0"/>
              <a:t>or</a:t>
            </a:r>
            <a:endParaRPr lang="en-US" b="1" dirty="0"/>
          </a:p>
          <a:p>
            <a:pPr marL="285750" indent="-285750" algn="just">
              <a:buFont typeface="Arial" panose="020B0604020202020204" pitchFamily="34" charset="0"/>
              <a:buChar char="•"/>
            </a:pPr>
            <a:r>
              <a:rPr lang="en-US" b="1" dirty="0"/>
              <a:t>Freehand polyline</a:t>
            </a:r>
          </a:p>
        </p:txBody>
      </p:sp>
      <p:sp>
        <p:nvSpPr>
          <p:cNvPr id="21" name="TextBox 18">
            <a:extLst>
              <a:ext uri="{FF2B5EF4-FFF2-40B4-BE49-F238E27FC236}">
                <a16:creationId xmlns:a16="http://schemas.microsoft.com/office/drawing/2014/main" id="{AF53A081-650D-4988-A1A7-7C61AD205B15}"/>
              </a:ext>
            </a:extLst>
          </p:cNvPr>
          <p:cNvSpPr txBox="1"/>
          <p:nvPr/>
        </p:nvSpPr>
        <p:spPr>
          <a:xfrm>
            <a:off x="1478597" y="5313547"/>
            <a:ext cx="3601180" cy="923330"/>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dirty="0"/>
              <a:t>Click </a:t>
            </a:r>
            <a:r>
              <a:rPr lang="en-US" b="1" dirty="0"/>
              <a:t>Undo</a:t>
            </a:r>
            <a:r>
              <a:rPr lang="en-US" dirty="0"/>
              <a:t> or </a:t>
            </a:r>
            <a:r>
              <a:rPr lang="en-US" b="1" dirty="0"/>
              <a:t>Redo</a:t>
            </a:r>
            <a:r>
              <a:rPr lang="en-US" dirty="0"/>
              <a:t> to cancel or repeat your drawings or click </a:t>
            </a:r>
            <a:r>
              <a:rPr lang="en-US" b="1" dirty="0"/>
              <a:t>Clear</a:t>
            </a:r>
            <a:r>
              <a:rPr lang="en-US" dirty="0"/>
              <a:t> to remove them all from the map.</a:t>
            </a:r>
          </a:p>
        </p:txBody>
      </p:sp>
      <p:sp>
        <p:nvSpPr>
          <p:cNvPr id="27" name="TextBox 16">
            <a:extLst>
              <a:ext uri="{FF2B5EF4-FFF2-40B4-BE49-F238E27FC236}">
                <a16:creationId xmlns:a16="http://schemas.microsoft.com/office/drawing/2014/main" id="{1149FDB4-8D67-4227-979C-000AF48B25B5}"/>
              </a:ext>
            </a:extLst>
          </p:cNvPr>
          <p:cNvSpPr txBox="1"/>
          <p:nvPr/>
        </p:nvSpPr>
        <p:spPr>
          <a:xfrm>
            <a:off x="1464529" y="2486040"/>
            <a:ext cx="3611023" cy="1200329"/>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Select</a:t>
            </a:r>
            <a:r>
              <a:rPr lang="en-US" dirty="0"/>
              <a:t> a predefined type of line to set the color, style, transparency, width; whether show the length measurement, unit and font style.</a:t>
            </a:r>
          </a:p>
        </p:txBody>
      </p:sp>
      <p:sp>
        <p:nvSpPr>
          <p:cNvPr id="23" name="TextBox 16">
            <a:extLst>
              <a:ext uri="{FF2B5EF4-FFF2-40B4-BE49-F238E27FC236}">
                <a16:creationId xmlns:a16="http://schemas.microsoft.com/office/drawing/2014/main" id="{D288699A-09AE-4CD3-BA19-80DA139289DD}"/>
              </a:ext>
            </a:extLst>
          </p:cNvPr>
          <p:cNvSpPr txBox="1"/>
          <p:nvPr/>
        </p:nvSpPr>
        <p:spPr>
          <a:xfrm>
            <a:off x="1474372" y="4327292"/>
            <a:ext cx="3601180" cy="646331"/>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Draw</a:t>
            </a:r>
            <a:r>
              <a:rPr lang="en-US" dirty="0"/>
              <a:t> the desired features on the map.</a:t>
            </a:r>
          </a:p>
        </p:txBody>
      </p:sp>
      <p:sp>
        <p:nvSpPr>
          <p:cNvPr id="24" name="Oval 3">
            <a:extLst>
              <a:ext uri="{FF2B5EF4-FFF2-40B4-BE49-F238E27FC236}">
                <a16:creationId xmlns:a16="http://schemas.microsoft.com/office/drawing/2014/main" id="{301F27FC-64F8-4CC7-9FC5-8C7219A8B2DB}"/>
              </a:ext>
            </a:extLst>
          </p:cNvPr>
          <p:cNvSpPr/>
          <p:nvPr/>
        </p:nvSpPr>
        <p:spPr>
          <a:xfrm>
            <a:off x="11685053" y="1187451"/>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630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3"/>
                                        </p:tgtEl>
                                      </p:cBhvr>
                                    </p:animEffect>
                                    <p:animScale>
                                      <p:cBhvr>
                                        <p:cTn id="7" dur="250" autoRev="1" fill="hold"/>
                                        <p:tgtEl>
                                          <p:spTgt spid="3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9"/>
                                        </p:tgtEl>
                                      </p:cBhvr>
                                    </p:animEffect>
                                    <p:animScale>
                                      <p:cBhvr>
                                        <p:cTn id="10" dur="250" autoRev="1" fill="hold"/>
                                        <p:tgtEl>
                                          <p:spTgt spid="29"/>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36"/>
                                        </p:tgtEl>
                                      </p:cBhvr>
                                    </p:animEffect>
                                    <p:animScale>
                                      <p:cBhvr>
                                        <p:cTn id="13" dur="250" autoRev="1" fill="hold"/>
                                        <p:tgtEl>
                                          <p:spTgt spid="3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500"/>
                                        <p:tgtEl>
                                          <p:spTgt spid="4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18" grpId="0" animBg="1"/>
      <p:bldP spid="50" grpId="0" animBg="1"/>
      <p:bldP spid="36" grpId="0" animBg="1"/>
      <p:bldP spid="41" grpId="0"/>
      <p:bldP spid="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Draw Arrows on Map</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17</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021" y="814090"/>
            <a:ext cx="12047661" cy="5463411"/>
          </a:xfrm>
          <a:prstGeom prst="rect">
            <a:avLst/>
          </a:prstGeom>
        </p:spPr>
      </p:pic>
      <p:sp>
        <p:nvSpPr>
          <p:cNvPr id="36" name="TextBox 12">
            <a:extLst>
              <a:ext uri="{FF2B5EF4-FFF2-40B4-BE49-F238E27FC236}">
                <a16:creationId xmlns:a16="http://schemas.microsoft.com/office/drawing/2014/main" id="{0AC94097-BBC1-42D2-A6B2-F61F85EC349B}"/>
              </a:ext>
            </a:extLst>
          </p:cNvPr>
          <p:cNvSpPr txBox="1"/>
          <p:nvPr/>
        </p:nvSpPr>
        <p:spPr>
          <a:xfrm>
            <a:off x="1482820" y="1058329"/>
            <a:ext cx="3601180" cy="646331"/>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Click</a:t>
            </a:r>
            <a:r>
              <a:rPr lang="en-US" dirty="0"/>
              <a:t> to select the drawing mode </a:t>
            </a:r>
            <a:r>
              <a:rPr lang="en-US" b="1" dirty="0"/>
              <a:t>Arrow</a:t>
            </a:r>
            <a:endParaRPr lang="en-US" dirty="0"/>
          </a:p>
        </p:txBody>
      </p:sp>
      <p:sp>
        <p:nvSpPr>
          <p:cNvPr id="37" name="TextBox 18">
            <a:extLst>
              <a:ext uri="{FF2B5EF4-FFF2-40B4-BE49-F238E27FC236}">
                <a16:creationId xmlns:a16="http://schemas.microsoft.com/office/drawing/2014/main" id="{69BFD74B-79B7-4FE6-9DA7-BCBCAC19879B}"/>
              </a:ext>
            </a:extLst>
          </p:cNvPr>
          <p:cNvSpPr txBox="1"/>
          <p:nvPr/>
        </p:nvSpPr>
        <p:spPr>
          <a:xfrm>
            <a:off x="1468752" y="5008874"/>
            <a:ext cx="3601180" cy="923330"/>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dirty="0"/>
              <a:t>Click </a:t>
            </a:r>
            <a:r>
              <a:rPr lang="en-US" b="1" dirty="0"/>
              <a:t>Undo</a:t>
            </a:r>
            <a:r>
              <a:rPr lang="en-US" dirty="0"/>
              <a:t> or </a:t>
            </a:r>
            <a:r>
              <a:rPr lang="en-US" b="1" dirty="0"/>
              <a:t>Redo</a:t>
            </a:r>
            <a:r>
              <a:rPr lang="en-US" dirty="0"/>
              <a:t> to cancel or repeat your drawings or click </a:t>
            </a:r>
            <a:r>
              <a:rPr lang="en-US" b="1" dirty="0"/>
              <a:t>Clear</a:t>
            </a:r>
            <a:r>
              <a:rPr lang="en-US" dirty="0"/>
              <a:t> to remove them all from the map.</a:t>
            </a:r>
          </a:p>
        </p:txBody>
      </p:sp>
      <p:sp>
        <p:nvSpPr>
          <p:cNvPr id="38" name="Rectangle 23">
            <a:extLst>
              <a:ext uri="{FF2B5EF4-FFF2-40B4-BE49-F238E27FC236}">
                <a16:creationId xmlns:a16="http://schemas.microsoft.com/office/drawing/2014/main" id="{13F6BADE-9E00-4E1A-9711-8A334141CBD8}"/>
              </a:ext>
            </a:extLst>
          </p:cNvPr>
          <p:cNvSpPr/>
          <p:nvPr/>
        </p:nvSpPr>
        <p:spPr>
          <a:xfrm>
            <a:off x="10090298" y="5479583"/>
            <a:ext cx="1898739" cy="35485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16">
            <a:extLst>
              <a:ext uri="{FF2B5EF4-FFF2-40B4-BE49-F238E27FC236}">
                <a16:creationId xmlns:a16="http://schemas.microsoft.com/office/drawing/2014/main" id="{97187A9E-8609-4C99-B79D-72A3FB12C279}"/>
              </a:ext>
            </a:extLst>
          </p:cNvPr>
          <p:cNvSpPr txBox="1"/>
          <p:nvPr/>
        </p:nvSpPr>
        <p:spPr>
          <a:xfrm>
            <a:off x="1482820" y="2054409"/>
            <a:ext cx="3611023" cy="923330"/>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Select</a:t>
            </a:r>
            <a:r>
              <a:rPr lang="en-US" dirty="0"/>
              <a:t> a predefined type of line to set the color, width, transparency, outline color and outline width.</a:t>
            </a:r>
          </a:p>
        </p:txBody>
      </p:sp>
      <p:sp>
        <p:nvSpPr>
          <p:cNvPr id="40" name="Rectangle 22">
            <a:extLst>
              <a:ext uri="{FF2B5EF4-FFF2-40B4-BE49-F238E27FC236}">
                <a16:creationId xmlns:a16="http://schemas.microsoft.com/office/drawing/2014/main" id="{A4939F86-1CA7-4CA5-8199-B8A8C68FD6A9}"/>
              </a:ext>
            </a:extLst>
          </p:cNvPr>
          <p:cNvSpPr/>
          <p:nvPr/>
        </p:nvSpPr>
        <p:spPr>
          <a:xfrm>
            <a:off x="10107226" y="3051080"/>
            <a:ext cx="1862355" cy="993626"/>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eft Brace 11">
            <a:extLst>
              <a:ext uri="{FF2B5EF4-FFF2-40B4-BE49-F238E27FC236}">
                <a16:creationId xmlns:a16="http://schemas.microsoft.com/office/drawing/2014/main" id="{B3F767DD-4621-4D70-8213-EE9082D58EB8}"/>
              </a:ext>
            </a:extLst>
          </p:cNvPr>
          <p:cNvSpPr/>
          <p:nvPr/>
        </p:nvSpPr>
        <p:spPr>
          <a:xfrm>
            <a:off x="9530389" y="3054490"/>
            <a:ext cx="520991" cy="2324906"/>
          </a:xfrm>
          <a:prstGeom prst="leftBrace">
            <a:avLst>
              <a:gd name="adj1" fmla="val 8333"/>
              <a:gd name="adj2" fmla="val 19038"/>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Rectangle 34">
            <a:extLst>
              <a:ext uri="{FF2B5EF4-FFF2-40B4-BE49-F238E27FC236}">
                <a16:creationId xmlns:a16="http://schemas.microsoft.com/office/drawing/2014/main" id="{5D54C223-5409-4224-99A2-507B786E8156}"/>
              </a:ext>
            </a:extLst>
          </p:cNvPr>
          <p:cNvSpPr/>
          <p:nvPr/>
        </p:nvSpPr>
        <p:spPr>
          <a:xfrm>
            <a:off x="11410546" y="2009194"/>
            <a:ext cx="359924" cy="36526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Connector: Elbow 20">
            <a:extLst>
              <a:ext uri="{FF2B5EF4-FFF2-40B4-BE49-F238E27FC236}">
                <a16:creationId xmlns:a16="http://schemas.microsoft.com/office/drawing/2014/main" id="{CD31FA7E-415B-468E-9592-8F3C87DD809A}"/>
              </a:ext>
            </a:extLst>
          </p:cNvPr>
          <p:cNvCxnSpPr>
            <a:cxnSpLocks/>
            <a:stCxn id="39" idx="3"/>
          </p:cNvCxnSpPr>
          <p:nvPr/>
        </p:nvCxnSpPr>
        <p:spPr>
          <a:xfrm>
            <a:off x="5093843" y="2516074"/>
            <a:ext cx="4436546" cy="993626"/>
          </a:xfrm>
          <a:prstGeom prst="bentConnector3">
            <a:avLst>
              <a:gd name="adj1" fmla="val 8245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Connector: Elbow 20">
            <a:extLst>
              <a:ext uri="{FF2B5EF4-FFF2-40B4-BE49-F238E27FC236}">
                <a16:creationId xmlns:a16="http://schemas.microsoft.com/office/drawing/2014/main" id="{8380C251-A84C-4AC8-B9D8-49EF2A5404AD}"/>
              </a:ext>
            </a:extLst>
          </p:cNvPr>
          <p:cNvCxnSpPr>
            <a:cxnSpLocks/>
            <a:stCxn id="37" idx="3"/>
          </p:cNvCxnSpPr>
          <p:nvPr/>
        </p:nvCxnSpPr>
        <p:spPr>
          <a:xfrm>
            <a:off x="5069932" y="5470539"/>
            <a:ext cx="4981448" cy="214585"/>
          </a:xfrm>
          <a:prstGeom prst="bentConnector3">
            <a:avLst>
              <a:gd name="adj1" fmla="val 50000"/>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Flecha: a la derecha 14">
            <a:extLst>
              <a:ext uri="{FF2B5EF4-FFF2-40B4-BE49-F238E27FC236}">
                <a16:creationId xmlns:a16="http://schemas.microsoft.com/office/drawing/2014/main" id="{09A9D4A7-A5C5-4727-B425-888F508043FC}"/>
              </a:ext>
            </a:extLst>
          </p:cNvPr>
          <p:cNvSpPr/>
          <p:nvPr/>
        </p:nvSpPr>
        <p:spPr>
          <a:xfrm rot="14455094">
            <a:off x="5873057" y="3868418"/>
            <a:ext cx="1328852" cy="273897"/>
          </a:xfrm>
          <a:prstGeom prst="rightArrow">
            <a:avLst>
              <a:gd name="adj1" fmla="val 50000"/>
              <a:gd name="adj2" fmla="val 179853"/>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TextBox 16">
            <a:extLst>
              <a:ext uri="{FF2B5EF4-FFF2-40B4-BE49-F238E27FC236}">
                <a16:creationId xmlns:a16="http://schemas.microsoft.com/office/drawing/2014/main" id="{950E806C-C8B5-481A-818E-B41F435D7B40}"/>
              </a:ext>
            </a:extLst>
          </p:cNvPr>
          <p:cNvSpPr txBox="1"/>
          <p:nvPr/>
        </p:nvSpPr>
        <p:spPr>
          <a:xfrm>
            <a:off x="1468752" y="3911497"/>
            <a:ext cx="3601180" cy="646331"/>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Draw</a:t>
            </a:r>
            <a:r>
              <a:rPr lang="en-US" dirty="0"/>
              <a:t> the desired features on the map.</a:t>
            </a:r>
          </a:p>
        </p:txBody>
      </p:sp>
      <p:cxnSp>
        <p:nvCxnSpPr>
          <p:cNvPr id="48" name="Straight Arrow Connector 25">
            <a:extLst>
              <a:ext uri="{FF2B5EF4-FFF2-40B4-BE49-F238E27FC236}">
                <a16:creationId xmlns:a16="http://schemas.microsoft.com/office/drawing/2014/main" id="{E6C921DC-4B06-4028-820D-F612DEC8804B}"/>
              </a:ext>
            </a:extLst>
          </p:cNvPr>
          <p:cNvCxnSpPr>
            <a:cxnSpLocks/>
          </p:cNvCxnSpPr>
          <p:nvPr/>
        </p:nvCxnSpPr>
        <p:spPr>
          <a:xfrm>
            <a:off x="5069932" y="4155796"/>
            <a:ext cx="1365438" cy="0"/>
          </a:xfrm>
          <a:prstGeom prst="straightConnector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50" name="Flecha: a la derecha 49">
            <a:extLst>
              <a:ext uri="{FF2B5EF4-FFF2-40B4-BE49-F238E27FC236}">
                <a16:creationId xmlns:a16="http://schemas.microsoft.com/office/drawing/2014/main" id="{E53EE175-CE04-4960-B2D3-E03550A862AA}"/>
              </a:ext>
            </a:extLst>
          </p:cNvPr>
          <p:cNvSpPr/>
          <p:nvPr/>
        </p:nvSpPr>
        <p:spPr>
          <a:xfrm rot="1264210">
            <a:off x="8201208" y="4687150"/>
            <a:ext cx="1026803" cy="380710"/>
          </a:xfrm>
          <a:prstGeom prst="rightArrow">
            <a:avLst/>
          </a:prstGeom>
          <a:solidFill>
            <a:srgbClr val="00B0F0">
              <a:alpha val="5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cxnSp>
        <p:nvCxnSpPr>
          <p:cNvPr id="51" name="Connector: Elbow 20">
            <a:extLst>
              <a:ext uri="{FF2B5EF4-FFF2-40B4-BE49-F238E27FC236}">
                <a16:creationId xmlns:a16="http://schemas.microsoft.com/office/drawing/2014/main" id="{AEAD107F-FEF0-44B0-A041-7A4DF58CB1A9}"/>
              </a:ext>
            </a:extLst>
          </p:cNvPr>
          <p:cNvCxnSpPr>
            <a:cxnSpLocks/>
          </p:cNvCxnSpPr>
          <p:nvPr/>
        </p:nvCxnSpPr>
        <p:spPr>
          <a:xfrm>
            <a:off x="5084000" y="1321922"/>
            <a:ext cx="4967380" cy="889070"/>
          </a:xfrm>
          <a:prstGeom prst="bentConnector3">
            <a:avLst>
              <a:gd name="adj1" fmla="val 50000"/>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Flecha: a la derecha 52">
            <a:extLst>
              <a:ext uri="{FF2B5EF4-FFF2-40B4-BE49-F238E27FC236}">
                <a16:creationId xmlns:a16="http://schemas.microsoft.com/office/drawing/2014/main" id="{1A262E8B-D47E-4689-AFC4-5A1986BD1169}"/>
              </a:ext>
            </a:extLst>
          </p:cNvPr>
          <p:cNvSpPr/>
          <p:nvPr/>
        </p:nvSpPr>
        <p:spPr>
          <a:xfrm rot="6383758">
            <a:off x="6797994" y="2853493"/>
            <a:ext cx="1048991" cy="892885"/>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Oval 3">
            <a:extLst>
              <a:ext uri="{FF2B5EF4-FFF2-40B4-BE49-F238E27FC236}">
                <a16:creationId xmlns:a16="http://schemas.microsoft.com/office/drawing/2014/main" id="{F083C708-8C1C-4EA0-9250-5205E266CF9E}"/>
              </a:ext>
            </a:extLst>
          </p:cNvPr>
          <p:cNvSpPr/>
          <p:nvPr/>
        </p:nvSpPr>
        <p:spPr>
          <a:xfrm>
            <a:off x="11665597" y="1226363"/>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190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3"/>
                                        </p:tgtEl>
                                      </p:cBhvr>
                                    </p:animEffect>
                                    <p:animScale>
                                      <p:cBhvr>
                                        <p:cTn id="7" dur="250" autoRev="1" fill="hold"/>
                                        <p:tgtEl>
                                          <p:spTgt spid="4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40"/>
                                        </p:tgtEl>
                                      </p:cBhvr>
                                    </p:animEffect>
                                    <p:animScale>
                                      <p:cBhvr>
                                        <p:cTn id="10" dur="250" autoRev="1" fill="hold"/>
                                        <p:tgtEl>
                                          <p:spTgt spid="40"/>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38"/>
                                        </p:tgtEl>
                                      </p:cBhvr>
                                    </p:animEffect>
                                    <p:animScale>
                                      <p:cBhvr>
                                        <p:cTn id="13" dur="250" autoRev="1" fill="hold"/>
                                        <p:tgtEl>
                                          <p:spTgt spid="38"/>
                                        </p:tgtEl>
                                      </p:cBhvr>
                                      <p:by x="105000" y="105000"/>
                                    </p:animScale>
                                  </p:childTnLst>
                                </p:cTn>
                              </p:par>
                            </p:childTnLst>
                          </p:cTn>
                        </p:par>
                        <p:par>
                          <p:cTn id="14" fill="hold">
                            <p:stCondLst>
                              <p:cond delay="500"/>
                            </p:stCondLst>
                            <p:childTnLst>
                              <p:par>
                                <p:cTn id="15" presetID="26" presetClass="emph" presetSubtype="0" fill="hold" grpId="0" nodeType="afterEffect">
                                  <p:stCondLst>
                                    <p:cond delay="0"/>
                                  </p:stCondLst>
                                  <p:childTnLst>
                                    <p:animEffect transition="out" filter="fade">
                                      <p:cBhvr>
                                        <p:cTn id="16" dur="500" tmFilter="0, 0; .2, .5; .8, .5; 1, 0"/>
                                        <p:tgtEl>
                                          <p:spTgt spid="15"/>
                                        </p:tgtEl>
                                      </p:cBhvr>
                                    </p:animEffect>
                                    <p:animScale>
                                      <p:cBhvr>
                                        <p:cTn id="17" dur="250" autoRev="1" fill="hold"/>
                                        <p:tgtEl>
                                          <p:spTgt spid="15"/>
                                        </p:tgtEl>
                                      </p:cBhvr>
                                      <p:by x="105000" y="105000"/>
                                    </p:animScale>
                                  </p:childTnLst>
                                </p:cTn>
                              </p:par>
                            </p:childTnLst>
                          </p:cTn>
                        </p:par>
                        <p:par>
                          <p:cTn id="18" fill="hold">
                            <p:stCondLst>
                              <p:cond delay="1000"/>
                            </p:stCondLst>
                            <p:childTnLst>
                              <p:par>
                                <p:cTn id="19" presetID="26" presetClass="emph" presetSubtype="0" fill="hold" grpId="0" nodeType="afterEffect">
                                  <p:stCondLst>
                                    <p:cond delay="0"/>
                                  </p:stCondLst>
                                  <p:childTnLst>
                                    <p:animEffect transition="out" filter="fade">
                                      <p:cBhvr>
                                        <p:cTn id="20" dur="500" tmFilter="0, 0; .2, .5; .8, .5; 1, 0"/>
                                        <p:tgtEl>
                                          <p:spTgt spid="53"/>
                                        </p:tgtEl>
                                      </p:cBhvr>
                                    </p:animEffect>
                                    <p:animScale>
                                      <p:cBhvr>
                                        <p:cTn id="21" dur="250" autoRev="1" fill="hold"/>
                                        <p:tgtEl>
                                          <p:spTgt spid="53"/>
                                        </p:tgtEl>
                                      </p:cBhvr>
                                      <p:by x="105000" y="105000"/>
                                    </p:animScale>
                                  </p:childTnLst>
                                </p:cTn>
                              </p:par>
                            </p:childTnLst>
                          </p:cTn>
                        </p:par>
                        <p:par>
                          <p:cTn id="22" fill="hold">
                            <p:stCondLst>
                              <p:cond delay="1500"/>
                            </p:stCondLst>
                            <p:childTnLst>
                              <p:par>
                                <p:cTn id="23" presetID="26" presetClass="emph" presetSubtype="0" fill="hold" grpId="0" nodeType="afterEffect">
                                  <p:stCondLst>
                                    <p:cond delay="0"/>
                                  </p:stCondLst>
                                  <p:childTnLst>
                                    <p:animEffect transition="out" filter="fade">
                                      <p:cBhvr>
                                        <p:cTn id="24" dur="500" tmFilter="0, 0; .2, .5; .8, .5; 1, 0"/>
                                        <p:tgtEl>
                                          <p:spTgt spid="50"/>
                                        </p:tgtEl>
                                      </p:cBhvr>
                                    </p:animEffect>
                                    <p:animScale>
                                      <p:cBhvr>
                                        <p:cTn id="25" dur="250" autoRev="1" fill="hold"/>
                                        <p:tgtEl>
                                          <p:spTgt spid="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3" grpId="0" animBg="1"/>
      <p:bldP spid="15" grpId="0" animBg="1"/>
      <p:bldP spid="50" grpId="0" animBg="1"/>
      <p:bldP spid="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11378434"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Draw Triangle, Rectangle, Circle, Ellipse, Polygon, Freehand polygon on Map</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18</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021" y="814090"/>
            <a:ext cx="12047661" cy="5463411"/>
          </a:xfrm>
          <a:prstGeom prst="rect">
            <a:avLst/>
          </a:prstGeom>
        </p:spPr>
      </p:pic>
      <p:cxnSp>
        <p:nvCxnSpPr>
          <p:cNvPr id="20" name="Straight Connector 7">
            <a:extLst>
              <a:ext uri="{FF2B5EF4-FFF2-40B4-BE49-F238E27FC236}">
                <a16:creationId xmlns:a16="http://schemas.microsoft.com/office/drawing/2014/main" id="{6FEB1A20-2A47-4948-833C-29A964A4BA5B}"/>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12">
            <a:extLst>
              <a:ext uri="{FF2B5EF4-FFF2-40B4-BE49-F238E27FC236}">
                <a16:creationId xmlns:a16="http://schemas.microsoft.com/office/drawing/2014/main" id="{90EC1CA1-0FB2-4DC7-9D75-91DC3A507449}"/>
              </a:ext>
            </a:extLst>
          </p:cNvPr>
          <p:cNvSpPr txBox="1"/>
          <p:nvPr/>
        </p:nvSpPr>
        <p:spPr>
          <a:xfrm>
            <a:off x="1482820" y="945917"/>
            <a:ext cx="3601180" cy="2031325"/>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Click</a:t>
            </a:r>
            <a:r>
              <a:rPr lang="en-US" dirty="0"/>
              <a:t> to select the drawing mode</a:t>
            </a:r>
          </a:p>
          <a:p>
            <a:pPr marL="285750" indent="-285750" algn="just">
              <a:buFont typeface="Arial" panose="020B0604020202020204" pitchFamily="34" charset="0"/>
              <a:buChar char="•"/>
            </a:pPr>
            <a:r>
              <a:rPr lang="en-US" b="1" dirty="0"/>
              <a:t>Triangle</a:t>
            </a:r>
          </a:p>
          <a:p>
            <a:pPr marL="285750" indent="-285750" algn="just">
              <a:buFont typeface="Arial" panose="020B0604020202020204" pitchFamily="34" charset="0"/>
              <a:buChar char="•"/>
            </a:pPr>
            <a:r>
              <a:rPr lang="en-US" b="1" dirty="0"/>
              <a:t>Rectangle (Extent)</a:t>
            </a:r>
          </a:p>
          <a:p>
            <a:pPr marL="285750" indent="-285750" algn="just">
              <a:buFont typeface="Arial" panose="020B0604020202020204" pitchFamily="34" charset="0"/>
              <a:buChar char="•"/>
            </a:pPr>
            <a:r>
              <a:rPr lang="en-US" b="1" dirty="0"/>
              <a:t>Circle</a:t>
            </a:r>
          </a:p>
          <a:p>
            <a:pPr marL="285750" indent="-285750" algn="just">
              <a:buFont typeface="Arial" panose="020B0604020202020204" pitchFamily="34" charset="0"/>
              <a:buChar char="•"/>
            </a:pPr>
            <a:r>
              <a:rPr lang="en-US" b="1" dirty="0"/>
              <a:t>Ellipse</a:t>
            </a:r>
          </a:p>
          <a:p>
            <a:pPr marL="285750" indent="-285750" algn="just">
              <a:buFont typeface="Arial" panose="020B0604020202020204" pitchFamily="34" charset="0"/>
              <a:buChar char="•"/>
            </a:pPr>
            <a:r>
              <a:rPr lang="en-US" b="1" dirty="0"/>
              <a:t>Polygon</a:t>
            </a:r>
          </a:p>
          <a:p>
            <a:pPr marL="285750" indent="-285750" algn="just">
              <a:buFont typeface="Arial" panose="020B0604020202020204" pitchFamily="34" charset="0"/>
              <a:buChar char="•"/>
            </a:pPr>
            <a:r>
              <a:rPr lang="en-US" b="1" dirty="0"/>
              <a:t>Freehand polygon</a:t>
            </a:r>
            <a:endParaRPr lang="en-US" dirty="0"/>
          </a:p>
        </p:txBody>
      </p:sp>
      <p:sp>
        <p:nvSpPr>
          <p:cNvPr id="25" name="TextBox 18">
            <a:extLst>
              <a:ext uri="{FF2B5EF4-FFF2-40B4-BE49-F238E27FC236}">
                <a16:creationId xmlns:a16="http://schemas.microsoft.com/office/drawing/2014/main" id="{5FD9B8F0-07A2-4FD8-B3BD-37F17A9449CB}"/>
              </a:ext>
            </a:extLst>
          </p:cNvPr>
          <p:cNvSpPr txBox="1"/>
          <p:nvPr/>
        </p:nvSpPr>
        <p:spPr>
          <a:xfrm>
            <a:off x="1468752" y="5271522"/>
            <a:ext cx="3601180" cy="923330"/>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dirty="0"/>
              <a:t>Click </a:t>
            </a:r>
            <a:r>
              <a:rPr lang="en-US" b="1" dirty="0"/>
              <a:t>Undo</a:t>
            </a:r>
            <a:r>
              <a:rPr lang="en-US" dirty="0"/>
              <a:t> or </a:t>
            </a:r>
            <a:r>
              <a:rPr lang="en-US" b="1" dirty="0"/>
              <a:t>Redo</a:t>
            </a:r>
            <a:r>
              <a:rPr lang="en-US" dirty="0"/>
              <a:t> to cancel or repeat your drawings or click </a:t>
            </a:r>
            <a:r>
              <a:rPr lang="en-US" b="1" dirty="0"/>
              <a:t>Clear</a:t>
            </a:r>
            <a:r>
              <a:rPr lang="en-US" dirty="0"/>
              <a:t> to remove them all from the map.</a:t>
            </a:r>
          </a:p>
        </p:txBody>
      </p:sp>
      <p:sp>
        <p:nvSpPr>
          <p:cNvPr id="27" name="Rectangle 23">
            <a:extLst>
              <a:ext uri="{FF2B5EF4-FFF2-40B4-BE49-F238E27FC236}">
                <a16:creationId xmlns:a16="http://schemas.microsoft.com/office/drawing/2014/main" id="{8E37660C-FBC8-45E7-9B9D-3D44AC827C90}"/>
              </a:ext>
            </a:extLst>
          </p:cNvPr>
          <p:cNvSpPr/>
          <p:nvPr/>
        </p:nvSpPr>
        <p:spPr>
          <a:xfrm>
            <a:off x="10070842" y="5557404"/>
            <a:ext cx="1898739" cy="37479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16">
            <a:extLst>
              <a:ext uri="{FF2B5EF4-FFF2-40B4-BE49-F238E27FC236}">
                <a16:creationId xmlns:a16="http://schemas.microsoft.com/office/drawing/2014/main" id="{5353F7D1-86BC-4BD8-A3A9-0CE13BF12938}"/>
              </a:ext>
            </a:extLst>
          </p:cNvPr>
          <p:cNvSpPr txBox="1"/>
          <p:nvPr/>
        </p:nvSpPr>
        <p:spPr>
          <a:xfrm>
            <a:off x="1482820" y="3130103"/>
            <a:ext cx="3611023" cy="923330"/>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Select</a:t>
            </a:r>
            <a:r>
              <a:rPr lang="en-US" dirty="0"/>
              <a:t> a predefined type of line to set the color, width, transparency, outline color and outline width.</a:t>
            </a:r>
          </a:p>
        </p:txBody>
      </p:sp>
      <p:sp>
        <p:nvSpPr>
          <p:cNvPr id="31" name="Rectangle 22">
            <a:extLst>
              <a:ext uri="{FF2B5EF4-FFF2-40B4-BE49-F238E27FC236}">
                <a16:creationId xmlns:a16="http://schemas.microsoft.com/office/drawing/2014/main" id="{C903A529-C376-4CB0-9651-03CB316F8623}"/>
              </a:ext>
            </a:extLst>
          </p:cNvPr>
          <p:cNvSpPr/>
          <p:nvPr/>
        </p:nvSpPr>
        <p:spPr>
          <a:xfrm>
            <a:off x="10061114" y="2909368"/>
            <a:ext cx="1862355" cy="92332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Left Brace 11">
            <a:extLst>
              <a:ext uri="{FF2B5EF4-FFF2-40B4-BE49-F238E27FC236}">
                <a16:creationId xmlns:a16="http://schemas.microsoft.com/office/drawing/2014/main" id="{861C2C1F-C0E2-4FFF-AB5A-B71649E53964}"/>
              </a:ext>
            </a:extLst>
          </p:cNvPr>
          <p:cNvSpPr/>
          <p:nvPr/>
        </p:nvSpPr>
        <p:spPr>
          <a:xfrm>
            <a:off x="9501205" y="3054490"/>
            <a:ext cx="520991" cy="2324906"/>
          </a:xfrm>
          <a:prstGeom prst="leftBrace">
            <a:avLst>
              <a:gd name="adj1" fmla="val 8333"/>
              <a:gd name="adj2" fmla="val 19038"/>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4">
            <a:extLst>
              <a:ext uri="{FF2B5EF4-FFF2-40B4-BE49-F238E27FC236}">
                <a16:creationId xmlns:a16="http://schemas.microsoft.com/office/drawing/2014/main" id="{843F7BEA-771A-42CF-9B98-396CE58F971C}"/>
              </a:ext>
            </a:extLst>
          </p:cNvPr>
          <p:cNvSpPr/>
          <p:nvPr/>
        </p:nvSpPr>
        <p:spPr>
          <a:xfrm>
            <a:off x="10070842" y="2268185"/>
            <a:ext cx="1637288" cy="600745"/>
          </a:xfrm>
          <a:custGeom>
            <a:avLst/>
            <a:gdLst>
              <a:gd name="connsiteX0" fmla="*/ 0 w 1637288"/>
              <a:gd name="connsiteY0" fmla="*/ 0 h 598607"/>
              <a:gd name="connsiteX1" fmla="*/ 1637288 w 1637288"/>
              <a:gd name="connsiteY1" fmla="*/ 0 h 598607"/>
              <a:gd name="connsiteX2" fmla="*/ 1637288 w 1637288"/>
              <a:gd name="connsiteY2" fmla="*/ 598607 h 598607"/>
              <a:gd name="connsiteX3" fmla="*/ 0 w 1637288"/>
              <a:gd name="connsiteY3" fmla="*/ 598607 h 598607"/>
              <a:gd name="connsiteX4" fmla="*/ 0 w 1637288"/>
              <a:gd name="connsiteY4" fmla="*/ 0 h 598607"/>
              <a:gd name="connsiteX0" fmla="*/ 0 w 1637288"/>
              <a:gd name="connsiteY0" fmla="*/ 0 h 598607"/>
              <a:gd name="connsiteX1" fmla="*/ 1637288 w 1637288"/>
              <a:gd name="connsiteY1" fmla="*/ 0 h 598607"/>
              <a:gd name="connsiteX2" fmla="*/ 1633478 w 1637288"/>
              <a:gd name="connsiteY2" fmla="*/ 307375 h 598607"/>
              <a:gd name="connsiteX3" fmla="*/ 1637288 w 1637288"/>
              <a:gd name="connsiteY3" fmla="*/ 598607 h 598607"/>
              <a:gd name="connsiteX4" fmla="*/ 0 w 1637288"/>
              <a:gd name="connsiteY4" fmla="*/ 598607 h 598607"/>
              <a:gd name="connsiteX5" fmla="*/ 0 w 1637288"/>
              <a:gd name="connsiteY5" fmla="*/ 0 h 598607"/>
              <a:gd name="connsiteX0" fmla="*/ 0 w 1637288"/>
              <a:gd name="connsiteY0" fmla="*/ 0 h 598607"/>
              <a:gd name="connsiteX1" fmla="*/ 1637288 w 1637288"/>
              <a:gd name="connsiteY1" fmla="*/ 0 h 598607"/>
              <a:gd name="connsiteX2" fmla="*/ 1633478 w 1637288"/>
              <a:gd name="connsiteY2" fmla="*/ 307375 h 598607"/>
              <a:gd name="connsiteX3" fmla="*/ 330458 w 1637288"/>
              <a:gd name="connsiteY3" fmla="*/ 293807 h 598607"/>
              <a:gd name="connsiteX4" fmla="*/ 0 w 1637288"/>
              <a:gd name="connsiteY4" fmla="*/ 598607 h 598607"/>
              <a:gd name="connsiteX5" fmla="*/ 0 w 1637288"/>
              <a:gd name="connsiteY5" fmla="*/ 0 h 598607"/>
              <a:gd name="connsiteX0" fmla="*/ 0 w 1637288"/>
              <a:gd name="connsiteY0" fmla="*/ 0 h 598607"/>
              <a:gd name="connsiteX1" fmla="*/ 1637288 w 1637288"/>
              <a:gd name="connsiteY1" fmla="*/ 0 h 598607"/>
              <a:gd name="connsiteX2" fmla="*/ 1633478 w 1637288"/>
              <a:gd name="connsiteY2" fmla="*/ 307375 h 598607"/>
              <a:gd name="connsiteX3" fmla="*/ 330458 w 1637288"/>
              <a:gd name="connsiteY3" fmla="*/ 293807 h 598607"/>
              <a:gd name="connsiteX4" fmla="*/ 265688 w 1637288"/>
              <a:gd name="connsiteY4" fmla="*/ 356905 h 598607"/>
              <a:gd name="connsiteX5" fmla="*/ 0 w 1637288"/>
              <a:gd name="connsiteY5" fmla="*/ 598607 h 598607"/>
              <a:gd name="connsiteX6" fmla="*/ 0 w 1637288"/>
              <a:gd name="connsiteY6" fmla="*/ 0 h 598607"/>
              <a:gd name="connsiteX0" fmla="*/ 0 w 1637288"/>
              <a:gd name="connsiteY0" fmla="*/ 0 h 604555"/>
              <a:gd name="connsiteX1" fmla="*/ 1637288 w 1637288"/>
              <a:gd name="connsiteY1" fmla="*/ 0 h 604555"/>
              <a:gd name="connsiteX2" fmla="*/ 1633478 w 1637288"/>
              <a:gd name="connsiteY2" fmla="*/ 307375 h 604555"/>
              <a:gd name="connsiteX3" fmla="*/ 330458 w 1637288"/>
              <a:gd name="connsiteY3" fmla="*/ 293807 h 604555"/>
              <a:gd name="connsiteX4" fmla="*/ 357128 w 1637288"/>
              <a:gd name="connsiteY4" fmla="*/ 604555 h 604555"/>
              <a:gd name="connsiteX5" fmla="*/ 0 w 1637288"/>
              <a:gd name="connsiteY5" fmla="*/ 598607 h 604555"/>
              <a:gd name="connsiteX6" fmla="*/ 0 w 1637288"/>
              <a:gd name="connsiteY6" fmla="*/ 0 h 604555"/>
              <a:gd name="connsiteX0" fmla="*/ 0 w 1637288"/>
              <a:gd name="connsiteY0" fmla="*/ 0 h 600745"/>
              <a:gd name="connsiteX1" fmla="*/ 1637288 w 1637288"/>
              <a:gd name="connsiteY1" fmla="*/ 0 h 600745"/>
              <a:gd name="connsiteX2" fmla="*/ 1633478 w 1637288"/>
              <a:gd name="connsiteY2" fmla="*/ 307375 h 600745"/>
              <a:gd name="connsiteX3" fmla="*/ 330458 w 1637288"/>
              <a:gd name="connsiteY3" fmla="*/ 293807 h 600745"/>
              <a:gd name="connsiteX4" fmla="*/ 334268 w 1637288"/>
              <a:gd name="connsiteY4" fmla="*/ 600745 h 600745"/>
              <a:gd name="connsiteX5" fmla="*/ 0 w 1637288"/>
              <a:gd name="connsiteY5" fmla="*/ 598607 h 600745"/>
              <a:gd name="connsiteX6" fmla="*/ 0 w 1637288"/>
              <a:gd name="connsiteY6" fmla="*/ 0 h 60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7288" h="600745">
                <a:moveTo>
                  <a:pt x="0" y="0"/>
                </a:moveTo>
                <a:lnTo>
                  <a:pt x="1637288" y="0"/>
                </a:lnTo>
                <a:lnTo>
                  <a:pt x="1633478" y="307375"/>
                </a:lnTo>
                <a:lnTo>
                  <a:pt x="330458" y="293807"/>
                </a:lnTo>
                <a:lnTo>
                  <a:pt x="334268" y="600745"/>
                </a:lnTo>
                <a:lnTo>
                  <a:pt x="0" y="598607"/>
                </a:lnTo>
                <a:lnTo>
                  <a:pt x="0" y="0"/>
                </a:lnTo>
                <a:close/>
              </a:path>
            </a:pathLst>
          </a:cu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Connector: Elbow 20">
            <a:extLst>
              <a:ext uri="{FF2B5EF4-FFF2-40B4-BE49-F238E27FC236}">
                <a16:creationId xmlns:a16="http://schemas.microsoft.com/office/drawing/2014/main" id="{6BE1D8BC-63D1-4F2F-912C-96C46F0DFAF7}"/>
              </a:ext>
            </a:extLst>
          </p:cNvPr>
          <p:cNvCxnSpPr>
            <a:cxnSpLocks/>
            <a:stCxn id="29" idx="3"/>
            <a:endCxn id="32" idx="1"/>
          </p:cNvCxnSpPr>
          <p:nvPr/>
        </p:nvCxnSpPr>
        <p:spPr>
          <a:xfrm flipV="1">
            <a:off x="5093843" y="3497106"/>
            <a:ext cx="4407362" cy="94662"/>
          </a:xfrm>
          <a:prstGeom prst="bentConnector3">
            <a:avLst>
              <a:gd name="adj1" fmla="val 50000"/>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Connector: Elbow 20">
            <a:extLst>
              <a:ext uri="{FF2B5EF4-FFF2-40B4-BE49-F238E27FC236}">
                <a16:creationId xmlns:a16="http://schemas.microsoft.com/office/drawing/2014/main" id="{D409ECF0-AF15-42A2-BB58-B407A64861D3}"/>
              </a:ext>
            </a:extLst>
          </p:cNvPr>
          <p:cNvCxnSpPr>
            <a:cxnSpLocks/>
            <a:endCxn id="27" idx="1"/>
          </p:cNvCxnSpPr>
          <p:nvPr/>
        </p:nvCxnSpPr>
        <p:spPr>
          <a:xfrm flipV="1">
            <a:off x="5060210" y="5744804"/>
            <a:ext cx="5010632" cy="289644"/>
          </a:xfrm>
          <a:prstGeom prst="bentConnector3">
            <a:avLst>
              <a:gd name="adj1" fmla="val 89732"/>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TextBox 16">
            <a:extLst>
              <a:ext uri="{FF2B5EF4-FFF2-40B4-BE49-F238E27FC236}">
                <a16:creationId xmlns:a16="http://schemas.microsoft.com/office/drawing/2014/main" id="{1AB52C6C-BA1D-4DCC-A320-CD6E23267AF0}"/>
              </a:ext>
            </a:extLst>
          </p:cNvPr>
          <p:cNvSpPr txBox="1"/>
          <p:nvPr/>
        </p:nvSpPr>
        <p:spPr>
          <a:xfrm>
            <a:off x="1468752" y="4300607"/>
            <a:ext cx="3601180" cy="646331"/>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Draw</a:t>
            </a:r>
            <a:r>
              <a:rPr lang="en-US" dirty="0"/>
              <a:t> the desired features on the map.</a:t>
            </a:r>
          </a:p>
        </p:txBody>
      </p:sp>
      <p:cxnSp>
        <p:nvCxnSpPr>
          <p:cNvPr id="38" name="Straight Arrow Connector 25">
            <a:extLst>
              <a:ext uri="{FF2B5EF4-FFF2-40B4-BE49-F238E27FC236}">
                <a16:creationId xmlns:a16="http://schemas.microsoft.com/office/drawing/2014/main" id="{B376044D-4FE5-47F2-9AE0-A36F865A4A37}"/>
              </a:ext>
            </a:extLst>
          </p:cNvPr>
          <p:cNvCxnSpPr>
            <a:cxnSpLocks/>
          </p:cNvCxnSpPr>
          <p:nvPr/>
        </p:nvCxnSpPr>
        <p:spPr>
          <a:xfrm>
            <a:off x="5074387" y="4612997"/>
            <a:ext cx="815302" cy="0"/>
          </a:xfrm>
          <a:prstGeom prst="straightConnector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Connector: Elbow 20">
            <a:extLst>
              <a:ext uri="{FF2B5EF4-FFF2-40B4-BE49-F238E27FC236}">
                <a16:creationId xmlns:a16="http://schemas.microsoft.com/office/drawing/2014/main" id="{E6322C41-8AEC-443C-82AA-44E2142E4CB2}"/>
              </a:ext>
            </a:extLst>
          </p:cNvPr>
          <p:cNvCxnSpPr>
            <a:cxnSpLocks/>
          </p:cNvCxnSpPr>
          <p:nvPr/>
        </p:nvCxnSpPr>
        <p:spPr>
          <a:xfrm>
            <a:off x="5093843" y="2014432"/>
            <a:ext cx="4928353" cy="365262"/>
          </a:xfrm>
          <a:prstGeom prst="bentConnector3">
            <a:avLst>
              <a:gd name="adj1" fmla="val 50000"/>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Triángulo isósceles 50">
            <a:extLst>
              <a:ext uri="{FF2B5EF4-FFF2-40B4-BE49-F238E27FC236}">
                <a16:creationId xmlns:a16="http://schemas.microsoft.com/office/drawing/2014/main" id="{CEC8B03E-B22B-4013-9114-A5C003747EC8}"/>
              </a:ext>
            </a:extLst>
          </p:cNvPr>
          <p:cNvSpPr/>
          <p:nvPr/>
        </p:nvSpPr>
        <p:spPr>
          <a:xfrm rot="16200000">
            <a:off x="6137730" y="3628957"/>
            <a:ext cx="412624" cy="6477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2" name="Triángulo isósceles 51">
            <a:extLst>
              <a:ext uri="{FF2B5EF4-FFF2-40B4-BE49-F238E27FC236}">
                <a16:creationId xmlns:a16="http://schemas.microsoft.com/office/drawing/2014/main" id="{84C053A6-D91C-4953-8EE1-CD3356196E54}"/>
              </a:ext>
            </a:extLst>
          </p:cNvPr>
          <p:cNvSpPr/>
          <p:nvPr/>
        </p:nvSpPr>
        <p:spPr>
          <a:xfrm>
            <a:off x="6232302" y="1065649"/>
            <a:ext cx="520990" cy="5834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3" name="Rectángulo 52">
            <a:extLst>
              <a:ext uri="{FF2B5EF4-FFF2-40B4-BE49-F238E27FC236}">
                <a16:creationId xmlns:a16="http://schemas.microsoft.com/office/drawing/2014/main" id="{5FE81F45-6F7B-42C6-A5F5-95C74BA5B1AC}"/>
              </a:ext>
            </a:extLst>
          </p:cNvPr>
          <p:cNvSpPr/>
          <p:nvPr/>
        </p:nvSpPr>
        <p:spPr>
          <a:xfrm>
            <a:off x="5834356" y="2527057"/>
            <a:ext cx="520990" cy="325919"/>
          </a:xfrm>
          <a:prstGeom prst="rect">
            <a:avLst/>
          </a:prstGeom>
          <a:solidFill>
            <a:schemeClr val="accent2">
              <a:lumMod val="20000"/>
              <a:lumOff val="80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4" name="Elipse 53">
            <a:extLst>
              <a:ext uri="{FF2B5EF4-FFF2-40B4-BE49-F238E27FC236}">
                <a16:creationId xmlns:a16="http://schemas.microsoft.com/office/drawing/2014/main" id="{085EF426-9DCA-48B5-88C6-8A2EE6F3FE27}"/>
              </a:ext>
            </a:extLst>
          </p:cNvPr>
          <p:cNvSpPr/>
          <p:nvPr/>
        </p:nvSpPr>
        <p:spPr>
          <a:xfrm>
            <a:off x="6667932" y="4518751"/>
            <a:ext cx="540000" cy="540000"/>
          </a:xfrm>
          <a:prstGeom prst="ellipse">
            <a:avLst/>
          </a:prstGeom>
          <a:solidFill>
            <a:schemeClr val="bg1">
              <a:lumMod val="75000"/>
              <a:alpha val="70000"/>
            </a:scheme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5" name="Elipse 54">
            <a:extLst>
              <a:ext uri="{FF2B5EF4-FFF2-40B4-BE49-F238E27FC236}">
                <a16:creationId xmlns:a16="http://schemas.microsoft.com/office/drawing/2014/main" id="{EF8D6C20-9531-46D1-B15A-2D07F53B57D5}"/>
              </a:ext>
            </a:extLst>
          </p:cNvPr>
          <p:cNvSpPr/>
          <p:nvPr/>
        </p:nvSpPr>
        <p:spPr>
          <a:xfrm>
            <a:off x="8560171" y="3787429"/>
            <a:ext cx="987656" cy="318808"/>
          </a:xfrm>
          <a:prstGeom prst="ellipse">
            <a:avLst/>
          </a:prstGeom>
          <a:solidFill>
            <a:srgbClr val="FFFF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6" name="Forma libre: forma 55">
            <a:extLst>
              <a:ext uri="{FF2B5EF4-FFF2-40B4-BE49-F238E27FC236}">
                <a16:creationId xmlns:a16="http://schemas.microsoft.com/office/drawing/2014/main" id="{849E15B7-9FBA-4FE7-A8B3-72227B14720F}"/>
              </a:ext>
            </a:extLst>
          </p:cNvPr>
          <p:cNvSpPr/>
          <p:nvPr/>
        </p:nvSpPr>
        <p:spPr>
          <a:xfrm>
            <a:off x="7857607" y="4518751"/>
            <a:ext cx="1325654" cy="939019"/>
          </a:xfrm>
          <a:custGeom>
            <a:avLst/>
            <a:gdLst>
              <a:gd name="connsiteX0" fmla="*/ 285135 w 768227"/>
              <a:gd name="connsiteY0" fmla="*/ 29497 h 619432"/>
              <a:gd name="connsiteX1" fmla="*/ 285135 w 768227"/>
              <a:gd name="connsiteY1" fmla="*/ 29497 h 619432"/>
              <a:gd name="connsiteX2" fmla="*/ 157316 w 768227"/>
              <a:gd name="connsiteY2" fmla="*/ 98322 h 619432"/>
              <a:gd name="connsiteX3" fmla="*/ 29497 w 768227"/>
              <a:gd name="connsiteY3" fmla="*/ 167148 h 619432"/>
              <a:gd name="connsiteX4" fmla="*/ 19664 w 768227"/>
              <a:gd name="connsiteY4" fmla="*/ 226142 h 619432"/>
              <a:gd name="connsiteX5" fmla="*/ 9832 w 768227"/>
              <a:gd name="connsiteY5" fmla="*/ 294968 h 619432"/>
              <a:gd name="connsiteX6" fmla="*/ 0 w 768227"/>
              <a:gd name="connsiteY6" fmla="*/ 344129 h 619432"/>
              <a:gd name="connsiteX7" fmla="*/ 9832 w 768227"/>
              <a:gd name="connsiteY7" fmla="*/ 452284 h 619432"/>
              <a:gd name="connsiteX8" fmla="*/ 49161 w 768227"/>
              <a:gd name="connsiteY8" fmla="*/ 462116 h 619432"/>
              <a:gd name="connsiteX9" fmla="*/ 186813 w 768227"/>
              <a:gd name="connsiteY9" fmla="*/ 471948 h 619432"/>
              <a:gd name="connsiteX10" fmla="*/ 235974 w 768227"/>
              <a:gd name="connsiteY10" fmla="*/ 580103 h 619432"/>
              <a:gd name="connsiteX11" fmla="*/ 245806 w 768227"/>
              <a:gd name="connsiteY11" fmla="*/ 609600 h 619432"/>
              <a:gd name="connsiteX12" fmla="*/ 373626 w 768227"/>
              <a:gd name="connsiteY12" fmla="*/ 619432 h 619432"/>
              <a:gd name="connsiteX13" fmla="*/ 540774 w 768227"/>
              <a:gd name="connsiteY13" fmla="*/ 609600 h 619432"/>
              <a:gd name="connsiteX14" fmla="*/ 570271 w 768227"/>
              <a:gd name="connsiteY14" fmla="*/ 580103 h 619432"/>
              <a:gd name="connsiteX15" fmla="*/ 639097 w 768227"/>
              <a:gd name="connsiteY15" fmla="*/ 491613 h 619432"/>
              <a:gd name="connsiteX16" fmla="*/ 648929 w 768227"/>
              <a:gd name="connsiteY16" fmla="*/ 275303 h 619432"/>
              <a:gd name="connsiteX17" fmla="*/ 707922 w 768227"/>
              <a:gd name="connsiteY17" fmla="*/ 265471 h 619432"/>
              <a:gd name="connsiteX18" fmla="*/ 747251 w 768227"/>
              <a:gd name="connsiteY18" fmla="*/ 226142 h 619432"/>
              <a:gd name="connsiteX19" fmla="*/ 757084 w 768227"/>
              <a:gd name="connsiteY19" fmla="*/ 58993 h 619432"/>
              <a:gd name="connsiteX20" fmla="*/ 422787 w 768227"/>
              <a:gd name="connsiteY20" fmla="*/ 58993 h 619432"/>
              <a:gd name="connsiteX21" fmla="*/ 412955 w 768227"/>
              <a:gd name="connsiteY21" fmla="*/ 29497 h 619432"/>
              <a:gd name="connsiteX22" fmla="*/ 334297 w 768227"/>
              <a:gd name="connsiteY22" fmla="*/ 0 h 619432"/>
              <a:gd name="connsiteX23" fmla="*/ 285135 w 768227"/>
              <a:gd name="connsiteY23" fmla="*/ 29497 h 6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8227" h="619432">
                <a:moveTo>
                  <a:pt x="285135" y="29497"/>
                </a:moveTo>
                <a:lnTo>
                  <a:pt x="285135" y="29497"/>
                </a:lnTo>
                <a:cubicBezTo>
                  <a:pt x="242529" y="52439"/>
                  <a:pt x="201444" y="78464"/>
                  <a:pt x="157316" y="98322"/>
                </a:cubicBezTo>
                <a:cubicBezTo>
                  <a:pt x="23835" y="158388"/>
                  <a:pt x="149778" y="66914"/>
                  <a:pt x="29497" y="167148"/>
                </a:cubicBezTo>
                <a:cubicBezTo>
                  <a:pt x="26219" y="186813"/>
                  <a:pt x="22695" y="206438"/>
                  <a:pt x="19664" y="226142"/>
                </a:cubicBezTo>
                <a:cubicBezTo>
                  <a:pt x="16140" y="249047"/>
                  <a:pt x="13642" y="272108"/>
                  <a:pt x="9832" y="294968"/>
                </a:cubicBezTo>
                <a:cubicBezTo>
                  <a:pt x="7085" y="311452"/>
                  <a:pt x="3277" y="327742"/>
                  <a:pt x="0" y="344129"/>
                </a:cubicBezTo>
                <a:cubicBezTo>
                  <a:pt x="3277" y="380181"/>
                  <a:pt x="-4091" y="418868"/>
                  <a:pt x="9832" y="452284"/>
                </a:cubicBezTo>
                <a:cubicBezTo>
                  <a:pt x="15029" y="464758"/>
                  <a:pt x="35731" y="460624"/>
                  <a:pt x="49161" y="462116"/>
                </a:cubicBezTo>
                <a:cubicBezTo>
                  <a:pt x="94881" y="467196"/>
                  <a:pt x="140929" y="468671"/>
                  <a:pt x="186813" y="471948"/>
                </a:cubicBezTo>
                <a:cubicBezTo>
                  <a:pt x="245049" y="544743"/>
                  <a:pt x="216562" y="492747"/>
                  <a:pt x="235974" y="580103"/>
                </a:cubicBezTo>
                <a:cubicBezTo>
                  <a:pt x="238222" y="590220"/>
                  <a:pt x="235841" y="606753"/>
                  <a:pt x="245806" y="609600"/>
                </a:cubicBezTo>
                <a:cubicBezTo>
                  <a:pt x="286894" y="621339"/>
                  <a:pt x="331019" y="616155"/>
                  <a:pt x="373626" y="619432"/>
                </a:cubicBezTo>
                <a:cubicBezTo>
                  <a:pt x="429342" y="616155"/>
                  <a:pt x="486046" y="620546"/>
                  <a:pt x="540774" y="609600"/>
                </a:cubicBezTo>
                <a:cubicBezTo>
                  <a:pt x="554409" y="606873"/>
                  <a:pt x="561928" y="591227"/>
                  <a:pt x="570271" y="580103"/>
                </a:cubicBezTo>
                <a:cubicBezTo>
                  <a:pt x="648343" y="476008"/>
                  <a:pt x="548385" y="582325"/>
                  <a:pt x="639097" y="491613"/>
                </a:cubicBezTo>
                <a:cubicBezTo>
                  <a:pt x="623776" y="415008"/>
                  <a:pt x="596414" y="351158"/>
                  <a:pt x="648929" y="275303"/>
                </a:cubicBezTo>
                <a:cubicBezTo>
                  <a:pt x="660277" y="258912"/>
                  <a:pt x="688258" y="268748"/>
                  <a:pt x="707922" y="265471"/>
                </a:cubicBezTo>
                <a:cubicBezTo>
                  <a:pt x="721032" y="252361"/>
                  <a:pt x="740365" y="243356"/>
                  <a:pt x="747251" y="226142"/>
                </a:cubicBezTo>
                <a:cubicBezTo>
                  <a:pt x="778681" y="147567"/>
                  <a:pt x="768479" y="127366"/>
                  <a:pt x="757084" y="58993"/>
                </a:cubicBezTo>
                <a:cubicBezTo>
                  <a:pt x="693156" y="62190"/>
                  <a:pt x="500678" y="79764"/>
                  <a:pt x="422787" y="58993"/>
                </a:cubicBezTo>
                <a:cubicBezTo>
                  <a:pt x="412773" y="56323"/>
                  <a:pt x="420283" y="36825"/>
                  <a:pt x="412955" y="29497"/>
                </a:cubicBezTo>
                <a:cubicBezTo>
                  <a:pt x="395815" y="12357"/>
                  <a:pt x="356245" y="5487"/>
                  <a:pt x="334297" y="0"/>
                </a:cubicBezTo>
                <a:cubicBezTo>
                  <a:pt x="255211" y="11298"/>
                  <a:pt x="293329" y="24581"/>
                  <a:pt x="285135" y="29497"/>
                </a:cubicBezTo>
                <a:close/>
              </a:path>
            </a:pathLst>
          </a:custGeom>
          <a:solidFill>
            <a:srgbClr val="0070C0"/>
          </a:solid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7" name="Rombo 56">
            <a:extLst>
              <a:ext uri="{FF2B5EF4-FFF2-40B4-BE49-F238E27FC236}">
                <a16:creationId xmlns:a16="http://schemas.microsoft.com/office/drawing/2014/main" id="{1508A72D-BB21-4FED-A82D-423EC2CE997B}"/>
              </a:ext>
            </a:extLst>
          </p:cNvPr>
          <p:cNvSpPr/>
          <p:nvPr/>
        </p:nvSpPr>
        <p:spPr>
          <a:xfrm>
            <a:off x="8422585" y="1264532"/>
            <a:ext cx="760676" cy="895409"/>
          </a:xfrm>
          <a:custGeom>
            <a:avLst/>
            <a:gdLst>
              <a:gd name="connsiteX0" fmla="*/ 0 w 684476"/>
              <a:gd name="connsiteY0" fmla="*/ 436599 h 873198"/>
              <a:gd name="connsiteX1" fmla="*/ 342238 w 684476"/>
              <a:gd name="connsiteY1" fmla="*/ 0 h 873198"/>
              <a:gd name="connsiteX2" fmla="*/ 684476 w 684476"/>
              <a:gd name="connsiteY2" fmla="*/ 436599 h 873198"/>
              <a:gd name="connsiteX3" fmla="*/ 342238 w 684476"/>
              <a:gd name="connsiteY3" fmla="*/ 873198 h 873198"/>
              <a:gd name="connsiteX4" fmla="*/ 0 w 684476"/>
              <a:gd name="connsiteY4" fmla="*/ 436599 h 873198"/>
              <a:gd name="connsiteX0" fmla="*/ 0 w 684476"/>
              <a:gd name="connsiteY0" fmla="*/ 436599 h 873198"/>
              <a:gd name="connsiteX1" fmla="*/ 142472 w 684476"/>
              <a:gd name="connsiteY1" fmla="*/ 257189 h 873198"/>
              <a:gd name="connsiteX2" fmla="*/ 342238 w 684476"/>
              <a:gd name="connsiteY2" fmla="*/ 0 h 873198"/>
              <a:gd name="connsiteX3" fmla="*/ 684476 w 684476"/>
              <a:gd name="connsiteY3" fmla="*/ 436599 h 873198"/>
              <a:gd name="connsiteX4" fmla="*/ 342238 w 684476"/>
              <a:gd name="connsiteY4" fmla="*/ 873198 h 873198"/>
              <a:gd name="connsiteX5" fmla="*/ 0 w 684476"/>
              <a:gd name="connsiteY5" fmla="*/ 436599 h 873198"/>
              <a:gd name="connsiteX0" fmla="*/ 0 w 684476"/>
              <a:gd name="connsiteY0" fmla="*/ 436599 h 873198"/>
              <a:gd name="connsiteX1" fmla="*/ 142472 w 684476"/>
              <a:gd name="connsiteY1" fmla="*/ 257189 h 873198"/>
              <a:gd name="connsiteX2" fmla="*/ 264392 w 684476"/>
              <a:gd name="connsiteY2" fmla="*/ 109869 h 873198"/>
              <a:gd name="connsiteX3" fmla="*/ 342238 w 684476"/>
              <a:gd name="connsiteY3" fmla="*/ 0 h 873198"/>
              <a:gd name="connsiteX4" fmla="*/ 684476 w 684476"/>
              <a:gd name="connsiteY4" fmla="*/ 436599 h 873198"/>
              <a:gd name="connsiteX5" fmla="*/ 342238 w 684476"/>
              <a:gd name="connsiteY5" fmla="*/ 873198 h 873198"/>
              <a:gd name="connsiteX6" fmla="*/ 0 w 684476"/>
              <a:gd name="connsiteY6" fmla="*/ 436599 h 873198"/>
              <a:gd name="connsiteX0" fmla="*/ 0 w 684476"/>
              <a:gd name="connsiteY0" fmla="*/ 436599 h 873198"/>
              <a:gd name="connsiteX1" fmla="*/ 142472 w 684476"/>
              <a:gd name="connsiteY1" fmla="*/ 257189 h 873198"/>
              <a:gd name="connsiteX2" fmla="*/ 426952 w 684476"/>
              <a:gd name="connsiteY2" fmla="*/ 328309 h 873198"/>
              <a:gd name="connsiteX3" fmla="*/ 342238 w 684476"/>
              <a:gd name="connsiteY3" fmla="*/ 0 h 873198"/>
              <a:gd name="connsiteX4" fmla="*/ 684476 w 684476"/>
              <a:gd name="connsiteY4" fmla="*/ 436599 h 873198"/>
              <a:gd name="connsiteX5" fmla="*/ 342238 w 684476"/>
              <a:gd name="connsiteY5" fmla="*/ 873198 h 873198"/>
              <a:gd name="connsiteX6" fmla="*/ 0 w 684476"/>
              <a:gd name="connsiteY6" fmla="*/ 436599 h 873198"/>
              <a:gd name="connsiteX0" fmla="*/ 0 w 684476"/>
              <a:gd name="connsiteY0" fmla="*/ 436599 h 873198"/>
              <a:gd name="connsiteX1" fmla="*/ 371072 w 684476"/>
              <a:gd name="connsiteY1" fmla="*/ 511189 h 873198"/>
              <a:gd name="connsiteX2" fmla="*/ 426952 w 684476"/>
              <a:gd name="connsiteY2" fmla="*/ 328309 h 873198"/>
              <a:gd name="connsiteX3" fmla="*/ 342238 w 684476"/>
              <a:gd name="connsiteY3" fmla="*/ 0 h 873198"/>
              <a:gd name="connsiteX4" fmla="*/ 684476 w 684476"/>
              <a:gd name="connsiteY4" fmla="*/ 436599 h 873198"/>
              <a:gd name="connsiteX5" fmla="*/ 342238 w 684476"/>
              <a:gd name="connsiteY5" fmla="*/ 873198 h 873198"/>
              <a:gd name="connsiteX6" fmla="*/ 0 w 684476"/>
              <a:gd name="connsiteY6" fmla="*/ 436599 h 873198"/>
              <a:gd name="connsiteX0" fmla="*/ 0 w 684476"/>
              <a:gd name="connsiteY0" fmla="*/ 436599 h 873198"/>
              <a:gd name="connsiteX1" fmla="*/ 167872 w 684476"/>
              <a:gd name="connsiteY1" fmla="*/ 460389 h 873198"/>
              <a:gd name="connsiteX2" fmla="*/ 371072 w 684476"/>
              <a:gd name="connsiteY2" fmla="*/ 511189 h 873198"/>
              <a:gd name="connsiteX3" fmla="*/ 426952 w 684476"/>
              <a:gd name="connsiteY3" fmla="*/ 328309 h 873198"/>
              <a:gd name="connsiteX4" fmla="*/ 342238 w 684476"/>
              <a:gd name="connsiteY4" fmla="*/ 0 h 873198"/>
              <a:gd name="connsiteX5" fmla="*/ 684476 w 684476"/>
              <a:gd name="connsiteY5" fmla="*/ 436599 h 873198"/>
              <a:gd name="connsiteX6" fmla="*/ 342238 w 684476"/>
              <a:gd name="connsiteY6" fmla="*/ 873198 h 873198"/>
              <a:gd name="connsiteX7" fmla="*/ 0 w 684476"/>
              <a:gd name="connsiteY7" fmla="*/ 436599 h 873198"/>
              <a:gd name="connsiteX0" fmla="*/ 0 w 684476"/>
              <a:gd name="connsiteY0" fmla="*/ 436599 h 873198"/>
              <a:gd name="connsiteX1" fmla="*/ 147552 w 684476"/>
              <a:gd name="connsiteY1" fmla="*/ 226709 h 873198"/>
              <a:gd name="connsiteX2" fmla="*/ 371072 w 684476"/>
              <a:gd name="connsiteY2" fmla="*/ 511189 h 873198"/>
              <a:gd name="connsiteX3" fmla="*/ 426952 w 684476"/>
              <a:gd name="connsiteY3" fmla="*/ 328309 h 873198"/>
              <a:gd name="connsiteX4" fmla="*/ 342238 w 684476"/>
              <a:gd name="connsiteY4" fmla="*/ 0 h 873198"/>
              <a:gd name="connsiteX5" fmla="*/ 684476 w 684476"/>
              <a:gd name="connsiteY5" fmla="*/ 436599 h 873198"/>
              <a:gd name="connsiteX6" fmla="*/ 342238 w 684476"/>
              <a:gd name="connsiteY6" fmla="*/ 873198 h 873198"/>
              <a:gd name="connsiteX7" fmla="*/ 0 w 684476"/>
              <a:gd name="connsiteY7" fmla="*/ 436599 h 873198"/>
              <a:gd name="connsiteX0" fmla="*/ 0 w 684476"/>
              <a:gd name="connsiteY0" fmla="*/ 436599 h 873198"/>
              <a:gd name="connsiteX1" fmla="*/ 147552 w 684476"/>
              <a:gd name="connsiteY1" fmla="*/ 226709 h 873198"/>
              <a:gd name="connsiteX2" fmla="*/ 371072 w 684476"/>
              <a:gd name="connsiteY2" fmla="*/ 511189 h 873198"/>
              <a:gd name="connsiteX3" fmla="*/ 513312 w 684476"/>
              <a:gd name="connsiteY3" fmla="*/ 399429 h 873198"/>
              <a:gd name="connsiteX4" fmla="*/ 342238 w 684476"/>
              <a:gd name="connsiteY4" fmla="*/ 0 h 873198"/>
              <a:gd name="connsiteX5" fmla="*/ 684476 w 684476"/>
              <a:gd name="connsiteY5" fmla="*/ 436599 h 873198"/>
              <a:gd name="connsiteX6" fmla="*/ 342238 w 684476"/>
              <a:gd name="connsiteY6" fmla="*/ 873198 h 873198"/>
              <a:gd name="connsiteX7" fmla="*/ 0 w 684476"/>
              <a:gd name="connsiteY7" fmla="*/ 436599 h 873198"/>
              <a:gd name="connsiteX0" fmla="*/ 0 w 684476"/>
              <a:gd name="connsiteY0" fmla="*/ 436599 h 873198"/>
              <a:gd name="connsiteX1" fmla="*/ 147552 w 684476"/>
              <a:gd name="connsiteY1" fmla="*/ 226709 h 873198"/>
              <a:gd name="connsiteX2" fmla="*/ 371072 w 684476"/>
              <a:gd name="connsiteY2" fmla="*/ 511189 h 873198"/>
              <a:gd name="connsiteX3" fmla="*/ 513312 w 684476"/>
              <a:gd name="connsiteY3" fmla="*/ 399429 h 873198"/>
              <a:gd name="connsiteX4" fmla="*/ 342238 w 684476"/>
              <a:gd name="connsiteY4" fmla="*/ 0 h 873198"/>
              <a:gd name="connsiteX5" fmla="*/ 432032 w 684476"/>
              <a:gd name="connsiteY5" fmla="*/ 221629 h 873198"/>
              <a:gd name="connsiteX6" fmla="*/ 684476 w 684476"/>
              <a:gd name="connsiteY6" fmla="*/ 436599 h 873198"/>
              <a:gd name="connsiteX7" fmla="*/ 342238 w 684476"/>
              <a:gd name="connsiteY7" fmla="*/ 873198 h 873198"/>
              <a:gd name="connsiteX8" fmla="*/ 0 w 684476"/>
              <a:gd name="connsiteY8" fmla="*/ 436599 h 873198"/>
              <a:gd name="connsiteX0" fmla="*/ 0 w 684476"/>
              <a:gd name="connsiteY0" fmla="*/ 436599 h 873198"/>
              <a:gd name="connsiteX1" fmla="*/ 147552 w 684476"/>
              <a:gd name="connsiteY1" fmla="*/ 226709 h 873198"/>
              <a:gd name="connsiteX2" fmla="*/ 371072 w 684476"/>
              <a:gd name="connsiteY2" fmla="*/ 511189 h 873198"/>
              <a:gd name="connsiteX3" fmla="*/ 513312 w 684476"/>
              <a:gd name="connsiteY3" fmla="*/ 399429 h 873198"/>
              <a:gd name="connsiteX4" fmla="*/ 342238 w 684476"/>
              <a:gd name="connsiteY4" fmla="*/ 0 h 873198"/>
              <a:gd name="connsiteX5" fmla="*/ 589512 w 684476"/>
              <a:gd name="connsiteY5" fmla="*/ 196229 h 873198"/>
              <a:gd name="connsiteX6" fmla="*/ 684476 w 684476"/>
              <a:gd name="connsiteY6" fmla="*/ 436599 h 873198"/>
              <a:gd name="connsiteX7" fmla="*/ 342238 w 684476"/>
              <a:gd name="connsiteY7" fmla="*/ 873198 h 873198"/>
              <a:gd name="connsiteX8" fmla="*/ 0 w 684476"/>
              <a:gd name="connsiteY8" fmla="*/ 436599 h 873198"/>
              <a:gd name="connsiteX0" fmla="*/ 0 w 684476"/>
              <a:gd name="connsiteY0" fmla="*/ 240370 h 676969"/>
              <a:gd name="connsiteX1" fmla="*/ 147552 w 684476"/>
              <a:gd name="connsiteY1" fmla="*/ 30480 h 676969"/>
              <a:gd name="connsiteX2" fmla="*/ 371072 w 684476"/>
              <a:gd name="connsiteY2" fmla="*/ 314960 h 676969"/>
              <a:gd name="connsiteX3" fmla="*/ 513312 w 684476"/>
              <a:gd name="connsiteY3" fmla="*/ 203200 h 676969"/>
              <a:gd name="connsiteX4" fmla="*/ 306678 w 684476"/>
              <a:gd name="connsiteY4" fmla="*/ 6971 h 676969"/>
              <a:gd name="connsiteX5" fmla="*/ 589512 w 684476"/>
              <a:gd name="connsiteY5" fmla="*/ 0 h 676969"/>
              <a:gd name="connsiteX6" fmla="*/ 684476 w 684476"/>
              <a:gd name="connsiteY6" fmla="*/ 240370 h 676969"/>
              <a:gd name="connsiteX7" fmla="*/ 342238 w 684476"/>
              <a:gd name="connsiteY7" fmla="*/ 676969 h 676969"/>
              <a:gd name="connsiteX8" fmla="*/ 0 w 684476"/>
              <a:gd name="connsiteY8" fmla="*/ 240370 h 676969"/>
              <a:gd name="connsiteX0" fmla="*/ 0 w 684476"/>
              <a:gd name="connsiteY0" fmla="*/ 458810 h 895409"/>
              <a:gd name="connsiteX1" fmla="*/ 147552 w 684476"/>
              <a:gd name="connsiteY1" fmla="*/ 248920 h 895409"/>
              <a:gd name="connsiteX2" fmla="*/ 371072 w 684476"/>
              <a:gd name="connsiteY2" fmla="*/ 533400 h 895409"/>
              <a:gd name="connsiteX3" fmla="*/ 513312 w 684476"/>
              <a:gd name="connsiteY3" fmla="*/ 421640 h 895409"/>
              <a:gd name="connsiteX4" fmla="*/ 306678 w 684476"/>
              <a:gd name="connsiteY4" fmla="*/ 225411 h 895409"/>
              <a:gd name="connsiteX5" fmla="*/ 426952 w 684476"/>
              <a:gd name="connsiteY5" fmla="*/ 0 h 895409"/>
              <a:gd name="connsiteX6" fmla="*/ 684476 w 684476"/>
              <a:gd name="connsiteY6" fmla="*/ 458810 h 895409"/>
              <a:gd name="connsiteX7" fmla="*/ 342238 w 684476"/>
              <a:gd name="connsiteY7" fmla="*/ 895409 h 895409"/>
              <a:gd name="connsiteX8" fmla="*/ 0 w 684476"/>
              <a:gd name="connsiteY8" fmla="*/ 458810 h 895409"/>
              <a:gd name="connsiteX0" fmla="*/ 0 w 760676"/>
              <a:gd name="connsiteY0" fmla="*/ 458810 h 895409"/>
              <a:gd name="connsiteX1" fmla="*/ 147552 w 760676"/>
              <a:gd name="connsiteY1" fmla="*/ 248920 h 895409"/>
              <a:gd name="connsiteX2" fmla="*/ 371072 w 760676"/>
              <a:gd name="connsiteY2" fmla="*/ 533400 h 895409"/>
              <a:gd name="connsiteX3" fmla="*/ 513312 w 760676"/>
              <a:gd name="connsiteY3" fmla="*/ 421640 h 895409"/>
              <a:gd name="connsiteX4" fmla="*/ 306678 w 760676"/>
              <a:gd name="connsiteY4" fmla="*/ 225411 h 895409"/>
              <a:gd name="connsiteX5" fmla="*/ 426952 w 760676"/>
              <a:gd name="connsiteY5" fmla="*/ 0 h 895409"/>
              <a:gd name="connsiteX6" fmla="*/ 760676 w 760676"/>
              <a:gd name="connsiteY6" fmla="*/ 291170 h 895409"/>
              <a:gd name="connsiteX7" fmla="*/ 342238 w 760676"/>
              <a:gd name="connsiteY7" fmla="*/ 895409 h 895409"/>
              <a:gd name="connsiteX8" fmla="*/ 0 w 760676"/>
              <a:gd name="connsiteY8" fmla="*/ 458810 h 895409"/>
              <a:gd name="connsiteX0" fmla="*/ 0 w 760676"/>
              <a:gd name="connsiteY0" fmla="*/ 458810 h 895409"/>
              <a:gd name="connsiteX1" fmla="*/ 147552 w 760676"/>
              <a:gd name="connsiteY1" fmla="*/ 248920 h 895409"/>
              <a:gd name="connsiteX2" fmla="*/ 371072 w 760676"/>
              <a:gd name="connsiteY2" fmla="*/ 533400 h 895409"/>
              <a:gd name="connsiteX3" fmla="*/ 559032 w 760676"/>
              <a:gd name="connsiteY3" fmla="*/ 335280 h 895409"/>
              <a:gd name="connsiteX4" fmla="*/ 306678 w 760676"/>
              <a:gd name="connsiteY4" fmla="*/ 225411 h 895409"/>
              <a:gd name="connsiteX5" fmla="*/ 426952 w 760676"/>
              <a:gd name="connsiteY5" fmla="*/ 0 h 895409"/>
              <a:gd name="connsiteX6" fmla="*/ 760676 w 760676"/>
              <a:gd name="connsiteY6" fmla="*/ 291170 h 895409"/>
              <a:gd name="connsiteX7" fmla="*/ 342238 w 760676"/>
              <a:gd name="connsiteY7" fmla="*/ 895409 h 895409"/>
              <a:gd name="connsiteX8" fmla="*/ 0 w 760676"/>
              <a:gd name="connsiteY8" fmla="*/ 458810 h 895409"/>
              <a:gd name="connsiteX0" fmla="*/ 0 w 760676"/>
              <a:gd name="connsiteY0" fmla="*/ 458810 h 895409"/>
              <a:gd name="connsiteX1" fmla="*/ 147552 w 760676"/>
              <a:gd name="connsiteY1" fmla="*/ 248920 h 895409"/>
              <a:gd name="connsiteX2" fmla="*/ 371072 w 760676"/>
              <a:gd name="connsiteY2" fmla="*/ 533400 h 895409"/>
              <a:gd name="connsiteX3" fmla="*/ 559032 w 760676"/>
              <a:gd name="connsiteY3" fmla="*/ 335280 h 895409"/>
              <a:gd name="connsiteX4" fmla="*/ 332078 w 760676"/>
              <a:gd name="connsiteY4" fmla="*/ 159371 h 895409"/>
              <a:gd name="connsiteX5" fmla="*/ 426952 w 760676"/>
              <a:gd name="connsiteY5" fmla="*/ 0 h 895409"/>
              <a:gd name="connsiteX6" fmla="*/ 760676 w 760676"/>
              <a:gd name="connsiteY6" fmla="*/ 291170 h 895409"/>
              <a:gd name="connsiteX7" fmla="*/ 342238 w 760676"/>
              <a:gd name="connsiteY7" fmla="*/ 895409 h 895409"/>
              <a:gd name="connsiteX8" fmla="*/ 0 w 760676"/>
              <a:gd name="connsiteY8" fmla="*/ 458810 h 89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676" h="895409">
                <a:moveTo>
                  <a:pt x="0" y="458810"/>
                </a:moveTo>
                <a:lnTo>
                  <a:pt x="147552" y="248920"/>
                </a:lnTo>
                <a:lnTo>
                  <a:pt x="371072" y="533400"/>
                </a:lnTo>
                <a:lnTo>
                  <a:pt x="559032" y="335280"/>
                </a:lnTo>
                <a:lnTo>
                  <a:pt x="332078" y="159371"/>
                </a:lnTo>
                <a:lnTo>
                  <a:pt x="426952" y="0"/>
                </a:lnTo>
                <a:lnTo>
                  <a:pt x="760676" y="291170"/>
                </a:lnTo>
                <a:lnTo>
                  <a:pt x="342238" y="895409"/>
                </a:lnTo>
                <a:lnTo>
                  <a:pt x="0" y="45881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8" name="Oval 3">
            <a:extLst>
              <a:ext uri="{FF2B5EF4-FFF2-40B4-BE49-F238E27FC236}">
                <a16:creationId xmlns:a16="http://schemas.microsoft.com/office/drawing/2014/main" id="{B4137F34-C20F-469A-9CBE-0D26C8F9173D}"/>
              </a:ext>
            </a:extLst>
          </p:cNvPr>
          <p:cNvSpPr/>
          <p:nvPr/>
        </p:nvSpPr>
        <p:spPr>
          <a:xfrm>
            <a:off x="11607230" y="1187451"/>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402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3"/>
                                        </p:tgtEl>
                                      </p:cBhvr>
                                    </p:animEffect>
                                    <p:animScale>
                                      <p:cBhvr>
                                        <p:cTn id="7" dur="250" autoRev="1" fill="hold"/>
                                        <p:tgtEl>
                                          <p:spTgt spid="3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31"/>
                                        </p:tgtEl>
                                      </p:cBhvr>
                                    </p:animEffect>
                                    <p:animScale>
                                      <p:cBhvr>
                                        <p:cTn id="10" dur="250" autoRev="1" fill="hold"/>
                                        <p:tgtEl>
                                          <p:spTgt spid="31"/>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27"/>
                                        </p:tgtEl>
                                      </p:cBhvr>
                                    </p:animEffect>
                                    <p:animScale>
                                      <p:cBhvr>
                                        <p:cTn id="13" dur="250" autoRev="1" fill="hold"/>
                                        <p:tgtEl>
                                          <p:spTgt spid="27"/>
                                        </p:tgtEl>
                                      </p:cBhvr>
                                      <p:by x="105000" y="105000"/>
                                    </p:animScale>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3" grpId="0" animBg="1"/>
      <p:bldP spid="51" grpId="0" animBg="1"/>
      <p:bldP spid="52" grpId="0" animBg="1"/>
      <p:bldP spid="53" grpId="0" animBg="1"/>
      <p:bldP spid="54" grpId="0" animBg="1"/>
      <p:bldP spid="55" grpId="0" animBg="1"/>
      <p:bldP spid="56" grpId="0" animBg="1"/>
      <p:bldP spid="5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Add Customized Text on Map</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19</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022" y="814090"/>
            <a:ext cx="12047660" cy="5463411"/>
          </a:xfrm>
          <a:prstGeom prst="rect">
            <a:avLst/>
          </a:prstGeom>
        </p:spPr>
      </p:pic>
      <p:cxnSp>
        <p:nvCxnSpPr>
          <p:cNvPr id="35" name="Straight Connector 7">
            <a:extLst>
              <a:ext uri="{FF2B5EF4-FFF2-40B4-BE49-F238E27FC236}">
                <a16:creationId xmlns:a16="http://schemas.microsoft.com/office/drawing/2014/main" id="{A420C33F-CCE5-4FE9-BA0A-4FD4B464EBD6}"/>
              </a:ext>
            </a:extLst>
          </p:cNvPr>
          <p:cNvCxnSpPr>
            <a:cxnSpLocks/>
          </p:cNvCxnSpPr>
          <p:nvPr/>
        </p:nvCxnSpPr>
        <p:spPr>
          <a:xfrm>
            <a:off x="36296"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12">
            <a:extLst>
              <a:ext uri="{FF2B5EF4-FFF2-40B4-BE49-F238E27FC236}">
                <a16:creationId xmlns:a16="http://schemas.microsoft.com/office/drawing/2014/main" id="{42C3DA45-9D9A-4D54-A9B4-AE03F43CC52D}"/>
              </a:ext>
            </a:extLst>
          </p:cNvPr>
          <p:cNvSpPr txBox="1"/>
          <p:nvPr/>
        </p:nvSpPr>
        <p:spPr>
          <a:xfrm>
            <a:off x="1457938" y="1058329"/>
            <a:ext cx="3601180" cy="646331"/>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Click</a:t>
            </a:r>
            <a:r>
              <a:rPr lang="en-US" dirty="0"/>
              <a:t> to select the drawing mode </a:t>
            </a:r>
            <a:r>
              <a:rPr lang="en-US" b="1" dirty="0"/>
              <a:t>Text.</a:t>
            </a:r>
            <a:endParaRPr lang="en-US" dirty="0"/>
          </a:p>
        </p:txBody>
      </p:sp>
      <p:sp>
        <p:nvSpPr>
          <p:cNvPr id="37" name="TextBox 18">
            <a:extLst>
              <a:ext uri="{FF2B5EF4-FFF2-40B4-BE49-F238E27FC236}">
                <a16:creationId xmlns:a16="http://schemas.microsoft.com/office/drawing/2014/main" id="{490C79E6-D181-4EDA-B39B-3CA2F1E0DB64}"/>
              </a:ext>
            </a:extLst>
          </p:cNvPr>
          <p:cNvSpPr txBox="1"/>
          <p:nvPr/>
        </p:nvSpPr>
        <p:spPr>
          <a:xfrm>
            <a:off x="1457938" y="5333854"/>
            <a:ext cx="3601180" cy="923330"/>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Click</a:t>
            </a:r>
            <a:r>
              <a:rPr lang="en-US" dirty="0"/>
              <a:t> </a:t>
            </a:r>
            <a:r>
              <a:rPr lang="en-US" b="1" dirty="0"/>
              <a:t>Undo</a:t>
            </a:r>
            <a:r>
              <a:rPr lang="en-US" dirty="0"/>
              <a:t> or </a:t>
            </a:r>
            <a:r>
              <a:rPr lang="en-US" b="1" dirty="0"/>
              <a:t>Redo</a:t>
            </a:r>
            <a:r>
              <a:rPr lang="en-US" dirty="0"/>
              <a:t> to cancel or repeat your text or click </a:t>
            </a:r>
            <a:r>
              <a:rPr lang="en-US" b="1" dirty="0"/>
              <a:t>Clear</a:t>
            </a:r>
            <a:r>
              <a:rPr lang="en-US" dirty="0"/>
              <a:t> to remove them all from the map.</a:t>
            </a:r>
          </a:p>
        </p:txBody>
      </p:sp>
      <p:sp>
        <p:nvSpPr>
          <p:cNvPr id="38" name="Rectangle 23">
            <a:extLst>
              <a:ext uri="{FF2B5EF4-FFF2-40B4-BE49-F238E27FC236}">
                <a16:creationId xmlns:a16="http://schemas.microsoft.com/office/drawing/2014/main" id="{0E46C88F-02E2-4F6A-9B1E-72643A314AA7}"/>
              </a:ext>
            </a:extLst>
          </p:cNvPr>
          <p:cNvSpPr/>
          <p:nvPr/>
        </p:nvSpPr>
        <p:spPr>
          <a:xfrm>
            <a:off x="10277857" y="3935881"/>
            <a:ext cx="1615440" cy="24429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16">
            <a:extLst>
              <a:ext uri="{FF2B5EF4-FFF2-40B4-BE49-F238E27FC236}">
                <a16:creationId xmlns:a16="http://schemas.microsoft.com/office/drawing/2014/main" id="{BEBD8563-66EC-4488-A7DB-85C8770A17BF}"/>
              </a:ext>
            </a:extLst>
          </p:cNvPr>
          <p:cNvSpPr txBox="1"/>
          <p:nvPr/>
        </p:nvSpPr>
        <p:spPr>
          <a:xfrm>
            <a:off x="1448095" y="2685929"/>
            <a:ext cx="3611023" cy="646331"/>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Type</a:t>
            </a:r>
            <a:r>
              <a:rPr lang="en-US" dirty="0"/>
              <a:t> the text and </a:t>
            </a:r>
            <a:r>
              <a:rPr lang="en-US" b="1" dirty="0"/>
              <a:t>select</a:t>
            </a:r>
            <a:r>
              <a:rPr lang="en-US" dirty="0"/>
              <a:t> the font color and size.</a:t>
            </a:r>
          </a:p>
        </p:txBody>
      </p:sp>
      <p:sp>
        <p:nvSpPr>
          <p:cNvPr id="40" name="Rectangle 22">
            <a:extLst>
              <a:ext uri="{FF2B5EF4-FFF2-40B4-BE49-F238E27FC236}">
                <a16:creationId xmlns:a16="http://schemas.microsoft.com/office/drawing/2014/main" id="{FEB907E2-61BB-4A50-AB76-1F7E7F471E08}"/>
              </a:ext>
            </a:extLst>
          </p:cNvPr>
          <p:cNvSpPr/>
          <p:nvPr/>
        </p:nvSpPr>
        <p:spPr>
          <a:xfrm>
            <a:off x="10117622" y="2952463"/>
            <a:ext cx="1862355" cy="875825"/>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eft Brace 11">
            <a:extLst>
              <a:ext uri="{FF2B5EF4-FFF2-40B4-BE49-F238E27FC236}">
                <a16:creationId xmlns:a16="http://schemas.microsoft.com/office/drawing/2014/main" id="{C53A2E4D-BA50-4651-8E15-4EF6AEA7BB72}"/>
              </a:ext>
            </a:extLst>
          </p:cNvPr>
          <p:cNvSpPr/>
          <p:nvPr/>
        </p:nvSpPr>
        <p:spPr>
          <a:xfrm>
            <a:off x="9625584" y="3035808"/>
            <a:ext cx="391071" cy="736302"/>
          </a:xfrm>
          <a:prstGeom prst="leftBrace">
            <a:avLst>
              <a:gd name="adj1" fmla="val 20803"/>
              <a:gd name="adj2" fmla="val 42883"/>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34">
            <a:extLst>
              <a:ext uri="{FF2B5EF4-FFF2-40B4-BE49-F238E27FC236}">
                <a16:creationId xmlns:a16="http://schemas.microsoft.com/office/drawing/2014/main" id="{4585AD94-7D6C-4A48-BB7E-AA67EFF18BFD}"/>
              </a:ext>
            </a:extLst>
          </p:cNvPr>
          <p:cNvSpPr/>
          <p:nvPr/>
        </p:nvSpPr>
        <p:spPr>
          <a:xfrm>
            <a:off x="10447249" y="2553641"/>
            <a:ext cx="359924" cy="365262"/>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Connector: Elbow 20">
            <a:extLst>
              <a:ext uri="{FF2B5EF4-FFF2-40B4-BE49-F238E27FC236}">
                <a16:creationId xmlns:a16="http://schemas.microsoft.com/office/drawing/2014/main" id="{D6C1BA49-2638-4C3A-A25A-74E0CA2B080A}"/>
              </a:ext>
            </a:extLst>
          </p:cNvPr>
          <p:cNvCxnSpPr>
            <a:cxnSpLocks/>
            <a:stCxn id="39" idx="3"/>
          </p:cNvCxnSpPr>
          <p:nvPr/>
        </p:nvCxnSpPr>
        <p:spPr>
          <a:xfrm>
            <a:off x="5059118" y="3009095"/>
            <a:ext cx="4566466" cy="347548"/>
          </a:xfrm>
          <a:prstGeom prst="bentConnector3">
            <a:avLst>
              <a:gd name="adj1" fmla="val 50000"/>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Connector: Elbow 20">
            <a:extLst>
              <a:ext uri="{FF2B5EF4-FFF2-40B4-BE49-F238E27FC236}">
                <a16:creationId xmlns:a16="http://schemas.microsoft.com/office/drawing/2014/main" id="{3C94D13E-7300-42F7-95FD-5697BE674A95}"/>
              </a:ext>
            </a:extLst>
          </p:cNvPr>
          <p:cNvCxnSpPr>
            <a:cxnSpLocks/>
            <a:stCxn id="37" idx="3"/>
            <a:endCxn id="38" idx="2"/>
          </p:cNvCxnSpPr>
          <p:nvPr/>
        </p:nvCxnSpPr>
        <p:spPr>
          <a:xfrm flipV="1">
            <a:off x="5059118" y="4180180"/>
            <a:ext cx="6026459" cy="1615339"/>
          </a:xfrm>
          <a:prstGeom prst="bentConnector2">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45" name="TextBox 16">
            <a:extLst>
              <a:ext uri="{FF2B5EF4-FFF2-40B4-BE49-F238E27FC236}">
                <a16:creationId xmlns:a16="http://schemas.microsoft.com/office/drawing/2014/main" id="{85EB9665-71EA-446F-BCD7-2CF9B16409EB}"/>
              </a:ext>
            </a:extLst>
          </p:cNvPr>
          <p:cNvSpPr txBox="1"/>
          <p:nvPr/>
        </p:nvSpPr>
        <p:spPr>
          <a:xfrm>
            <a:off x="1457938" y="3911497"/>
            <a:ext cx="3601180" cy="369332"/>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dirty="0"/>
              <a:t>Click </a:t>
            </a:r>
            <a:r>
              <a:rPr lang="en-US" dirty="0"/>
              <a:t>to add the text on the map.</a:t>
            </a:r>
          </a:p>
        </p:txBody>
      </p:sp>
      <p:cxnSp>
        <p:nvCxnSpPr>
          <p:cNvPr id="46" name="Straight Arrow Connector 25">
            <a:extLst>
              <a:ext uri="{FF2B5EF4-FFF2-40B4-BE49-F238E27FC236}">
                <a16:creationId xmlns:a16="http://schemas.microsoft.com/office/drawing/2014/main" id="{75655F04-3920-496C-89CA-5503CD762B22}"/>
              </a:ext>
            </a:extLst>
          </p:cNvPr>
          <p:cNvCxnSpPr>
            <a:cxnSpLocks/>
          </p:cNvCxnSpPr>
          <p:nvPr/>
        </p:nvCxnSpPr>
        <p:spPr>
          <a:xfrm>
            <a:off x="5064391" y="4116884"/>
            <a:ext cx="567925" cy="0"/>
          </a:xfrm>
          <a:prstGeom prst="straightConnector1">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Connector: Elbow 20">
            <a:extLst>
              <a:ext uri="{FF2B5EF4-FFF2-40B4-BE49-F238E27FC236}">
                <a16:creationId xmlns:a16="http://schemas.microsoft.com/office/drawing/2014/main" id="{F4698DEE-4CF0-4032-9F6C-063FA0D3D3EA}"/>
              </a:ext>
            </a:extLst>
          </p:cNvPr>
          <p:cNvCxnSpPr>
            <a:cxnSpLocks/>
          </p:cNvCxnSpPr>
          <p:nvPr/>
        </p:nvCxnSpPr>
        <p:spPr>
          <a:xfrm>
            <a:off x="5049275" y="1321922"/>
            <a:ext cx="5068347" cy="1442115"/>
          </a:xfrm>
          <a:prstGeom prst="bentConnector3">
            <a:avLst>
              <a:gd name="adj1" fmla="val 89729"/>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CuadroTexto 52">
            <a:extLst>
              <a:ext uri="{FF2B5EF4-FFF2-40B4-BE49-F238E27FC236}">
                <a16:creationId xmlns:a16="http://schemas.microsoft.com/office/drawing/2014/main" id="{B494CD7A-804E-4F8F-B669-0F5C7409BDBF}"/>
              </a:ext>
            </a:extLst>
          </p:cNvPr>
          <p:cNvSpPr txBox="1"/>
          <p:nvPr/>
        </p:nvSpPr>
        <p:spPr>
          <a:xfrm>
            <a:off x="7399107" y="3718515"/>
            <a:ext cx="1925527" cy="338554"/>
          </a:xfrm>
          <a:prstGeom prst="rect">
            <a:avLst/>
          </a:prstGeom>
          <a:noFill/>
        </p:spPr>
        <p:txBody>
          <a:bodyPr wrap="none" rtlCol="0">
            <a:spAutoFit/>
          </a:bodyPr>
          <a:lstStyle/>
          <a:p>
            <a:r>
              <a:rPr lang="es-CO" sz="1600" dirty="0" err="1">
                <a:solidFill>
                  <a:srgbClr val="FF0000"/>
                </a:solidFill>
                <a:latin typeface="Abadi" panose="020B0604020104020204" pitchFamily="34" charset="0"/>
              </a:rPr>
              <a:t>Impact</a:t>
            </a:r>
            <a:r>
              <a:rPr lang="es-CO" sz="1600" dirty="0">
                <a:solidFill>
                  <a:srgbClr val="FF0000"/>
                </a:solidFill>
                <a:latin typeface="Abadi" panose="020B0604020104020204" pitchFamily="34" charset="0"/>
              </a:rPr>
              <a:t> </a:t>
            </a:r>
            <a:r>
              <a:rPr lang="es-CO" sz="1600" dirty="0" err="1">
                <a:solidFill>
                  <a:srgbClr val="FF0000"/>
                </a:solidFill>
                <a:latin typeface="Abadi" panose="020B0604020104020204" pitchFamily="34" charset="0"/>
              </a:rPr>
              <a:t>communities</a:t>
            </a:r>
            <a:endParaRPr lang="es-CO" sz="1600" dirty="0">
              <a:solidFill>
                <a:srgbClr val="FF0000"/>
              </a:solidFill>
              <a:latin typeface="Abadi" panose="020B0604020104020204" pitchFamily="34" charset="0"/>
            </a:endParaRPr>
          </a:p>
        </p:txBody>
      </p:sp>
      <p:sp>
        <p:nvSpPr>
          <p:cNvPr id="54" name="CuadroTexto 53">
            <a:extLst>
              <a:ext uri="{FF2B5EF4-FFF2-40B4-BE49-F238E27FC236}">
                <a16:creationId xmlns:a16="http://schemas.microsoft.com/office/drawing/2014/main" id="{5646AC25-54ED-4DA4-B548-6C3613A6FFE2}"/>
              </a:ext>
            </a:extLst>
          </p:cNvPr>
          <p:cNvSpPr txBox="1"/>
          <p:nvPr/>
        </p:nvSpPr>
        <p:spPr>
          <a:xfrm>
            <a:off x="7488024" y="2620589"/>
            <a:ext cx="1257075" cy="338554"/>
          </a:xfrm>
          <a:prstGeom prst="rect">
            <a:avLst/>
          </a:prstGeom>
          <a:noFill/>
        </p:spPr>
        <p:txBody>
          <a:bodyPr wrap="none" rtlCol="0">
            <a:spAutoFit/>
          </a:bodyPr>
          <a:lstStyle/>
          <a:p>
            <a:r>
              <a:rPr lang="es-CO" sz="1600" dirty="0">
                <a:latin typeface="Abadi" panose="020B0604020104020204" pitchFamily="34" charset="0"/>
              </a:rPr>
              <a:t>Project </a:t>
            </a:r>
            <a:r>
              <a:rPr lang="es-CO" sz="1600" dirty="0" err="1">
                <a:latin typeface="Abadi" panose="020B0604020104020204" pitchFamily="34" charset="0"/>
              </a:rPr>
              <a:t>Area</a:t>
            </a:r>
            <a:endParaRPr lang="es-CO" sz="1600" dirty="0">
              <a:latin typeface="Abadi" panose="020B0604020104020204" pitchFamily="34" charset="0"/>
            </a:endParaRPr>
          </a:p>
        </p:txBody>
      </p:sp>
      <p:sp>
        <p:nvSpPr>
          <p:cNvPr id="55" name="CuadroTexto 54">
            <a:extLst>
              <a:ext uri="{FF2B5EF4-FFF2-40B4-BE49-F238E27FC236}">
                <a16:creationId xmlns:a16="http://schemas.microsoft.com/office/drawing/2014/main" id="{43BED8C4-EE9D-429D-B4DE-B3FA71059C95}"/>
              </a:ext>
            </a:extLst>
          </p:cNvPr>
          <p:cNvSpPr txBox="1"/>
          <p:nvPr/>
        </p:nvSpPr>
        <p:spPr>
          <a:xfrm>
            <a:off x="8202211" y="4649295"/>
            <a:ext cx="1122423" cy="338554"/>
          </a:xfrm>
          <a:prstGeom prst="rect">
            <a:avLst/>
          </a:prstGeom>
          <a:noFill/>
        </p:spPr>
        <p:txBody>
          <a:bodyPr wrap="none" rtlCol="0">
            <a:spAutoFit/>
          </a:bodyPr>
          <a:lstStyle/>
          <a:p>
            <a:r>
              <a:rPr lang="es-CO" sz="1600" dirty="0">
                <a:solidFill>
                  <a:srgbClr val="002060"/>
                </a:solidFill>
                <a:latin typeface="Abadi" panose="020B0604020104020204" pitchFamily="34" charset="0"/>
              </a:rPr>
              <a:t>3W </a:t>
            </a:r>
            <a:r>
              <a:rPr lang="es-CO" sz="1600" dirty="0" err="1">
                <a:solidFill>
                  <a:srgbClr val="002060"/>
                </a:solidFill>
                <a:latin typeface="Abadi" panose="020B0604020104020204" pitchFamily="34" charset="0"/>
              </a:rPr>
              <a:t>Report</a:t>
            </a:r>
            <a:endParaRPr lang="es-CO" sz="1600" dirty="0">
              <a:solidFill>
                <a:srgbClr val="002060"/>
              </a:solidFill>
              <a:latin typeface="Abadi" panose="020B0604020104020204" pitchFamily="34" charset="0"/>
            </a:endParaRPr>
          </a:p>
        </p:txBody>
      </p:sp>
      <p:sp>
        <p:nvSpPr>
          <p:cNvPr id="23" name="Oval 3">
            <a:extLst>
              <a:ext uri="{FF2B5EF4-FFF2-40B4-BE49-F238E27FC236}">
                <a16:creationId xmlns:a16="http://schemas.microsoft.com/office/drawing/2014/main" id="{E48A4083-D792-4D4B-88B5-944F9A18B79B}"/>
              </a:ext>
            </a:extLst>
          </p:cNvPr>
          <p:cNvSpPr/>
          <p:nvPr/>
        </p:nvSpPr>
        <p:spPr>
          <a:xfrm>
            <a:off x="11685053" y="1187451"/>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uadroTexto 23">
            <a:extLst>
              <a:ext uri="{FF2B5EF4-FFF2-40B4-BE49-F238E27FC236}">
                <a16:creationId xmlns:a16="http://schemas.microsoft.com/office/drawing/2014/main" id="{B38B7CCC-B4DE-446B-8DD3-8596274503F4}"/>
              </a:ext>
            </a:extLst>
          </p:cNvPr>
          <p:cNvSpPr txBox="1"/>
          <p:nvPr/>
        </p:nvSpPr>
        <p:spPr>
          <a:xfrm>
            <a:off x="5280619" y="3564327"/>
            <a:ext cx="1308371" cy="338554"/>
          </a:xfrm>
          <a:prstGeom prst="rect">
            <a:avLst/>
          </a:prstGeom>
          <a:noFill/>
        </p:spPr>
        <p:txBody>
          <a:bodyPr wrap="none" rtlCol="0">
            <a:spAutoFit/>
          </a:bodyPr>
          <a:lstStyle/>
          <a:p>
            <a:r>
              <a:rPr lang="es-CO" sz="1600" dirty="0" err="1">
                <a:latin typeface="Abadi" panose="020B0604020104020204" pitchFamily="34" charset="0"/>
              </a:rPr>
              <a:t>Bago</a:t>
            </a:r>
            <a:r>
              <a:rPr lang="es-CO" sz="1600" dirty="0">
                <a:latin typeface="Abadi" panose="020B0604020104020204" pitchFamily="34" charset="0"/>
              </a:rPr>
              <a:t> </a:t>
            </a:r>
            <a:r>
              <a:rPr lang="es-CO" sz="1600" dirty="0" err="1">
                <a:latin typeface="Abadi" panose="020B0604020104020204" pitchFamily="34" charset="0"/>
              </a:rPr>
              <a:t>Region</a:t>
            </a:r>
            <a:endParaRPr lang="es-CO" sz="1600" dirty="0">
              <a:latin typeface="Abadi" panose="020B0604020104020204" pitchFamily="34" charset="0"/>
            </a:endParaRPr>
          </a:p>
        </p:txBody>
      </p:sp>
    </p:spTree>
    <p:extLst>
      <p:ext uri="{BB962C8B-B14F-4D97-AF65-F5344CB8AC3E}">
        <p14:creationId xmlns:p14="http://schemas.microsoft.com/office/powerpoint/2010/main" val="408105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2"/>
                                        </p:tgtEl>
                                      </p:cBhvr>
                                    </p:animEffect>
                                    <p:animScale>
                                      <p:cBhvr>
                                        <p:cTn id="7" dur="250" autoRev="1" fill="hold"/>
                                        <p:tgtEl>
                                          <p:spTgt spid="42"/>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40"/>
                                        </p:tgtEl>
                                      </p:cBhvr>
                                    </p:animEffect>
                                    <p:animScale>
                                      <p:cBhvr>
                                        <p:cTn id="10" dur="250" autoRev="1" fill="hold"/>
                                        <p:tgtEl>
                                          <p:spTgt spid="40"/>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38"/>
                                        </p:tgtEl>
                                      </p:cBhvr>
                                    </p:animEffect>
                                    <p:animScale>
                                      <p:cBhvr>
                                        <p:cTn id="13" dur="250" autoRev="1" fill="hold"/>
                                        <p:tgtEl>
                                          <p:spTgt spid="38"/>
                                        </p:tgtEl>
                                      </p:cBhvr>
                                      <p:by x="105000" y="105000"/>
                                    </p:animScale>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2" grpId="0" animBg="1"/>
      <p:bldP spid="53" grpId="0"/>
      <p:bldP spid="54" grpId="0"/>
      <p:bldP spid="55"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4B0D23-7168-42EE-9F65-F3C383EE3515}"/>
              </a:ext>
            </a:extLst>
          </p:cNvPr>
          <p:cNvSpPr>
            <a:spLocks noGrp="1"/>
          </p:cNvSpPr>
          <p:nvPr>
            <p:ph type="sldNum" sz="quarter" idx="12"/>
          </p:nvPr>
        </p:nvSpPr>
        <p:spPr/>
        <p:txBody>
          <a:bodyPr/>
          <a:lstStyle/>
          <a:p>
            <a:pPr>
              <a:defRPr/>
            </a:pPr>
            <a:fld id="{175A9CF5-9506-4E17-BFF3-6D45F342DBC8}" type="slidenum">
              <a:rPr lang="en-US" smtClean="0"/>
              <a:pPr>
                <a:defRPr/>
              </a:pPr>
              <a:t>2</a:t>
            </a:fld>
            <a:endParaRPr lang="en-US" dirty="0"/>
          </a:p>
        </p:txBody>
      </p:sp>
      <p:cxnSp>
        <p:nvCxnSpPr>
          <p:cNvPr id="4" name="Straight Connector 3">
            <a:extLst>
              <a:ext uri="{FF2B5EF4-FFF2-40B4-BE49-F238E27FC236}">
                <a16:creationId xmlns:a16="http://schemas.microsoft.com/office/drawing/2014/main" id="{0490CBCF-2650-46ED-9E9B-79887A36D5B3}"/>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E59EA4A6-1945-4907-B857-39A8D61E5588}"/>
              </a:ext>
            </a:extLst>
          </p:cNvPr>
          <p:cNvSpPr txBox="1">
            <a:spLocks/>
          </p:cNvSpPr>
          <p:nvPr/>
        </p:nvSpPr>
        <p:spPr>
          <a:xfrm>
            <a:off x="3390297" y="866178"/>
            <a:ext cx="5268651" cy="76557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a:solidFill>
                  <a:srgbClr val="000000">
                    <a:lumMod val="65000"/>
                    <a:lumOff val="35000"/>
                  </a:srgbClr>
                </a:solidFill>
                <a:latin typeface="Calibri Light" panose="020F0302020204030204"/>
              </a:rPr>
              <a:t>  </a:t>
            </a:r>
            <a:endParaRPr lang="en-GB" sz="3600" dirty="0">
              <a:solidFill>
                <a:srgbClr val="000000">
                  <a:lumMod val="65000"/>
                  <a:lumOff val="35000"/>
                </a:srgbClr>
              </a:solidFill>
              <a:latin typeface="Calibri Light" panose="020F0302020204030204"/>
            </a:endParaRPr>
          </a:p>
          <a:p>
            <a:r>
              <a:rPr lang="en-GB" sz="1500" dirty="0">
                <a:solidFill>
                  <a:srgbClr val="000000">
                    <a:lumMod val="65000"/>
                    <a:lumOff val="35000"/>
                  </a:srgbClr>
                </a:solidFill>
                <a:latin typeface="Calibri Light" panose="020F0302020204030204"/>
              </a:rPr>
              <a:t>                                               </a:t>
            </a:r>
            <a:endParaRPr lang="en-US" sz="1500" dirty="0">
              <a:solidFill>
                <a:srgbClr val="000000">
                  <a:lumMod val="65000"/>
                  <a:lumOff val="35000"/>
                </a:srgbClr>
              </a:solidFill>
              <a:latin typeface="Calibri Light" panose="020F0302020204030204"/>
            </a:endParaRPr>
          </a:p>
        </p:txBody>
      </p:sp>
      <p:sp>
        <p:nvSpPr>
          <p:cNvPr id="6" name="Title 1">
            <a:extLst>
              <a:ext uri="{FF2B5EF4-FFF2-40B4-BE49-F238E27FC236}">
                <a16:creationId xmlns:a16="http://schemas.microsoft.com/office/drawing/2014/main" id="{18680E76-27D9-4CEA-B079-2C37D8B89DFA}"/>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Contents</a:t>
            </a:r>
          </a:p>
        </p:txBody>
      </p:sp>
      <p:pic>
        <p:nvPicPr>
          <p:cNvPr id="7" name="Picture 6" descr="A picture containing map&#10;&#10;Description automatically generated">
            <a:extLst>
              <a:ext uri="{FF2B5EF4-FFF2-40B4-BE49-F238E27FC236}">
                <a16:creationId xmlns:a16="http://schemas.microsoft.com/office/drawing/2014/main" id="{AE7CE547-09EB-47D3-8EEA-AF3532D44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8" name="Slide Number Placeholder 9">
            <a:extLst>
              <a:ext uri="{FF2B5EF4-FFF2-40B4-BE49-F238E27FC236}">
                <a16:creationId xmlns:a16="http://schemas.microsoft.com/office/drawing/2014/main" id="{1F0520EC-72A0-48D6-A8B3-E0CB9E3625F5}"/>
              </a:ext>
            </a:extLst>
          </p:cNvPr>
          <p:cNvSpPr txBox="1">
            <a:spLocks/>
          </p:cNvSpPr>
          <p:nvPr/>
        </p:nvSpPr>
        <p:spPr>
          <a:xfrm>
            <a:off x="9900460" y="6459787"/>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75A9CF5-9506-4E17-BFF3-6D45F342DBC8}" type="slidenum">
              <a:rPr lang="en-US" smtClean="0"/>
              <a:pPr>
                <a:defRPr/>
              </a:pPr>
              <a:t>2</a:t>
            </a:fld>
            <a:endParaRPr lang="en-US" dirty="0"/>
          </a:p>
        </p:txBody>
      </p:sp>
      <p:sp>
        <p:nvSpPr>
          <p:cNvPr id="9" name="TextBox 8">
            <a:extLst>
              <a:ext uri="{FF2B5EF4-FFF2-40B4-BE49-F238E27FC236}">
                <a16:creationId xmlns:a16="http://schemas.microsoft.com/office/drawing/2014/main" id="{F262251D-D9FB-42D3-B95B-003C9D54F0EF}"/>
              </a:ext>
            </a:extLst>
          </p:cNvPr>
          <p:cNvSpPr txBox="1"/>
          <p:nvPr/>
        </p:nvSpPr>
        <p:spPr>
          <a:xfrm>
            <a:off x="3333202" y="866178"/>
            <a:ext cx="4538153" cy="5355312"/>
          </a:xfrm>
          <a:prstGeom prst="rect">
            <a:avLst/>
          </a:prstGeom>
          <a:solidFill>
            <a:schemeClr val="accent1">
              <a:lumMod val="20000"/>
              <a:lumOff val="80000"/>
            </a:schemeClr>
          </a:solidFill>
          <a:ln>
            <a:solidFill>
              <a:srgbClr val="FF0000"/>
            </a:solidFill>
          </a:ln>
        </p:spPr>
        <p:txBody>
          <a:bodyPr wrap="square" rtlCol="0">
            <a:spAutoFit/>
          </a:bodyPr>
          <a:lstStyle>
            <a:defPPr>
              <a:defRPr lang="en-US"/>
            </a:defPPr>
            <a:lvl1pPr algn="just">
              <a:defRPr sz="1600"/>
            </a:lvl1pPr>
          </a:lstStyle>
          <a:p>
            <a:pPr marL="342900" indent="-342900">
              <a:buFont typeface="+mj-lt"/>
              <a:buAutoNum type="arabicPeriod"/>
            </a:pPr>
            <a:r>
              <a:rPr lang="en-US" sz="1800" dirty="0"/>
              <a:t>Basic Concepts</a:t>
            </a:r>
          </a:p>
          <a:p>
            <a:pPr marL="342900" indent="-342900">
              <a:buFont typeface="+mj-lt"/>
              <a:buAutoNum type="arabicPeriod"/>
            </a:pPr>
            <a:r>
              <a:rPr lang="en-US" sz="1800" dirty="0"/>
              <a:t>Map Maker in MIMU Home Page</a:t>
            </a:r>
          </a:p>
          <a:p>
            <a:pPr marL="342900" indent="-342900">
              <a:buFont typeface="+mj-lt"/>
              <a:buAutoNum type="arabicPeriod"/>
            </a:pPr>
            <a:r>
              <a:rPr lang="en-US" sz="1800" dirty="0"/>
              <a:t>MIMU terms and conditions</a:t>
            </a:r>
          </a:p>
          <a:p>
            <a:pPr marL="342900" indent="-342900">
              <a:buFont typeface="+mj-lt"/>
              <a:buAutoNum type="arabicPeriod"/>
            </a:pPr>
            <a:r>
              <a:rPr lang="en-US" sz="1800" dirty="0"/>
              <a:t>Map Maker Layout</a:t>
            </a:r>
          </a:p>
          <a:p>
            <a:pPr marL="342900" indent="-342900">
              <a:buFont typeface="+mj-lt"/>
              <a:buAutoNum type="arabicPeriod"/>
            </a:pPr>
            <a:r>
              <a:rPr lang="en-US" sz="1800" dirty="0"/>
              <a:t>Tools</a:t>
            </a:r>
          </a:p>
          <a:p>
            <a:pPr marL="342900" indent="-342900">
              <a:buFont typeface="+mj-lt"/>
              <a:buAutoNum type="arabicPeriod"/>
            </a:pPr>
            <a:endParaRPr lang="en-US" sz="1800" dirty="0"/>
          </a:p>
          <a:p>
            <a:pPr marL="800100" lvl="1" indent="-342900">
              <a:buFont typeface="+mj-lt"/>
              <a:buAutoNum type="alphaUcPeriod"/>
            </a:pPr>
            <a:r>
              <a:rPr lang="en-US" dirty="0"/>
              <a:t>Layers</a:t>
            </a:r>
          </a:p>
          <a:p>
            <a:pPr marL="800100" lvl="1" indent="-342900">
              <a:buFont typeface="+mj-lt"/>
              <a:buAutoNum type="alphaUcPeriod"/>
            </a:pPr>
            <a:r>
              <a:rPr lang="en-US" dirty="0"/>
              <a:t>Legend</a:t>
            </a:r>
          </a:p>
          <a:p>
            <a:pPr marL="800100" lvl="1" indent="-342900">
              <a:buFont typeface="+mj-lt"/>
              <a:buAutoNum type="alphaUcPeriod"/>
            </a:pPr>
            <a:r>
              <a:rPr lang="en-US" dirty="0"/>
              <a:t>Add Data</a:t>
            </a:r>
          </a:p>
          <a:p>
            <a:pPr marL="800100" lvl="1" indent="-342900">
              <a:buFont typeface="+mj-lt"/>
              <a:buAutoNum type="alphaUcPeriod"/>
            </a:pPr>
            <a:r>
              <a:rPr lang="en-US" dirty="0" err="1"/>
              <a:t>Basemap</a:t>
            </a:r>
            <a:r>
              <a:rPr lang="en-US" dirty="0"/>
              <a:t> Gallery</a:t>
            </a:r>
          </a:p>
          <a:p>
            <a:pPr marL="800100" lvl="1" indent="-342900">
              <a:buFont typeface="+mj-lt"/>
              <a:buAutoNum type="alphaUcPeriod"/>
            </a:pPr>
            <a:r>
              <a:rPr lang="en-US" dirty="0"/>
              <a:t>Draw on Map</a:t>
            </a:r>
          </a:p>
          <a:p>
            <a:pPr marL="800100" lvl="1" indent="-342900">
              <a:buFont typeface="+mj-lt"/>
              <a:buAutoNum type="alphaUcPeriod"/>
            </a:pPr>
            <a:r>
              <a:rPr lang="en-US" dirty="0"/>
              <a:t>Add Customized Text on Map</a:t>
            </a:r>
          </a:p>
          <a:p>
            <a:pPr marL="800100" lvl="1" indent="-342900">
              <a:buFont typeface="+mj-lt"/>
              <a:buAutoNum type="alphaUcPeriod"/>
            </a:pPr>
            <a:r>
              <a:rPr lang="en-US" dirty="0"/>
              <a:t>Measurement</a:t>
            </a:r>
          </a:p>
          <a:p>
            <a:pPr marL="800100" lvl="1" indent="-342900">
              <a:buFont typeface="+mj-lt"/>
              <a:buAutoNum type="alphaUcPeriod"/>
            </a:pPr>
            <a:r>
              <a:rPr lang="en-US" dirty="0"/>
              <a:t>Coordinates Conversion</a:t>
            </a:r>
          </a:p>
          <a:p>
            <a:pPr marL="800100" lvl="1" indent="-342900">
              <a:buFont typeface="+mj-lt"/>
              <a:buAutoNum type="alphaUcPeriod"/>
            </a:pPr>
            <a:r>
              <a:rPr lang="en-US" dirty="0"/>
              <a:t>Printing Map</a:t>
            </a:r>
          </a:p>
          <a:p>
            <a:pPr marL="800100" lvl="1" indent="-342900">
              <a:buFont typeface="+mj-lt"/>
              <a:buAutoNum type="alphaUcPeriod"/>
            </a:pPr>
            <a:r>
              <a:rPr lang="en-US" dirty="0"/>
              <a:t>Sharing Map</a:t>
            </a:r>
          </a:p>
          <a:p>
            <a:pPr marL="800100" lvl="1" indent="-342900">
              <a:buFont typeface="+mj-lt"/>
              <a:buAutoNum type="alphaUcPeriod"/>
            </a:pPr>
            <a:r>
              <a:rPr lang="en-US" dirty="0"/>
              <a:t>About</a:t>
            </a:r>
          </a:p>
          <a:p>
            <a:pPr marL="800100" lvl="1" indent="-342900">
              <a:buFont typeface="+mj-lt"/>
              <a:buAutoNum type="alphaUcPeriod"/>
            </a:pPr>
            <a:endParaRPr lang="en-US" dirty="0"/>
          </a:p>
          <a:p>
            <a:pPr marL="342900" indent="-342900">
              <a:buFont typeface="+mj-lt"/>
              <a:buAutoNum type="arabicPeriod"/>
            </a:pPr>
            <a:r>
              <a:rPr lang="en-US" sz="1800" dirty="0"/>
              <a:t>Sources</a:t>
            </a:r>
          </a:p>
        </p:txBody>
      </p:sp>
      <p:pic>
        <p:nvPicPr>
          <p:cNvPr id="44" name="Picture 31">
            <a:extLst>
              <a:ext uri="{FF2B5EF4-FFF2-40B4-BE49-F238E27FC236}">
                <a16:creationId xmlns:a16="http://schemas.microsoft.com/office/drawing/2014/main" id="{C00E270A-4FE7-4D76-95E5-75BD1847CF3B}"/>
              </a:ext>
            </a:extLst>
          </p:cNvPr>
          <p:cNvPicPr>
            <a:picLocks noChangeAspect="1"/>
          </p:cNvPicPr>
          <p:nvPr/>
        </p:nvPicPr>
        <p:blipFill rotWithShape="1">
          <a:blip r:embed="rId3">
            <a:extLst>
              <a:ext uri="{28A0092B-C50C-407E-A947-70E740481C1C}">
                <a14:useLocalDpi xmlns:a14="http://schemas.microsoft.com/office/drawing/2010/main" val="0"/>
              </a:ext>
            </a:extLst>
          </a:blip>
          <a:srcRect l="19145" t="27954" r="20310" b="25266"/>
          <a:stretch/>
        </p:blipFill>
        <p:spPr>
          <a:xfrm>
            <a:off x="7270883" y="4572932"/>
            <a:ext cx="2423724" cy="17527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FFFFFF"/>
            </a:contourClr>
          </a:sp3d>
        </p:spPr>
      </p:pic>
    </p:spTree>
    <p:extLst>
      <p:ext uri="{BB962C8B-B14F-4D97-AF65-F5344CB8AC3E}">
        <p14:creationId xmlns:p14="http://schemas.microsoft.com/office/powerpoint/2010/main" val="311325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20</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rotWithShape="1">
          <a:blip r:embed="rId4">
            <a:extLst>
              <a:ext uri="{28A0092B-C50C-407E-A947-70E740481C1C}">
                <a14:useLocalDpi xmlns:a14="http://schemas.microsoft.com/office/drawing/2010/main" val="0"/>
              </a:ext>
            </a:extLst>
          </a:blip>
          <a:srcRect l="38610" t="1" b="49436"/>
          <a:stretch/>
        </p:blipFill>
        <p:spPr>
          <a:xfrm>
            <a:off x="1335386" y="1459012"/>
            <a:ext cx="10309255" cy="3850507"/>
          </a:xfrm>
          <a:prstGeom prst="rect">
            <a:avLst/>
          </a:prstGeom>
        </p:spPr>
      </p:pic>
      <p:sp>
        <p:nvSpPr>
          <p:cNvPr id="13" name="TextBox 20">
            <a:extLst>
              <a:ext uri="{FF2B5EF4-FFF2-40B4-BE49-F238E27FC236}">
                <a16:creationId xmlns:a16="http://schemas.microsoft.com/office/drawing/2014/main" id="{FB3FFBE6-CBE5-44FB-87DA-9CE8456BBC6E}"/>
              </a:ext>
            </a:extLst>
          </p:cNvPr>
          <p:cNvSpPr txBox="1"/>
          <p:nvPr/>
        </p:nvSpPr>
        <p:spPr>
          <a:xfrm>
            <a:off x="1824636" y="1695319"/>
            <a:ext cx="5977021" cy="2585323"/>
          </a:xfrm>
          <a:prstGeom prst="rect">
            <a:avLst/>
          </a:prstGeom>
          <a:solidFill>
            <a:schemeClr val="accent1">
              <a:lumMod val="20000"/>
              <a:lumOff val="80000"/>
            </a:schemeClr>
          </a:solidFill>
          <a:ln w="22225">
            <a:solidFill>
              <a:srgbClr val="FF0000"/>
            </a:solidFill>
          </a:ln>
        </p:spPr>
        <p:txBody>
          <a:bodyPr wrap="none" rtlCol="0">
            <a:spAutoFit/>
          </a:bodyPr>
          <a:lstStyle/>
          <a:p>
            <a:r>
              <a:rPr lang="en-US" b="1" dirty="0"/>
              <a:t>Click </a:t>
            </a:r>
            <a:r>
              <a:rPr lang="en-US" dirty="0"/>
              <a:t>the page navigation button to </a:t>
            </a:r>
            <a:r>
              <a:rPr lang="en-US" b="1" dirty="0"/>
              <a:t>go to second tools group.</a:t>
            </a:r>
          </a:p>
          <a:p>
            <a:endParaRPr lang="en-US" b="1" dirty="0"/>
          </a:p>
          <a:p>
            <a:r>
              <a:rPr lang="en-US" b="1" dirty="0"/>
              <a:t>Tools window (Widgets)</a:t>
            </a:r>
          </a:p>
          <a:p>
            <a:r>
              <a:rPr lang="en-US" dirty="0"/>
              <a:t>2</a:t>
            </a:r>
            <a:r>
              <a:rPr lang="en-US" baseline="30000" dirty="0"/>
              <a:t>nd</a:t>
            </a:r>
            <a:r>
              <a:rPr lang="en-US" dirty="0"/>
              <a:t>  Group:</a:t>
            </a:r>
          </a:p>
          <a:p>
            <a:pPr marL="285750" indent="-285750">
              <a:buFont typeface="Arial" panose="020B0604020202020204" pitchFamily="34" charset="0"/>
              <a:buChar char="•"/>
            </a:pPr>
            <a:r>
              <a:rPr lang="en-US" dirty="0"/>
              <a:t>Measurement</a:t>
            </a:r>
          </a:p>
          <a:p>
            <a:pPr marL="285750" indent="-285750">
              <a:buFont typeface="Arial" panose="020B0604020202020204" pitchFamily="34" charset="0"/>
              <a:buChar char="•"/>
            </a:pPr>
            <a:r>
              <a:rPr lang="en-US" dirty="0"/>
              <a:t>Coordinate Conversion</a:t>
            </a:r>
          </a:p>
          <a:p>
            <a:pPr marL="285750" indent="-285750">
              <a:buFont typeface="Arial" panose="020B0604020202020204" pitchFamily="34" charset="0"/>
              <a:buChar char="•"/>
            </a:pPr>
            <a:r>
              <a:rPr lang="en-US" dirty="0"/>
              <a:t>Print</a:t>
            </a:r>
          </a:p>
          <a:p>
            <a:pPr marL="285750" indent="-285750">
              <a:buFont typeface="Arial" panose="020B0604020202020204" pitchFamily="34" charset="0"/>
              <a:buChar char="•"/>
            </a:pPr>
            <a:r>
              <a:rPr lang="en-US" dirty="0"/>
              <a:t>Share</a:t>
            </a:r>
          </a:p>
          <a:p>
            <a:pPr marL="285750" indent="-285750">
              <a:buFont typeface="Arial" panose="020B0604020202020204" pitchFamily="34" charset="0"/>
              <a:buChar char="•"/>
            </a:pPr>
            <a:r>
              <a:rPr lang="en-US" dirty="0"/>
              <a:t>About</a:t>
            </a:r>
          </a:p>
        </p:txBody>
      </p:sp>
      <p:cxnSp>
        <p:nvCxnSpPr>
          <p:cNvPr id="14" name="Straight Arrow Connector 22">
            <a:extLst>
              <a:ext uri="{FF2B5EF4-FFF2-40B4-BE49-F238E27FC236}">
                <a16:creationId xmlns:a16="http://schemas.microsoft.com/office/drawing/2014/main" id="{5F28C247-A9E3-44D6-A352-6C23CA4203A4}"/>
              </a:ext>
            </a:extLst>
          </p:cNvPr>
          <p:cNvCxnSpPr>
            <a:cxnSpLocks/>
          </p:cNvCxnSpPr>
          <p:nvPr/>
        </p:nvCxnSpPr>
        <p:spPr>
          <a:xfrm>
            <a:off x="7808253" y="2371522"/>
            <a:ext cx="948762" cy="0"/>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34">
            <a:extLst>
              <a:ext uri="{FF2B5EF4-FFF2-40B4-BE49-F238E27FC236}">
                <a16:creationId xmlns:a16="http://schemas.microsoft.com/office/drawing/2014/main" id="{007BE66A-B9EE-4E9C-8EB8-4C9D2AADB8B2}"/>
              </a:ext>
            </a:extLst>
          </p:cNvPr>
          <p:cNvSpPr/>
          <p:nvPr/>
        </p:nvSpPr>
        <p:spPr>
          <a:xfrm>
            <a:off x="9929644" y="2380382"/>
            <a:ext cx="437720" cy="275268"/>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043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19"/>
                                        </p:tgtEl>
                                      </p:cBhvr>
                                    </p:animEffect>
                                    <p:animScale>
                                      <p:cBhvr>
                                        <p:cTn id="7" dur="5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21</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rotWithShape="1">
          <a:blip r:embed="rId4">
            <a:extLst>
              <a:ext uri="{28A0092B-C50C-407E-A947-70E740481C1C}">
                <a14:useLocalDpi xmlns:a14="http://schemas.microsoft.com/office/drawing/2010/main" val="0"/>
              </a:ext>
            </a:extLst>
          </a:blip>
          <a:srcRect l="53788" b="31852"/>
          <a:stretch/>
        </p:blipFill>
        <p:spPr>
          <a:xfrm>
            <a:off x="199122" y="816959"/>
            <a:ext cx="7893936" cy="5279041"/>
          </a:xfrm>
          <a:prstGeom prst="rect">
            <a:avLst/>
          </a:prstGeom>
        </p:spPr>
      </p:pic>
      <p:sp>
        <p:nvSpPr>
          <p:cNvPr id="9" name="Arrow: Right 8">
            <a:extLst>
              <a:ext uri="{FF2B5EF4-FFF2-40B4-BE49-F238E27FC236}">
                <a16:creationId xmlns:a16="http://schemas.microsoft.com/office/drawing/2014/main" id="{58299E54-6982-40D3-ACD2-33FE8F8514B1}"/>
              </a:ext>
            </a:extLst>
          </p:cNvPr>
          <p:cNvSpPr/>
          <p:nvPr/>
        </p:nvSpPr>
        <p:spPr>
          <a:xfrm>
            <a:off x="4405243" y="1540700"/>
            <a:ext cx="698500"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B7733F1-4CE3-4947-84CF-DB8565ADB7EC}"/>
              </a:ext>
            </a:extLst>
          </p:cNvPr>
          <p:cNvSpPr txBox="1"/>
          <p:nvPr/>
        </p:nvSpPr>
        <p:spPr>
          <a:xfrm>
            <a:off x="917234" y="968570"/>
            <a:ext cx="3488010" cy="1477328"/>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Measurement Button</a:t>
            </a:r>
          </a:p>
          <a:p>
            <a:pPr algn="ctr"/>
            <a:endParaRPr lang="en-US" b="1" dirty="0"/>
          </a:p>
          <a:p>
            <a:pPr algn="just"/>
            <a:r>
              <a:rPr lang="en-US" dirty="0"/>
              <a:t>Allows you to </a:t>
            </a:r>
            <a:r>
              <a:rPr lang="en-US" b="1" dirty="0"/>
              <a:t>measure</a:t>
            </a:r>
            <a:r>
              <a:rPr lang="en-US" dirty="0"/>
              <a:t> the </a:t>
            </a:r>
            <a:r>
              <a:rPr lang="en-US" b="1" dirty="0"/>
              <a:t>area</a:t>
            </a:r>
            <a:r>
              <a:rPr lang="en-US" dirty="0"/>
              <a:t> of a polygon, </a:t>
            </a:r>
            <a:r>
              <a:rPr lang="en-US" b="1" dirty="0"/>
              <a:t>length</a:t>
            </a:r>
            <a:r>
              <a:rPr lang="en-US" dirty="0"/>
              <a:t> of a line or find the </a:t>
            </a:r>
            <a:r>
              <a:rPr lang="en-US" b="1" dirty="0"/>
              <a:t>coordinates</a:t>
            </a:r>
            <a:r>
              <a:rPr lang="en-US" dirty="0"/>
              <a:t> of a point.</a:t>
            </a:r>
          </a:p>
        </p:txBody>
      </p:sp>
      <p:sp>
        <p:nvSpPr>
          <p:cNvPr id="12" name="Left Brace 11">
            <a:extLst>
              <a:ext uri="{FF2B5EF4-FFF2-40B4-BE49-F238E27FC236}">
                <a16:creationId xmlns:a16="http://schemas.microsoft.com/office/drawing/2014/main" id="{EA9A5469-F44C-4CC1-81F0-C9FDB2D620F3}"/>
              </a:ext>
            </a:extLst>
          </p:cNvPr>
          <p:cNvSpPr/>
          <p:nvPr/>
        </p:nvSpPr>
        <p:spPr>
          <a:xfrm rot="10800000">
            <a:off x="7701791" y="2159642"/>
            <a:ext cx="295279" cy="1978316"/>
          </a:xfrm>
          <a:prstGeom prst="leftBrace">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itle 1">
            <a:extLst>
              <a:ext uri="{FF2B5EF4-FFF2-40B4-BE49-F238E27FC236}">
                <a16:creationId xmlns:a16="http://schemas.microsoft.com/office/drawing/2014/main" id="{1AAECF26-7111-4EE7-96FE-3A03260894D5}"/>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Measurement</a:t>
            </a:r>
          </a:p>
        </p:txBody>
      </p:sp>
      <p:sp>
        <p:nvSpPr>
          <p:cNvPr id="14" name="TextBox 18">
            <a:extLst>
              <a:ext uri="{FF2B5EF4-FFF2-40B4-BE49-F238E27FC236}">
                <a16:creationId xmlns:a16="http://schemas.microsoft.com/office/drawing/2014/main" id="{48662FB6-F3D6-4F7F-A7CD-D7846A3C06E6}"/>
              </a:ext>
            </a:extLst>
          </p:cNvPr>
          <p:cNvSpPr txBox="1"/>
          <p:nvPr/>
        </p:nvSpPr>
        <p:spPr>
          <a:xfrm>
            <a:off x="1018575" y="5153643"/>
            <a:ext cx="3984898" cy="923330"/>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dirty="0"/>
              <a:t>To </a:t>
            </a:r>
            <a:r>
              <a:rPr lang="en-US" b="1" dirty="0"/>
              <a:t>delete</a:t>
            </a:r>
            <a:r>
              <a:rPr lang="en-US" dirty="0"/>
              <a:t> the measurement graphics, open the measurement tool and select </a:t>
            </a:r>
            <a:r>
              <a:rPr lang="en-US" b="1" dirty="0"/>
              <a:t>Clear.</a:t>
            </a:r>
          </a:p>
        </p:txBody>
      </p:sp>
      <p:cxnSp>
        <p:nvCxnSpPr>
          <p:cNvPr id="15" name="Connector: Elbow 20">
            <a:extLst>
              <a:ext uri="{FF2B5EF4-FFF2-40B4-BE49-F238E27FC236}">
                <a16:creationId xmlns:a16="http://schemas.microsoft.com/office/drawing/2014/main" id="{4A0C1A43-689A-40F2-84AE-305B30DB961C}"/>
              </a:ext>
            </a:extLst>
          </p:cNvPr>
          <p:cNvCxnSpPr>
            <a:cxnSpLocks/>
            <a:stCxn id="14" idx="3"/>
          </p:cNvCxnSpPr>
          <p:nvPr/>
        </p:nvCxnSpPr>
        <p:spPr>
          <a:xfrm flipV="1">
            <a:off x="5003473" y="3752504"/>
            <a:ext cx="1581911" cy="1862804"/>
          </a:xfrm>
          <a:prstGeom prst="bentConnector2">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23">
            <a:extLst>
              <a:ext uri="{FF2B5EF4-FFF2-40B4-BE49-F238E27FC236}">
                <a16:creationId xmlns:a16="http://schemas.microsoft.com/office/drawing/2014/main" id="{4502E1F8-294B-4AE9-865B-733A76232DBE}"/>
              </a:ext>
            </a:extLst>
          </p:cNvPr>
          <p:cNvSpPr/>
          <p:nvPr/>
        </p:nvSpPr>
        <p:spPr>
          <a:xfrm>
            <a:off x="6069460" y="3302202"/>
            <a:ext cx="967949" cy="366403"/>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2">
            <a:extLst>
              <a:ext uri="{FF2B5EF4-FFF2-40B4-BE49-F238E27FC236}">
                <a16:creationId xmlns:a16="http://schemas.microsoft.com/office/drawing/2014/main" id="{F613CE0E-12D9-4857-BD62-29212339CB43}"/>
              </a:ext>
            </a:extLst>
          </p:cNvPr>
          <p:cNvSpPr txBox="1"/>
          <p:nvPr/>
        </p:nvSpPr>
        <p:spPr>
          <a:xfrm>
            <a:off x="8915110" y="2221637"/>
            <a:ext cx="2999182" cy="2031325"/>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Measurement window</a:t>
            </a:r>
          </a:p>
          <a:p>
            <a:pPr algn="ctr"/>
            <a:endParaRPr lang="en-US" b="1" dirty="0"/>
          </a:p>
          <a:p>
            <a:pPr marL="342900" indent="-342900" algn="just">
              <a:buAutoNum type="arabicPeriod"/>
            </a:pPr>
            <a:r>
              <a:rPr lang="en-US" dirty="0"/>
              <a:t>Area</a:t>
            </a:r>
          </a:p>
          <a:p>
            <a:pPr marL="342900" indent="-342900" algn="just">
              <a:buAutoNum type="arabicPeriod"/>
            </a:pPr>
            <a:endParaRPr lang="en-US" dirty="0"/>
          </a:p>
          <a:p>
            <a:pPr marL="342900" indent="-342900" algn="just">
              <a:buAutoNum type="arabicPeriod"/>
            </a:pPr>
            <a:r>
              <a:rPr lang="en-US" dirty="0"/>
              <a:t>Distance</a:t>
            </a:r>
          </a:p>
          <a:p>
            <a:pPr marL="342900" indent="-342900" algn="just">
              <a:buAutoNum type="arabicPeriod"/>
            </a:pPr>
            <a:endParaRPr lang="en-US" dirty="0"/>
          </a:p>
          <a:p>
            <a:pPr marL="342900" indent="-342900" algn="just">
              <a:buAutoNum type="arabicPeriod"/>
            </a:pPr>
            <a:r>
              <a:rPr lang="en-US" dirty="0"/>
              <a:t>Location</a:t>
            </a:r>
          </a:p>
        </p:txBody>
      </p:sp>
      <p:sp>
        <p:nvSpPr>
          <p:cNvPr id="27" name="Arrow: Right 24">
            <a:extLst>
              <a:ext uri="{FF2B5EF4-FFF2-40B4-BE49-F238E27FC236}">
                <a16:creationId xmlns:a16="http://schemas.microsoft.com/office/drawing/2014/main" id="{40A046BB-71AF-469B-9CA5-339ECEBFDF25}"/>
              </a:ext>
            </a:extLst>
          </p:cNvPr>
          <p:cNvSpPr/>
          <p:nvPr/>
        </p:nvSpPr>
        <p:spPr>
          <a:xfrm>
            <a:off x="8093057" y="2919459"/>
            <a:ext cx="821257" cy="36832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30" name="Imagen 29">
            <a:extLst>
              <a:ext uri="{FF2B5EF4-FFF2-40B4-BE49-F238E27FC236}">
                <a16:creationId xmlns:a16="http://schemas.microsoft.com/office/drawing/2014/main" id="{3C1116F1-8184-4AEB-AE2E-89C888A7D45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0345256" y="2696792"/>
            <a:ext cx="396000" cy="456922"/>
          </a:xfrm>
          <a:prstGeom prst="rect">
            <a:avLst/>
          </a:prstGeom>
        </p:spPr>
      </p:pic>
      <p:pic>
        <p:nvPicPr>
          <p:cNvPr id="32" name="Imagen 31">
            <a:extLst>
              <a:ext uri="{FF2B5EF4-FFF2-40B4-BE49-F238E27FC236}">
                <a16:creationId xmlns:a16="http://schemas.microsoft.com/office/drawing/2014/main" id="{46ABFFB1-943F-4140-B123-E1D6F259E0F4}"/>
              </a:ext>
            </a:extLst>
          </p:cNvPr>
          <p:cNvPicPr>
            <a:picLocks noChangeAspect="1"/>
          </p:cNvPicPr>
          <p:nvPr/>
        </p:nvPicPr>
        <p:blipFill>
          <a:blip r:embed="rId7"/>
          <a:stretch>
            <a:fillRect/>
          </a:stretch>
        </p:blipFill>
        <p:spPr>
          <a:xfrm>
            <a:off x="10345256" y="3339441"/>
            <a:ext cx="396000" cy="380768"/>
          </a:xfrm>
          <a:prstGeom prst="rect">
            <a:avLst/>
          </a:prstGeom>
        </p:spPr>
      </p:pic>
      <p:pic>
        <p:nvPicPr>
          <p:cNvPr id="34" name="Imagen 33">
            <a:extLst>
              <a:ext uri="{FF2B5EF4-FFF2-40B4-BE49-F238E27FC236}">
                <a16:creationId xmlns:a16="http://schemas.microsoft.com/office/drawing/2014/main" id="{C0D0AB6D-7BCF-4D08-840E-92655C0361EE}"/>
              </a:ext>
            </a:extLst>
          </p:cNvPr>
          <p:cNvPicPr>
            <a:picLocks noChangeAspect="1"/>
          </p:cNvPicPr>
          <p:nvPr/>
        </p:nvPicPr>
        <p:blipFill>
          <a:blip r:embed="rId8"/>
          <a:stretch>
            <a:fillRect/>
          </a:stretch>
        </p:blipFill>
        <p:spPr>
          <a:xfrm>
            <a:off x="10345256" y="3829737"/>
            <a:ext cx="396000" cy="380160"/>
          </a:xfrm>
          <a:prstGeom prst="rect">
            <a:avLst/>
          </a:prstGeom>
        </p:spPr>
      </p:pic>
      <p:sp>
        <p:nvSpPr>
          <p:cNvPr id="20" name="Oval 3">
            <a:extLst>
              <a:ext uri="{FF2B5EF4-FFF2-40B4-BE49-F238E27FC236}">
                <a16:creationId xmlns:a16="http://schemas.microsoft.com/office/drawing/2014/main" id="{3CA50A4C-0B2A-40E8-8E31-402711D65BB3}"/>
              </a:ext>
            </a:extLst>
          </p:cNvPr>
          <p:cNvSpPr/>
          <p:nvPr/>
        </p:nvSpPr>
        <p:spPr>
          <a:xfrm>
            <a:off x="5273843" y="1434339"/>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159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0"/>
                                        </p:tgtEl>
                                      </p:cBhvr>
                                    </p:animEffect>
                                    <p:animScale>
                                      <p:cBhvr>
                                        <p:cTn id="10" dur="250" autoRev="1" fill="hold"/>
                                        <p:tgtEl>
                                          <p:spTgt spid="20"/>
                                        </p:tgtEl>
                                      </p:cBhvr>
                                      <p:by x="105000" y="105000"/>
                                    </p:animScale>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1000" tmFilter="0, 0; .2, .5; .8, .5; 1, 0"/>
                                        <p:tgtEl>
                                          <p:spTgt spid="30"/>
                                        </p:tgtEl>
                                      </p:cBhvr>
                                    </p:animEffect>
                                    <p:animScale>
                                      <p:cBhvr>
                                        <p:cTn id="14" dur="500" autoRev="1" fill="hold"/>
                                        <p:tgtEl>
                                          <p:spTgt spid="30"/>
                                        </p:tgtEl>
                                      </p:cBhvr>
                                      <p:by x="105000" y="105000"/>
                                    </p:animScale>
                                  </p:childTnLst>
                                </p:cTn>
                              </p:par>
                            </p:childTnLst>
                          </p:cTn>
                        </p:par>
                        <p:par>
                          <p:cTn id="15" fill="hold">
                            <p:stCondLst>
                              <p:cond delay="1500"/>
                            </p:stCondLst>
                            <p:childTnLst>
                              <p:par>
                                <p:cTn id="16" presetID="26" presetClass="emph" presetSubtype="0" fill="hold" nodeType="afterEffect">
                                  <p:stCondLst>
                                    <p:cond delay="0"/>
                                  </p:stCondLst>
                                  <p:childTnLst>
                                    <p:animEffect transition="out" filter="fade">
                                      <p:cBhvr>
                                        <p:cTn id="17" dur="1000" tmFilter="0, 0; .2, .5; .8, .5; 1, 0"/>
                                        <p:tgtEl>
                                          <p:spTgt spid="32"/>
                                        </p:tgtEl>
                                      </p:cBhvr>
                                    </p:animEffect>
                                    <p:animScale>
                                      <p:cBhvr>
                                        <p:cTn id="18" dur="500" autoRev="1" fill="hold"/>
                                        <p:tgtEl>
                                          <p:spTgt spid="32"/>
                                        </p:tgtEl>
                                      </p:cBhvr>
                                      <p:by x="105000" y="105000"/>
                                    </p:animScale>
                                  </p:childTnLst>
                                </p:cTn>
                              </p:par>
                            </p:childTnLst>
                          </p:cTn>
                        </p:par>
                        <p:par>
                          <p:cTn id="19" fill="hold">
                            <p:stCondLst>
                              <p:cond delay="2500"/>
                            </p:stCondLst>
                            <p:childTnLst>
                              <p:par>
                                <p:cTn id="20" presetID="26" presetClass="emph" presetSubtype="0" fill="hold" nodeType="afterEffect">
                                  <p:stCondLst>
                                    <p:cond delay="0"/>
                                  </p:stCondLst>
                                  <p:childTnLst>
                                    <p:animEffect transition="out" filter="fade">
                                      <p:cBhvr>
                                        <p:cTn id="21" dur="1000" tmFilter="0, 0; .2, .5; .8, .5; 1, 0"/>
                                        <p:tgtEl>
                                          <p:spTgt spid="34"/>
                                        </p:tgtEl>
                                      </p:cBhvr>
                                    </p:animEffect>
                                    <p:animScale>
                                      <p:cBhvr>
                                        <p:cTn id="22" dur="50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7E62A7E3-38E0-426E-B132-460D06138845}"/>
              </a:ext>
            </a:extLst>
          </p:cNvPr>
          <p:cNvPicPr>
            <a:picLocks noChangeAspect="1"/>
          </p:cNvPicPr>
          <p:nvPr/>
        </p:nvPicPr>
        <p:blipFill>
          <a:blip r:embed="rId3"/>
          <a:stretch>
            <a:fillRect/>
          </a:stretch>
        </p:blipFill>
        <p:spPr>
          <a:xfrm>
            <a:off x="171744" y="1485579"/>
            <a:ext cx="5596207" cy="4024239"/>
          </a:xfrm>
          <a:prstGeom prst="rect">
            <a:avLst/>
          </a:prstGeom>
          <a:ln>
            <a:noFill/>
          </a:ln>
          <a:effectLst>
            <a:outerShdw blurRad="292100" dist="139700" dir="2700000" algn="tl" rotWithShape="0">
              <a:srgbClr val="333333">
                <a:alpha val="65000"/>
              </a:srgbClr>
            </a:outerShdw>
          </a:effectLst>
        </p:spPr>
      </p:pic>
      <p:pic>
        <p:nvPicPr>
          <p:cNvPr id="19" name="Imagen 18">
            <a:extLst>
              <a:ext uri="{FF2B5EF4-FFF2-40B4-BE49-F238E27FC236}">
                <a16:creationId xmlns:a16="http://schemas.microsoft.com/office/drawing/2014/main" id="{6AFD637D-24E3-4D31-81C8-3450E3E2BEDF}"/>
              </a:ext>
            </a:extLst>
          </p:cNvPr>
          <p:cNvPicPr>
            <a:picLocks noChangeAspect="1"/>
          </p:cNvPicPr>
          <p:nvPr/>
        </p:nvPicPr>
        <p:blipFill rotWithShape="1">
          <a:blip r:embed="rId4"/>
          <a:srcRect l="13726"/>
          <a:stretch/>
        </p:blipFill>
        <p:spPr>
          <a:xfrm>
            <a:off x="7013642" y="1368848"/>
            <a:ext cx="5039039" cy="4024237"/>
          </a:xfrm>
          <a:prstGeom prst="rect">
            <a:avLst/>
          </a:prstGeom>
          <a:ln>
            <a:noFill/>
          </a:ln>
          <a:effectLst>
            <a:outerShdw blurRad="292100" dist="139700" dir="2700000" algn="tl" rotWithShape="0">
              <a:srgbClr val="333333">
                <a:alpha val="65000"/>
              </a:srgbClr>
            </a:outerShdw>
          </a:effectLst>
        </p:spPr>
      </p:pic>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Measure the Area or Distance on Map</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22</a:t>
            </a:fld>
            <a:endParaRPr lang="en-US" dirty="0"/>
          </a:p>
        </p:txBody>
      </p:sp>
      <p:sp>
        <p:nvSpPr>
          <p:cNvPr id="13" name="TextBox 12">
            <a:extLst>
              <a:ext uri="{FF2B5EF4-FFF2-40B4-BE49-F238E27FC236}">
                <a16:creationId xmlns:a16="http://schemas.microsoft.com/office/drawing/2014/main" id="{6B9B65D0-0217-41EE-800E-67D6F4D01956}"/>
              </a:ext>
            </a:extLst>
          </p:cNvPr>
          <p:cNvSpPr txBox="1"/>
          <p:nvPr/>
        </p:nvSpPr>
        <p:spPr>
          <a:xfrm>
            <a:off x="340468" y="4529768"/>
            <a:ext cx="3326859" cy="1477328"/>
          </a:xfrm>
          <a:prstGeom prst="rect">
            <a:avLst/>
          </a:prstGeom>
          <a:solidFill>
            <a:schemeClr val="accent1">
              <a:lumMod val="20000"/>
              <a:lumOff val="80000"/>
            </a:schemeClr>
          </a:solidFill>
          <a:ln w="22225">
            <a:solidFill>
              <a:srgbClr val="FF0000"/>
            </a:solidFill>
          </a:ln>
        </p:spPr>
        <p:txBody>
          <a:bodyPr wrap="square" rtlCol="0">
            <a:spAutoFit/>
          </a:bodyPr>
          <a:lstStyle/>
          <a:p>
            <a:pPr marL="285750" indent="-285750">
              <a:buFont typeface="Arial" panose="020B0604020202020204" pitchFamily="34" charset="0"/>
              <a:buChar char="•"/>
            </a:pPr>
            <a:r>
              <a:rPr lang="en-US" b="1" dirty="0"/>
              <a:t>Click</a:t>
            </a:r>
            <a:r>
              <a:rPr lang="en-US" dirty="0"/>
              <a:t> the </a:t>
            </a:r>
            <a:r>
              <a:rPr lang="en-US" b="1" dirty="0"/>
              <a:t>Area</a:t>
            </a:r>
            <a:r>
              <a:rPr lang="en-US" dirty="0"/>
              <a:t> button.</a:t>
            </a:r>
          </a:p>
          <a:p>
            <a:pPr marL="285750" indent="-285750">
              <a:buFont typeface="Arial" panose="020B0604020202020204" pitchFamily="34" charset="0"/>
              <a:buChar char="•"/>
            </a:pPr>
            <a:r>
              <a:rPr lang="en-US" b="1" dirty="0"/>
              <a:t>Draw</a:t>
            </a:r>
            <a:r>
              <a:rPr lang="en-US" dirty="0"/>
              <a:t> a polygon on the map by clicking three or more points.</a:t>
            </a:r>
          </a:p>
          <a:p>
            <a:pPr marL="285750" indent="-285750">
              <a:buFont typeface="Arial" panose="020B0604020202020204" pitchFamily="34" charset="0"/>
              <a:buChar char="•"/>
            </a:pPr>
            <a:r>
              <a:rPr lang="en-US" b="1" dirty="0"/>
              <a:t>Double-click</a:t>
            </a:r>
            <a:r>
              <a:rPr lang="en-US" dirty="0"/>
              <a:t> to finish drawing the polygon.</a:t>
            </a:r>
          </a:p>
        </p:txBody>
      </p:sp>
      <p:sp>
        <p:nvSpPr>
          <p:cNvPr id="15" name="Rectangle 14">
            <a:extLst>
              <a:ext uri="{FF2B5EF4-FFF2-40B4-BE49-F238E27FC236}">
                <a16:creationId xmlns:a16="http://schemas.microsoft.com/office/drawing/2014/main" id="{6C6BE311-A279-4DCC-9C39-23DEA5DA2644}"/>
              </a:ext>
            </a:extLst>
          </p:cNvPr>
          <p:cNvSpPr/>
          <p:nvPr/>
        </p:nvSpPr>
        <p:spPr>
          <a:xfrm>
            <a:off x="4192312" y="2262942"/>
            <a:ext cx="290142" cy="353674"/>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Connector: Elbow 37">
            <a:extLst>
              <a:ext uri="{FF2B5EF4-FFF2-40B4-BE49-F238E27FC236}">
                <a16:creationId xmlns:a16="http://schemas.microsoft.com/office/drawing/2014/main" id="{96C0E7EC-CA32-4724-8C36-01643492A931}"/>
              </a:ext>
            </a:extLst>
          </p:cNvPr>
          <p:cNvCxnSpPr>
            <a:cxnSpLocks/>
            <a:stCxn id="41" idx="0"/>
          </p:cNvCxnSpPr>
          <p:nvPr/>
        </p:nvCxnSpPr>
        <p:spPr>
          <a:xfrm rot="5400000" flipH="1" flipV="1">
            <a:off x="3967953" y="3849857"/>
            <a:ext cx="2035770" cy="417464"/>
          </a:xfrm>
          <a:prstGeom prst="bentConnector3">
            <a:avLst>
              <a:gd name="adj1" fmla="val 50000"/>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AB3A475-84B5-4E5C-A14F-21C0D77EC831}"/>
              </a:ext>
            </a:extLst>
          </p:cNvPr>
          <p:cNvSpPr txBox="1"/>
          <p:nvPr/>
        </p:nvSpPr>
        <p:spPr>
          <a:xfrm>
            <a:off x="3786260" y="5076474"/>
            <a:ext cx="1981691" cy="1200329"/>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dirty="0"/>
              <a:t>To change the area unit, </a:t>
            </a:r>
            <a:r>
              <a:rPr lang="en-US" b="1" dirty="0"/>
              <a:t>select</a:t>
            </a:r>
            <a:r>
              <a:rPr lang="en-US" dirty="0"/>
              <a:t> the applicable unit of measure.</a:t>
            </a:r>
          </a:p>
        </p:txBody>
      </p:sp>
      <p:cxnSp>
        <p:nvCxnSpPr>
          <p:cNvPr id="30" name="Connector: Elbow 37">
            <a:extLst>
              <a:ext uri="{FF2B5EF4-FFF2-40B4-BE49-F238E27FC236}">
                <a16:creationId xmlns:a16="http://schemas.microsoft.com/office/drawing/2014/main" id="{C99B3B4A-5709-46D1-8065-C37027FFE583}"/>
              </a:ext>
            </a:extLst>
          </p:cNvPr>
          <p:cNvCxnSpPr>
            <a:cxnSpLocks/>
            <a:stCxn id="13" idx="0"/>
            <a:endCxn id="15" idx="2"/>
          </p:cNvCxnSpPr>
          <p:nvPr/>
        </p:nvCxnSpPr>
        <p:spPr>
          <a:xfrm rot="5400000" flipH="1" flipV="1">
            <a:off x="2214064" y="2406450"/>
            <a:ext cx="1913152" cy="2333485"/>
          </a:xfrm>
          <a:prstGeom prst="bentConnector3">
            <a:avLst>
              <a:gd name="adj1" fmla="val 20509"/>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6" name="Picture 2" descr="Area">
            <a:extLst>
              <a:ext uri="{FF2B5EF4-FFF2-40B4-BE49-F238E27FC236}">
                <a16:creationId xmlns:a16="http://schemas.microsoft.com/office/drawing/2014/main" id="{080E6E1E-1A6D-45A8-A29F-B03A8F76B7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29140" y="4447108"/>
            <a:ext cx="564354" cy="534651"/>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12">
            <a:extLst>
              <a:ext uri="{FF2B5EF4-FFF2-40B4-BE49-F238E27FC236}">
                <a16:creationId xmlns:a16="http://schemas.microsoft.com/office/drawing/2014/main" id="{89AD10A8-A0CE-450D-B509-315589574A71}"/>
              </a:ext>
            </a:extLst>
          </p:cNvPr>
          <p:cNvSpPr txBox="1"/>
          <p:nvPr/>
        </p:nvSpPr>
        <p:spPr>
          <a:xfrm>
            <a:off x="6618742" y="4487616"/>
            <a:ext cx="3326859" cy="1477328"/>
          </a:xfrm>
          <a:prstGeom prst="rect">
            <a:avLst/>
          </a:prstGeom>
          <a:solidFill>
            <a:schemeClr val="accent1">
              <a:lumMod val="20000"/>
              <a:lumOff val="80000"/>
            </a:schemeClr>
          </a:solidFill>
          <a:ln w="22225">
            <a:solidFill>
              <a:srgbClr val="FF0000"/>
            </a:solidFill>
          </a:ln>
        </p:spPr>
        <p:txBody>
          <a:bodyPr wrap="square" rtlCol="0">
            <a:spAutoFit/>
          </a:bodyPr>
          <a:lstStyle/>
          <a:p>
            <a:pPr marL="285750" indent="-285750">
              <a:buFont typeface="Arial" panose="020B0604020202020204" pitchFamily="34" charset="0"/>
              <a:buChar char="•"/>
            </a:pPr>
            <a:r>
              <a:rPr lang="en-US" b="1" dirty="0"/>
              <a:t>Click</a:t>
            </a:r>
            <a:r>
              <a:rPr lang="en-US" dirty="0"/>
              <a:t> the </a:t>
            </a:r>
            <a:r>
              <a:rPr lang="en-US" b="1" dirty="0"/>
              <a:t>Distance</a:t>
            </a:r>
            <a:r>
              <a:rPr lang="en-US" dirty="0"/>
              <a:t> button.</a:t>
            </a:r>
          </a:p>
          <a:p>
            <a:pPr marL="285750" indent="-285750">
              <a:buFont typeface="Arial" panose="020B0604020202020204" pitchFamily="34" charset="0"/>
              <a:buChar char="•"/>
            </a:pPr>
            <a:r>
              <a:rPr lang="en-US" b="1" dirty="0"/>
              <a:t>Draw</a:t>
            </a:r>
            <a:r>
              <a:rPr lang="en-US" dirty="0"/>
              <a:t> a polyline on the map by clicking two or more points.</a:t>
            </a:r>
          </a:p>
          <a:p>
            <a:pPr marL="285750" indent="-285750">
              <a:buFont typeface="Arial" panose="020B0604020202020204" pitchFamily="34" charset="0"/>
              <a:buChar char="•"/>
            </a:pPr>
            <a:r>
              <a:rPr lang="en-US" b="1" dirty="0"/>
              <a:t>Double-click</a:t>
            </a:r>
            <a:r>
              <a:rPr lang="en-US" dirty="0"/>
              <a:t> to finish drawing the polyline.</a:t>
            </a:r>
          </a:p>
        </p:txBody>
      </p:sp>
      <p:sp>
        <p:nvSpPr>
          <p:cNvPr id="47" name="Rectangle 14">
            <a:extLst>
              <a:ext uri="{FF2B5EF4-FFF2-40B4-BE49-F238E27FC236}">
                <a16:creationId xmlns:a16="http://schemas.microsoft.com/office/drawing/2014/main" id="{8B0349DE-9C51-4149-A2FC-C1FDB10AA60F}"/>
              </a:ext>
            </a:extLst>
          </p:cNvPr>
          <p:cNvSpPr/>
          <p:nvPr/>
        </p:nvSpPr>
        <p:spPr>
          <a:xfrm>
            <a:off x="10558135" y="2201334"/>
            <a:ext cx="290142" cy="353674"/>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Connector: Elbow 37">
            <a:extLst>
              <a:ext uri="{FF2B5EF4-FFF2-40B4-BE49-F238E27FC236}">
                <a16:creationId xmlns:a16="http://schemas.microsoft.com/office/drawing/2014/main" id="{400ACF95-7C98-4475-944D-3EEECE585F2E}"/>
              </a:ext>
            </a:extLst>
          </p:cNvPr>
          <p:cNvCxnSpPr>
            <a:cxnSpLocks/>
          </p:cNvCxnSpPr>
          <p:nvPr/>
        </p:nvCxnSpPr>
        <p:spPr>
          <a:xfrm rot="5400000" flipH="1" flipV="1">
            <a:off x="10108316" y="4159827"/>
            <a:ext cx="2119788" cy="290116"/>
          </a:xfrm>
          <a:prstGeom prst="bentConnector3">
            <a:avLst>
              <a:gd name="adj1" fmla="val 27973"/>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TextBox 40">
            <a:extLst>
              <a:ext uri="{FF2B5EF4-FFF2-40B4-BE49-F238E27FC236}">
                <a16:creationId xmlns:a16="http://schemas.microsoft.com/office/drawing/2014/main" id="{83A34CFD-DB31-4213-BC62-3FDF2901BD4D}"/>
              </a:ext>
            </a:extLst>
          </p:cNvPr>
          <p:cNvSpPr txBox="1"/>
          <p:nvPr/>
        </p:nvSpPr>
        <p:spPr>
          <a:xfrm>
            <a:off x="10070991" y="5092403"/>
            <a:ext cx="1981691" cy="1200329"/>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dirty="0"/>
              <a:t>To change the length unit, </a:t>
            </a:r>
            <a:r>
              <a:rPr lang="en-US" b="1" dirty="0"/>
              <a:t>select</a:t>
            </a:r>
            <a:r>
              <a:rPr lang="en-US" dirty="0"/>
              <a:t> the applicable unit of measure.</a:t>
            </a:r>
          </a:p>
        </p:txBody>
      </p:sp>
      <p:cxnSp>
        <p:nvCxnSpPr>
          <p:cNvPr id="50" name="Connector: Elbow 37">
            <a:extLst>
              <a:ext uri="{FF2B5EF4-FFF2-40B4-BE49-F238E27FC236}">
                <a16:creationId xmlns:a16="http://schemas.microsoft.com/office/drawing/2014/main" id="{A2ED51E5-D1DD-49EE-BA59-E2849C4E7405}"/>
              </a:ext>
            </a:extLst>
          </p:cNvPr>
          <p:cNvCxnSpPr>
            <a:cxnSpLocks/>
            <a:stCxn id="46" idx="0"/>
            <a:endCxn id="47" idx="2"/>
          </p:cNvCxnSpPr>
          <p:nvPr/>
        </p:nvCxnSpPr>
        <p:spPr>
          <a:xfrm rot="5400000" flipH="1" flipV="1">
            <a:off x="8526385" y="2310795"/>
            <a:ext cx="1932608" cy="2421034"/>
          </a:xfrm>
          <a:prstGeom prst="bentConnector3">
            <a:avLst>
              <a:gd name="adj1" fmla="val 50000"/>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pic>
        <p:nvPicPr>
          <p:cNvPr id="1028" name="Picture 4" descr="Distance">
            <a:extLst>
              <a:ext uri="{FF2B5EF4-FFF2-40B4-BE49-F238E27FC236}">
                <a16:creationId xmlns:a16="http://schemas.microsoft.com/office/drawing/2014/main" id="{2BA31B30-4EED-40B5-AC57-7E469A07F51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333376" y="4417927"/>
            <a:ext cx="527923" cy="500139"/>
          </a:xfrm>
          <a:prstGeom prst="rect">
            <a:avLst/>
          </a:prstGeom>
          <a:noFill/>
          <a:extLst>
            <a:ext uri="{909E8E84-426E-40DD-AFC4-6F175D3DCCD1}">
              <a14:hiddenFill xmlns:a14="http://schemas.microsoft.com/office/drawing/2010/main">
                <a:solidFill>
                  <a:srgbClr val="FFFFFF"/>
                </a:solidFill>
              </a14:hiddenFill>
            </a:ext>
          </a:extLst>
        </p:spPr>
      </p:pic>
      <p:sp>
        <p:nvSpPr>
          <p:cNvPr id="20" name="Oval 3">
            <a:extLst>
              <a:ext uri="{FF2B5EF4-FFF2-40B4-BE49-F238E27FC236}">
                <a16:creationId xmlns:a16="http://schemas.microsoft.com/office/drawing/2014/main" id="{C74B36DF-A8BA-415A-9329-5A289FF84990}"/>
              </a:ext>
            </a:extLst>
          </p:cNvPr>
          <p:cNvSpPr/>
          <p:nvPr/>
        </p:nvSpPr>
        <p:spPr>
          <a:xfrm>
            <a:off x="4202040" y="1761360"/>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3">
            <a:extLst>
              <a:ext uri="{FF2B5EF4-FFF2-40B4-BE49-F238E27FC236}">
                <a16:creationId xmlns:a16="http://schemas.microsoft.com/office/drawing/2014/main" id="{BBED8420-6583-41CA-A221-66343DAC1AC5}"/>
              </a:ext>
            </a:extLst>
          </p:cNvPr>
          <p:cNvSpPr/>
          <p:nvPr/>
        </p:nvSpPr>
        <p:spPr>
          <a:xfrm>
            <a:off x="10363994" y="1691803"/>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CBA1D0A4-45BF-4757-839B-0EA1158FB96E}"/>
              </a:ext>
            </a:extLst>
          </p:cNvPr>
          <p:cNvSpPr txBox="1">
            <a:spLocks/>
          </p:cNvSpPr>
          <p:nvPr/>
        </p:nvSpPr>
        <p:spPr>
          <a:xfrm>
            <a:off x="1970545" y="904855"/>
            <a:ext cx="1171488"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a:solidFill>
                  <a:srgbClr val="BD582C"/>
                </a:solidFill>
                <a:latin typeface="Calibri" panose="020F0502020204030204"/>
                <a:ea typeface="+mn-ea"/>
                <a:cs typeface="+mn-cs"/>
              </a:rPr>
              <a:t>AREA</a:t>
            </a:r>
          </a:p>
        </p:txBody>
      </p:sp>
      <p:sp>
        <p:nvSpPr>
          <p:cNvPr id="23" name="Title 1">
            <a:extLst>
              <a:ext uri="{FF2B5EF4-FFF2-40B4-BE49-F238E27FC236}">
                <a16:creationId xmlns:a16="http://schemas.microsoft.com/office/drawing/2014/main" id="{7EED9E7B-9439-4782-9CD5-152A1DB9D2E1}"/>
              </a:ext>
            </a:extLst>
          </p:cNvPr>
          <p:cNvSpPr txBox="1">
            <a:spLocks/>
          </p:cNvSpPr>
          <p:nvPr/>
        </p:nvSpPr>
        <p:spPr>
          <a:xfrm>
            <a:off x="8500662" y="863681"/>
            <a:ext cx="1940636"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b="1" dirty="0">
                <a:solidFill>
                  <a:srgbClr val="BD582C"/>
                </a:solidFill>
                <a:latin typeface="Calibri" panose="020F0502020204030204"/>
                <a:ea typeface="+mn-ea"/>
                <a:cs typeface="+mn-cs"/>
              </a:rPr>
              <a:t>DISTANCE</a:t>
            </a:r>
          </a:p>
        </p:txBody>
      </p:sp>
    </p:spTree>
    <p:extLst>
      <p:ext uri="{BB962C8B-B14F-4D97-AF65-F5344CB8AC3E}">
        <p14:creationId xmlns:p14="http://schemas.microsoft.com/office/powerpoint/2010/main" val="3791492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22"/>
                                        </p:tgtEl>
                                      </p:cBhvr>
                                    </p:animEffect>
                                    <p:animScale>
                                      <p:cBhvr>
                                        <p:cTn id="7" dur="375" autoRev="1" fill="hold"/>
                                        <p:tgtEl>
                                          <p:spTgt spid="22"/>
                                        </p:tgtEl>
                                      </p:cBhvr>
                                      <p:by x="105000" y="105000"/>
                                    </p:animScale>
                                  </p:childTnLst>
                                </p:cTn>
                              </p:par>
                            </p:childTnLst>
                          </p:cTn>
                        </p:par>
                        <p:par>
                          <p:cTn id="8" fill="hold">
                            <p:stCondLst>
                              <p:cond delay="750"/>
                            </p:stCondLst>
                            <p:childTnLst>
                              <p:par>
                                <p:cTn id="9" presetID="26" presetClass="emph" presetSubtype="0" fill="hold" grpId="0" nodeType="afterEffect">
                                  <p:stCondLst>
                                    <p:cond delay="0"/>
                                  </p:stCondLst>
                                  <p:childTnLst>
                                    <p:animEffect transition="out" filter="fade">
                                      <p:cBhvr>
                                        <p:cTn id="10" dur="750" tmFilter="0, 0; .2, .5; .8, .5; 1, 0"/>
                                        <p:tgtEl>
                                          <p:spTgt spid="15"/>
                                        </p:tgtEl>
                                      </p:cBhvr>
                                    </p:animEffect>
                                    <p:animScale>
                                      <p:cBhvr>
                                        <p:cTn id="11" dur="375" autoRev="1" fill="hold"/>
                                        <p:tgtEl>
                                          <p:spTgt spid="15"/>
                                        </p:tgtEl>
                                      </p:cBhvr>
                                      <p:by x="105000" y="105000"/>
                                    </p:animScale>
                                  </p:childTnLst>
                                </p:cTn>
                              </p:par>
                            </p:childTnLst>
                          </p:cTn>
                        </p:par>
                        <p:par>
                          <p:cTn id="12" fill="hold">
                            <p:stCondLst>
                              <p:cond delay="1500"/>
                            </p:stCondLst>
                            <p:childTnLst>
                              <p:par>
                                <p:cTn id="13" presetID="26" presetClass="emph" presetSubtype="0" fill="hold" grpId="0" nodeType="afterEffect">
                                  <p:stCondLst>
                                    <p:cond delay="0"/>
                                  </p:stCondLst>
                                  <p:childTnLst>
                                    <p:animEffect transition="out" filter="fade">
                                      <p:cBhvr>
                                        <p:cTn id="14" dur="750" tmFilter="0, 0; .2, .5; .8, .5; 1, 0"/>
                                        <p:tgtEl>
                                          <p:spTgt spid="23"/>
                                        </p:tgtEl>
                                      </p:cBhvr>
                                    </p:animEffect>
                                    <p:animScale>
                                      <p:cBhvr>
                                        <p:cTn id="15" dur="375" autoRev="1" fill="hold"/>
                                        <p:tgtEl>
                                          <p:spTgt spid="23"/>
                                        </p:tgtEl>
                                      </p:cBhvr>
                                      <p:by x="105000" y="105000"/>
                                    </p:animScale>
                                  </p:childTnLst>
                                </p:cTn>
                              </p:par>
                            </p:childTnLst>
                          </p:cTn>
                        </p:par>
                        <p:par>
                          <p:cTn id="16" fill="hold">
                            <p:stCondLst>
                              <p:cond delay="2250"/>
                            </p:stCondLst>
                            <p:childTnLst>
                              <p:par>
                                <p:cTn id="17" presetID="26" presetClass="emph" presetSubtype="0" fill="hold" grpId="0" nodeType="afterEffect">
                                  <p:stCondLst>
                                    <p:cond delay="0"/>
                                  </p:stCondLst>
                                  <p:childTnLst>
                                    <p:animEffect transition="out" filter="fade">
                                      <p:cBhvr>
                                        <p:cTn id="18" dur="750" tmFilter="0, 0; .2, .5; .8, .5; 1, 0"/>
                                        <p:tgtEl>
                                          <p:spTgt spid="47"/>
                                        </p:tgtEl>
                                      </p:cBhvr>
                                    </p:animEffect>
                                    <p:animScale>
                                      <p:cBhvr>
                                        <p:cTn id="19" dur="375"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7" grpId="0" animBg="1"/>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1C4A6B8B-A161-4E79-BD03-2318A9341857}"/>
              </a:ext>
            </a:extLst>
          </p:cNvPr>
          <p:cNvPicPr>
            <a:picLocks noChangeAspect="1"/>
          </p:cNvPicPr>
          <p:nvPr/>
        </p:nvPicPr>
        <p:blipFill>
          <a:blip r:embed="rId3"/>
          <a:stretch>
            <a:fillRect/>
          </a:stretch>
        </p:blipFill>
        <p:spPr>
          <a:xfrm>
            <a:off x="2851892" y="886739"/>
            <a:ext cx="6440417" cy="5250876"/>
          </a:xfrm>
          <a:prstGeom prst="rect">
            <a:avLst/>
          </a:prstGeom>
        </p:spPr>
      </p:pic>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Measure the Location on Map</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23</a:t>
            </a:fld>
            <a:endParaRPr lang="en-US" dirty="0"/>
          </a:p>
        </p:txBody>
      </p:sp>
      <p:sp>
        <p:nvSpPr>
          <p:cNvPr id="18" name="TextBox 12">
            <a:extLst>
              <a:ext uri="{FF2B5EF4-FFF2-40B4-BE49-F238E27FC236}">
                <a16:creationId xmlns:a16="http://schemas.microsoft.com/office/drawing/2014/main" id="{7A7E5151-B99A-4767-8C31-587B3140F5CC}"/>
              </a:ext>
            </a:extLst>
          </p:cNvPr>
          <p:cNvSpPr txBox="1"/>
          <p:nvPr/>
        </p:nvSpPr>
        <p:spPr>
          <a:xfrm>
            <a:off x="2875091" y="4283333"/>
            <a:ext cx="3326859" cy="646331"/>
          </a:xfrm>
          <a:prstGeom prst="rect">
            <a:avLst/>
          </a:prstGeom>
          <a:solidFill>
            <a:schemeClr val="accent1">
              <a:lumMod val="20000"/>
              <a:lumOff val="80000"/>
            </a:schemeClr>
          </a:solidFill>
          <a:ln w="22225">
            <a:solidFill>
              <a:srgbClr val="FF0000"/>
            </a:solidFill>
          </a:ln>
        </p:spPr>
        <p:txBody>
          <a:bodyPr wrap="square" rtlCol="0">
            <a:spAutoFit/>
          </a:bodyPr>
          <a:lstStyle/>
          <a:p>
            <a:pPr marL="285750" indent="-285750">
              <a:buFont typeface="Arial" panose="020B0604020202020204" pitchFamily="34" charset="0"/>
              <a:buChar char="•"/>
            </a:pPr>
            <a:r>
              <a:rPr lang="en-US" b="1" dirty="0"/>
              <a:t>Click</a:t>
            </a:r>
            <a:r>
              <a:rPr lang="en-US" dirty="0"/>
              <a:t> the </a:t>
            </a:r>
            <a:r>
              <a:rPr lang="en-US" b="1" dirty="0"/>
              <a:t>Location</a:t>
            </a:r>
            <a:r>
              <a:rPr lang="en-US" dirty="0"/>
              <a:t> button.</a:t>
            </a:r>
          </a:p>
          <a:p>
            <a:pPr marL="285750" indent="-285750">
              <a:buFont typeface="Arial" panose="020B0604020202020204" pitchFamily="34" charset="0"/>
              <a:buChar char="•"/>
            </a:pPr>
            <a:r>
              <a:rPr lang="en-US" b="1" dirty="0"/>
              <a:t>Click</a:t>
            </a:r>
            <a:r>
              <a:rPr lang="en-US" dirty="0"/>
              <a:t> a location on the map.</a:t>
            </a:r>
          </a:p>
        </p:txBody>
      </p:sp>
      <p:sp>
        <p:nvSpPr>
          <p:cNvPr id="19" name="Rectangle 14">
            <a:extLst>
              <a:ext uri="{FF2B5EF4-FFF2-40B4-BE49-F238E27FC236}">
                <a16:creationId xmlns:a16="http://schemas.microsoft.com/office/drawing/2014/main" id="{6D6AD3C8-78BF-4FAF-A8E7-E8FF9652AFC3}"/>
              </a:ext>
            </a:extLst>
          </p:cNvPr>
          <p:cNvSpPr/>
          <p:nvPr/>
        </p:nvSpPr>
        <p:spPr>
          <a:xfrm>
            <a:off x="7591198" y="2047428"/>
            <a:ext cx="290142" cy="353674"/>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40">
            <a:extLst>
              <a:ext uri="{FF2B5EF4-FFF2-40B4-BE49-F238E27FC236}">
                <a16:creationId xmlns:a16="http://schemas.microsoft.com/office/drawing/2014/main" id="{299E68EA-5089-4078-9E9A-D785F03FDE85}"/>
              </a:ext>
            </a:extLst>
          </p:cNvPr>
          <p:cNvSpPr txBox="1"/>
          <p:nvPr/>
        </p:nvSpPr>
        <p:spPr>
          <a:xfrm>
            <a:off x="8545596" y="4711585"/>
            <a:ext cx="2666889" cy="1200329"/>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dirty="0"/>
              <a:t>To change the coordinate display format unit, </a:t>
            </a:r>
            <a:r>
              <a:rPr lang="en-US" b="1" dirty="0"/>
              <a:t>select</a:t>
            </a:r>
            <a:r>
              <a:rPr lang="en-US" dirty="0"/>
              <a:t> between Degrees or DMS </a:t>
            </a:r>
            <a:r>
              <a:rPr lang="en-US" sz="1200" dirty="0"/>
              <a:t>(Degrees/Minutes/Seconds)</a:t>
            </a:r>
            <a:r>
              <a:rPr lang="en-US" dirty="0"/>
              <a:t>.</a:t>
            </a:r>
          </a:p>
        </p:txBody>
      </p:sp>
      <p:cxnSp>
        <p:nvCxnSpPr>
          <p:cNvPr id="22" name="Connector: Elbow 37">
            <a:extLst>
              <a:ext uri="{FF2B5EF4-FFF2-40B4-BE49-F238E27FC236}">
                <a16:creationId xmlns:a16="http://schemas.microsoft.com/office/drawing/2014/main" id="{AA421464-2C6E-48B6-86B0-A4FDB877FE1E}"/>
              </a:ext>
            </a:extLst>
          </p:cNvPr>
          <p:cNvCxnSpPr>
            <a:cxnSpLocks/>
            <a:stCxn id="18" idx="3"/>
            <a:endCxn id="19" idx="1"/>
          </p:cNvCxnSpPr>
          <p:nvPr/>
        </p:nvCxnSpPr>
        <p:spPr>
          <a:xfrm flipV="1">
            <a:off x="6201950" y="2224265"/>
            <a:ext cx="1389248" cy="2382234"/>
          </a:xfrm>
          <a:prstGeom prst="bentConnector3">
            <a:avLst>
              <a:gd name="adj1" fmla="val 50000"/>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0" name="Imagen 29">
            <a:extLst>
              <a:ext uri="{FF2B5EF4-FFF2-40B4-BE49-F238E27FC236}">
                <a16:creationId xmlns:a16="http://schemas.microsoft.com/office/drawing/2014/main" id="{F519762E-C3C6-4601-9BA9-2030353686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Effect>
                      <a14:sharpenSoften amount="50000"/>
                    </a14:imgEffect>
                  </a14:imgLayer>
                </a14:imgProps>
              </a:ext>
            </a:extLst>
          </a:blip>
          <a:stretch>
            <a:fillRect/>
          </a:stretch>
        </p:blipFill>
        <p:spPr>
          <a:xfrm>
            <a:off x="5600336" y="5602844"/>
            <a:ext cx="375223" cy="360215"/>
          </a:xfrm>
          <a:prstGeom prst="rect">
            <a:avLst/>
          </a:prstGeom>
        </p:spPr>
      </p:pic>
      <p:cxnSp>
        <p:nvCxnSpPr>
          <p:cNvPr id="42" name="Connector: Elbow 20">
            <a:extLst>
              <a:ext uri="{FF2B5EF4-FFF2-40B4-BE49-F238E27FC236}">
                <a16:creationId xmlns:a16="http://schemas.microsoft.com/office/drawing/2014/main" id="{8A484148-3125-4438-BC17-441CEDCE6625}"/>
              </a:ext>
            </a:extLst>
          </p:cNvPr>
          <p:cNvCxnSpPr>
            <a:cxnSpLocks/>
            <a:stCxn id="21" idx="0"/>
          </p:cNvCxnSpPr>
          <p:nvPr/>
        </p:nvCxnSpPr>
        <p:spPr>
          <a:xfrm rot="16200000" flipV="1">
            <a:off x="7901524" y="2734068"/>
            <a:ext cx="2487321" cy="1467714"/>
          </a:xfrm>
          <a:prstGeom prst="bentConnector3">
            <a:avLst>
              <a:gd name="adj1" fmla="val 99668"/>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Oval 3">
            <a:extLst>
              <a:ext uri="{FF2B5EF4-FFF2-40B4-BE49-F238E27FC236}">
                <a16:creationId xmlns:a16="http://schemas.microsoft.com/office/drawing/2014/main" id="{68C52971-2F67-47A5-9485-65A1F3F3DC58}"/>
              </a:ext>
            </a:extLst>
          </p:cNvPr>
          <p:cNvSpPr/>
          <p:nvPr/>
        </p:nvSpPr>
        <p:spPr>
          <a:xfrm>
            <a:off x="7093599" y="1374796"/>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105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19"/>
                                        </p:tgtEl>
                                      </p:cBhvr>
                                    </p:animEffect>
                                    <p:animScale>
                                      <p:cBhvr>
                                        <p:cTn id="7" dur="375"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24</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rotWithShape="1">
          <a:blip r:embed="rId4">
            <a:extLst>
              <a:ext uri="{28A0092B-C50C-407E-A947-70E740481C1C}">
                <a14:useLocalDpi xmlns:a14="http://schemas.microsoft.com/office/drawing/2010/main" val="0"/>
              </a:ext>
            </a:extLst>
          </a:blip>
          <a:srcRect l="50009"/>
          <a:stretch/>
        </p:blipFill>
        <p:spPr>
          <a:xfrm>
            <a:off x="2681594" y="854134"/>
            <a:ext cx="6022682" cy="5463411"/>
          </a:xfrm>
          <a:prstGeom prst="rect">
            <a:avLst/>
          </a:prstGeom>
        </p:spPr>
      </p:pic>
      <p:sp>
        <p:nvSpPr>
          <p:cNvPr id="4" name="Oval 3">
            <a:extLst>
              <a:ext uri="{FF2B5EF4-FFF2-40B4-BE49-F238E27FC236}">
                <a16:creationId xmlns:a16="http://schemas.microsoft.com/office/drawing/2014/main" id="{5F6F5C7D-E5CA-4E27-8234-1FB312650025}"/>
              </a:ext>
            </a:extLst>
          </p:cNvPr>
          <p:cNvSpPr/>
          <p:nvPr/>
        </p:nvSpPr>
        <p:spPr>
          <a:xfrm>
            <a:off x="6974502" y="1236373"/>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8299E54-6982-40D3-ACD2-33FE8F8514B1}"/>
              </a:ext>
            </a:extLst>
          </p:cNvPr>
          <p:cNvSpPr/>
          <p:nvPr/>
        </p:nvSpPr>
        <p:spPr>
          <a:xfrm rot="10800000" flipH="1">
            <a:off x="5692934" y="1305271"/>
            <a:ext cx="982493" cy="284776"/>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B7733F1-4CE3-4947-84CF-DB8565ADB7EC}"/>
              </a:ext>
            </a:extLst>
          </p:cNvPr>
          <p:cNvSpPr txBox="1"/>
          <p:nvPr/>
        </p:nvSpPr>
        <p:spPr>
          <a:xfrm>
            <a:off x="259265" y="854134"/>
            <a:ext cx="5433670" cy="3416320"/>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Coordinate Conversion Button</a:t>
            </a:r>
          </a:p>
          <a:p>
            <a:pPr algn="ctr"/>
            <a:endParaRPr lang="en-US" b="1" dirty="0"/>
          </a:p>
          <a:p>
            <a:pPr algn="just"/>
            <a:r>
              <a:rPr lang="en-US" dirty="0"/>
              <a:t>Allows you to </a:t>
            </a:r>
            <a:r>
              <a:rPr lang="en-US" b="1" dirty="0"/>
              <a:t>input</a:t>
            </a:r>
            <a:r>
              <a:rPr lang="en-US" dirty="0"/>
              <a:t> </a:t>
            </a:r>
            <a:r>
              <a:rPr lang="en-US" b="1" dirty="0"/>
              <a:t>coordinates</a:t>
            </a:r>
            <a:r>
              <a:rPr lang="en-US" dirty="0"/>
              <a:t> using one coordinate system and </a:t>
            </a:r>
            <a:r>
              <a:rPr lang="en-US" b="1" dirty="0"/>
              <a:t>output</a:t>
            </a:r>
            <a:r>
              <a:rPr lang="en-US" dirty="0"/>
              <a:t> to </a:t>
            </a:r>
            <a:r>
              <a:rPr lang="en-US" b="1" dirty="0"/>
              <a:t>different coordinate systems</a:t>
            </a:r>
            <a:r>
              <a:rPr lang="en-US" dirty="0"/>
              <a:t> using multiple notation formats:</a:t>
            </a:r>
          </a:p>
          <a:p>
            <a:pPr algn="just"/>
            <a:endParaRPr lang="en-US" dirty="0"/>
          </a:p>
          <a:p>
            <a:pPr marL="174625" indent="-174625" algn="just">
              <a:buFont typeface="Arial" panose="020B0604020202020204" pitchFamily="34" charset="0"/>
              <a:buChar char="•"/>
            </a:pPr>
            <a:r>
              <a:rPr lang="en-US" dirty="0"/>
              <a:t>DD - Decimal Degrees</a:t>
            </a:r>
          </a:p>
          <a:p>
            <a:pPr marL="174625" indent="-174625" algn="just">
              <a:buFont typeface="Arial" panose="020B0604020202020204" pitchFamily="34" charset="0"/>
              <a:buChar char="•"/>
            </a:pPr>
            <a:r>
              <a:rPr lang="en-US" dirty="0"/>
              <a:t>DDM – Degrees Decimal Minute</a:t>
            </a:r>
          </a:p>
          <a:p>
            <a:pPr marL="174625" indent="-174625" algn="just">
              <a:buFont typeface="Arial" panose="020B0604020202020204" pitchFamily="34" charset="0"/>
              <a:buChar char="•"/>
            </a:pPr>
            <a:r>
              <a:rPr lang="en-US" dirty="0"/>
              <a:t>DMS - Degrees Minutes Seconds</a:t>
            </a:r>
          </a:p>
          <a:p>
            <a:pPr marL="174625" indent="-174625" algn="just">
              <a:buFont typeface="Arial" panose="020B0604020202020204" pitchFamily="34" charset="0"/>
              <a:buChar char="•"/>
            </a:pPr>
            <a:r>
              <a:rPr lang="en-US" dirty="0"/>
              <a:t>Military Grid Reference System (MGRS)</a:t>
            </a:r>
          </a:p>
          <a:p>
            <a:pPr marL="174625" indent="-174625" algn="just">
              <a:buFont typeface="Arial" panose="020B0604020202020204" pitchFamily="34" charset="0"/>
              <a:buChar char="•"/>
            </a:pPr>
            <a:r>
              <a:rPr lang="en-US" dirty="0"/>
              <a:t>Universal Transverse Mercator (UTM)</a:t>
            </a:r>
          </a:p>
          <a:p>
            <a:pPr marL="174625" indent="-174625" algn="just">
              <a:buFont typeface="Arial" panose="020B0604020202020204" pitchFamily="34" charset="0"/>
              <a:buChar char="•"/>
            </a:pPr>
            <a:r>
              <a:rPr lang="en-US" dirty="0"/>
              <a:t>Global Area Reference System (GARS)</a:t>
            </a:r>
          </a:p>
        </p:txBody>
      </p:sp>
      <p:sp>
        <p:nvSpPr>
          <p:cNvPr id="12" name="Left Brace 11">
            <a:extLst>
              <a:ext uri="{FF2B5EF4-FFF2-40B4-BE49-F238E27FC236}">
                <a16:creationId xmlns:a16="http://schemas.microsoft.com/office/drawing/2014/main" id="{EA9A5469-F44C-4CC1-81F0-C9FDB2D620F3}"/>
              </a:ext>
            </a:extLst>
          </p:cNvPr>
          <p:cNvSpPr/>
          <p:nvPr/>
        </p:nvSpPr>
        <p:spPr>
          <a:xfrm rot="10800000">
            <a:off x="8368426" y="2529292"/>
            <a:ext cx="263843" cy="2198451"/>
          </a:xfrm>
          <a:prstGeom prst="leftBrace">
            <a:avLst>
              <a:gd name="adj1" fmla="val 30825"/>
              <a:gd name="adj2" fmla="val 45353"/>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E53D17EE-7A9A-4791-8392-1E7AE88376F1}"/>
              </a:ext>
            </a:extLst>
          </p:cNvPr>
          <p:cNvSpPr txBox="1"/>
          <p:nvPr/>
        </p:nvSpPr>
        <p:spPr>
          <a:xfrm>
            <a:off x="9039505" y="3211323"/>
            <a:ext cx="3033934" cy="923330"/>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Output Coordinates window</a:t>
            </a:r>
          </a:p>
          <a:p>
            <a:pPr algn="just"/>
            <a:r>
              <a:rPr lang="en-US" dirty="0"/>
              <a:t>You can see, copy and edit your results</a:t>
            </a:r>
          </a:p>
        </p:txBody>
      </p:sp>
      <p:sp>
        <p:nvSpPr>
          <p:cNvPr id="25" name="Arrow: Right 24">
            <a:extLst>
              <a:ext uri="{FF2B5EF4-FFF2-40B4-BE49-F238E27FC236}">
                <a16:creationId xmlns:a16="http://schemas.microsoft.com/office/drawing/2014/main" id="{09BC6854-9A5C-4DD7-A2B4-4557AEAE7A6E}"/>
              </a:ext>
            </a:extLst>
          </p:cNvPr>
          <p:cNvSpPr/>
          <p:nvPr/>
        </p:nvSpPr>
        <p:spPr>
          <a:xfrm rot="10800000">
            <a:off x="8667962" y="3628518"/>
            <a:ext cx="371543"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02B60C2E-77FA-4677-AB08-8651BBB5DD46}"/>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Coordinate Conversion</a:t>
            </a:r>
          </a:p>
        </p:txBody>
      </p:sp>
    </p:spTree>
    <p:extLst>
      <p:ext uri="{BB962C8B-B14F-4D97-AF65-F5344CB8AC3E}">
        <p14:creationId xmlns:p14="http://schemas.microsoft.com/office/powerpoint/2010/main" val="950124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25</a:t>
            </a:fld>
            <a:endParaRPr lang="en-US" dirty="0"/>
          </a:p>
        </p:txBody>
      </p:sp>
      <p:pic>
        <p:nvPicPr>
          <p:cNvPr id="13" name="Picture 50" descr="Graphical user interface, application&#10;&#10;Description automatically generated">
            <a:extLst>
              <a:ext uri="{FF2B5EF4-FFF2-40B4-BE49-F238E27FC236}">
                <a16:creationId xmlns:a16="http://schemas.microsoft.com/office/drawing/2014/main" id="{C1530172-5F10-4A3C-95CB-92C3DA62FC6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b="17117"/>
          <a:stretch/>
        </p:blipFill>
        <p:spPr>
          <a:xfrm>
            <a:off x="9795170" y="1057658"/>
            <a:ext cx="2085074" cy="4797005"/>
          </a:xfrm>
          <a:prstGeom prst="rect">
            <a:avLst/>
          </a:prstGeom>
          <a:ln>
            <a:noFill/>
          </a:ln>
          <a:effectLst>
            <a:outerShdw blurRad="292100" dist="139700" dir="2700000" algn="tl" rotWithShape="0">
              <a:srgbClr val="333333">
                <a:alpha val="65000"/>
              </a:srgbClr>
            </a:outerShdw>
          </a:effectLst>
        </p:spPr>
      </p:pic>
      <p:sp>
        <p:nvSpPr>
          <p:cNvPr id="14" name="TextBox 12">
            <a:extLst>
              <a:ext uri="{FF2B5EF4-FFF2-40B4-BE49-F238E27FC236}">
                <a16:creationId xmlns:a16="http://schemas.microsoft.com/office/drawing/2014/main" id="{359A5DB5-7E04-484C-B97F-9158720E759D}"/>
              </a:ext>
            </a:extLst>
          </p:cNvPr>
          <p:cNvSpPr txBox="1"/>
          <p:nvPr/>
        </p:nvSpPr>
        <p:spPr>
          <a:xfrm>
            <a:off x="6018176" y="814090"/>
            <a:ext cx="3738181" cy="2446824"/>
          </a:xfrm>
          <a:prstGeom prst="rect">
            <a:avLst/>
          </a:prstGeom>
          <a:solidFill>
            <a:schemeClr val="accent1">
              <a:lumMod val="20000"/>
              <a:lumOff val="80000"/>
            </a:schemeClr>
          </a:solidFill>
          <a:ln w="22225">
            <a:solidFill>
              <a:srgbClr val="FF0000"/>
            </a:solidFill>
          </a:ln>
        </p:spPr>
        <p:txBody>
          <a:bodyPr wrap="square" rtlCol="0">
            <a:spAutoFit/>
          </a:bodyPr>
          <a:lstStyle/>
          <a:p>
            <a:r>
              <a:rPr lang="en-US" sz="1700" dirty="0"/>
              <a:t>To </a:t>
            </a:r>
            <a:r>
              <a:rPr lang="en-US" sz="1700" b="1" dirty="0"/>
              <a:t>input</a:t>
            </a:r>
            <a:r>
              <a:rPr lang="en-US" sz="1700" dirty="0"/>
              <a:t> coordinates:</a:t>
            </a:r>
          </a:p>
          <a:p>
            <a:pPr marL="285750" indent="-285750">
              <a:buFont typeface="Arial" panose="020B0604020202020204" pitchFamily="34" charset="0"/>
              <a:buChar char="•"/>
            </a:pPr>
            <a:r>
              <a:rPr lang="en-US" sz="1700" b="1" dirty="0"/>
              <a:t>Type</a:t>
            </a:r>
            <a:r>
              <a:rPr lang="en-US" sz="1700" dirty="0"/>
              <a:t> or </a:t>
            </a:r>
            <a:r>
              <a:rPr lang="en-US" sz="1700" b="1" dirty="0"/>
              <a:t>paste</a:t>
            </a:r>
            <a:r>
              <a:rPr lang="en-US" sz="1700" dirty="0"/>
              <a:t> coordinates and press Enter. </a:t>
            </a:r>
          </a:p>
          <a:p>
            <a:r>
              <a:rPr lang="en-US" sz="1700" dirty="0"/>
              <a:t>or</a:t>
            </a:r>
          </a:p>
          <a:p>
            <a:pPr marL="285750" indent="-285750">
              <a:buFont typeface="Arial" panose="020B0604020202020204" pitchFamily="34" charset="0"/>
              <a:buChar char="•"/>
            </a:pPr>
            <a:r>
              <a:rPr lang="en-US" sz="1700" b="1" dirty="0"/>
              <a:t>Click</a:t>
            </a:r>
            <a:r>
              <a:rPr lang="en-US" sz="1700" dirty="0"/>
              <a:t> a location on the map.</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b="1" dirty="0"/>
              <a:t>Click</a:t>
            </a:r>
            <a:r>
              <a:rPr lang="en-US" sz="1700" dirty="0"/>
              <a:t> the Zoom button to zoom to the </a:t>
            </a:r>
            <a:r>
              <a:rPr lang="en-US" sz="1700" b="1" dirty="0"/>
              <a:t>input</a:t>
            </a:r>
            <a:r>
              <a:rPr lang="en-US" sz="1700" dirty="0"/>
              <a:t> coordinates.</a:t>
            </a:r>
          </a:p>
          <a:p>
            <a:pPr marL="285750" indent="-285750">
              <a:buFont typeface="Arial" panose="020B0604020202020204" pitchFamily="34" charset="0"/>
              <a:buChar char="•"/>
            </a:pPr>
            <a:r>
              <a:rPr lang="en-US" sz="1700" dirty="0"/>
              <a:t>You can copy </a:t>
            </a:r>
            <a:r>
              <a:rPr lang="en-US" sz="1700" b="1" dirty="0"/>
              <a:t>input</a:t>
            </a:r>
            <a:r>
              <a:rPr lang="en-US" sz="1700" dirty="0"/>
              <a:t> coordinates. </a:t>
            </a:r>
          </a:p>
        </p:txBody>
      </p:sp>
      <p:cxnSp>
        <p:nvCxnSpPr>
          <p:cNvPr id="15" name="Connector: Elbow 37">
            <a:extLst>
              <a:ext uri="{FF2B5EF4-FFF2-40B4-BE49-F238E27FC236}">
                <a16:creationId xmlns:a16="http://schemas.microsoft.com/office/drawing/2014/main" id="{1B576DB5-C932-4D2B-92FD-0DD669E841FB}"/>
              </a:ext>
            </a:extLst>
          </p:cNvPr>
          <p:cNvCxnSpPr>
            <a:cxnSpLocks/>
            <a:endCxn id="50" idx="2"/>
          </p:cNvCxnSpPr>
          <p:nvPr/>
        </p:nvCxnSpPr>
        <p:spPr>
          <a:xfrm flipV="1">
            <a:off x="9204784" y="5048655"/>
            <a:ext cx="1281196" cy="745654"/>
          </a:xfrm>
          <a:prstGeom prst="bentConnector2">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9" name="Rectangle 14">
            <a:extLst>
              <a:ext uri="{FF2B5EF4-FFF2-40B4-BE49-F238E27FC236}">
                <a16:creationId xmlns:a16="http://schemas.microsoft.com/office/drawing/2014/main" id="{D46B05E0-5A57-4486-8542-BA7B986EFEF6}"/>
              </a:ext>
            </a:extLst>
          </p:cNvPr>
          <p:cNvSpPr/>
          <p:nvPr/>
        </p:nvSpPr>
        <p:spPr>
          <a:xfrm>
            <a:off x="11393777" y="2244997"/>
            <a:ext cx="323406" cy="367576"/>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4">
            <a:extLst>
              <a:ext uri="{FF2B5EF4-FFF2-40B4-BE49-F238E27FC236}">
                <a16:creationId xmlns:a16="http://schemas.microsoft.com/office/drawing/2014/main" id="{44739BD7-0BB9-4201-93CB-F4323C5C22EF}"/>
              </a:ext>
            </a:extLst>
          </p:cNvPr>
          <p:cNvSpPr/>
          <p:nvPr/>
        </p:nvSpPr>
        <p:spPr>
          <a:xfrm>
            <a:off x="9902278" y="2159992"/>
            <a:ext cx="1167403" cy="498674"/>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1F920EC3-462B-4D7E-BA38-EEA300134AB1}"/>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Coordinate Conversion</a:t>
            </a:r>
          </a:p>
        </p:txBody>
      </p:sp>
      <p:pic>
        <p:nvPicPr>
          <p:cNvPr id="42" name="Picture 33">
            <a:extLst>
              <a:ext uri="{FF2B5EF4-FFF2-40B4-BE49-F238E27FC236}">
                <a16:creationId xmlns:a16="http://schemas.microsoft.com/office/drawing/2014/main" id="{37629F7D-8A80-4451-8B49-2E8FCE04554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Effect>
                      <a14:sharpenSoften amount="500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783943" y="1735176"/>
            <a:ext cx="558581" cy="558581"/>
          </a:xfrm>
          <a:prstGeom prst="rect">
            <a:avLst/>
          </a:prstGeom>
        </p:spPr>
      </p:pic>
      <p:pic>
        <p:nvPicPr>
          <p:cNvPr id="44" name="Imagen 43">
            <a:extLst>
              <a:ext uri="{FF2B5EF4-FFF2-40B4-BE49-F238E27FC236}">
                <a16:creationId xmlns:a16="http://schemas.microsoft.com/office/drawing/2014/main" id="{2139A9E1-7B47-4168-8D20-EFABCE0A84A6}"/>
              </a:ext>
            </a:extLst>
          </p:cNvPr>
          <p:cNvPicPr>
            <a:picLocks noChangeAspect="1"/>
          </p:cNvPicPr>
          <p:nvPr/>
        </p:nvPicPr>
        <p:blipFill>
          <a:blip r:embed="rId8"/>
          <a:stretch>
            <a:fillRect/>
          </a:stretch>
        </p:blipFill>
        <p:spPr>
          <a:xfrm>
            <a:off x="705392" y="940926"/>
            <a:ext cx="4948657" cy="4853383"/>
          </a:xfrm>
          <a:prstGeom prst="rect">
            <a:avLst/>
          </a:prstGeom>
          <a:ln>
            <a:noFill/>
          </a:ln>
          <a:effectLst>
            <a:outerShdw blurRad="292100" dist="139700" dir="2700000" algn="tl" rotWithShape="0">
              <a:srgbClr val="333333">
                <a:alpha val="65000"/>
              </a:srgbClr>
            </a:outerShdw>
          </a:effectLst>
        </p:spPr>
      </p:pic>
      <p:sp>
        <p:nvSpPr>
          <p:cNvPr id="45" name="TextBox 12">
            <a:extLst>
              <a:ext uri="{FF2B5EF4-FFF2-40B4-BE49-F238E27FC236}">
                <a16:creationId xmlns:a16="http://schemas.microsoft.com/office/drawing/2014/main" id="{5E7C34AC-0B36-4E90-A76B-4196DA9D4FF1}"/>
              </a:ext>
            </a:extLst>
          </p:cNvPr>
          <p:cNvSpPr txBox="1"/>
          <p:nvPr/>
        </p:nvSpPr>
        <p:spPr>
          <a:xfrm>
            <a:off x="67969" y="867640"/>
            <a:ext cx="2972402" cy="3754874"/>
          </a:xfrm>
          <a:prstGeom prst="rect">
            <a:avLst/>
          </a:prstGeom>
          <a:solidFill>
            <a:schemeClr val="accent1">
              <a:lumMod val="20000"/>
              <a:lumOff val="80000"/>
            </a:schemeClr>
          </a:solidFill>
          <a:ln w="22225">
            <a:solidFill>
              <a:srgbClr val="FF0000"/>
            </a:solidFill>
          </a:ln>
        </p:spPr>
        <p:txBody>
          <a:bodyPr wrap="square" rtlCol="0">
            <a:spAutoFit/>
          </a:bodyPr>
          <a:lstStyle/>
          <a:p>
            <a:r>
              <a:rPr lang="en-US" sz="1700" dirty="0"/>
              <a:t>Before </a:t>
            </a:r>
            <a:r>
              <a:rPr lang="en-US" sz="1700" b="1" dirty="0"/>
              <a:t>input</a:t>
            </a:r>
            <a:r>
              <a:rPr lang="en-US" sz="1700" dirty="0"/>
              <a:t> coordinates:</a:t>
            </a:r>
          </a:p>
          <a:p>
            <a:endParaRPr lang="en-US" sz="1700" dirty="0"/>
          </a:p>
          <a:p>
            <a:pPr marL="342900" indent="-342900">
              <a:buFont typeface="+mj-lt"/>
              <a:buAutoNum type="arabicPeriod"/>
            </a:pPr>
            <a:r>
              <a:rPr lang="en-US" sz="1700" dirty="0"/>
              <a:t>Set the </a:t>
            </a:r>
            <a:r>
              <a:rPr lang="en-US" sz="1700" b="1" dirty="0"/>
              <a:t>input</a:t>
            </a:r>
            <a:r>
              <a:rPr lang="en-US" sz="1700" dirty="0"/>
              <a:t> coordinate format you want from the drop-down list.</a:t>
            </a:r>
          </a:p>
          <a:p>
            <a:pPr marL="342900" indent="-342900">
              <a:buFont typeface="+mj-lt"/>
              <a:buAutoNum type="arabicPeriod"/>
            </a:pPr>
            <a:endParaRPr lang="en-US" sz="1700" dirty="0"/>
          </a:p>
          <a:p>
            <a:pPr marL="342900" indent="-342900">
              <a:buFont typeface="+mj-lt"/>
              <a:buAutoNum type="arabicPeriod"/>
            </a:pPr>
            <a:r>
              <a:rPr lang="en-US" sz="1700" b="1" dirty="0"/>
              <a:t>Edit</a:t>
            </a:r>
            <a:r>
              <a:rPr lang="en-US" sz="1700" dirty="0"/>
              <a:t> the text box to change the notation of the input coordinate format.</a:t>
            </a:r>
          </a:p>
          <a:p>
            <a:pPr marL="285750" indent="-285750">
              <a:buFont typeface="Arial" panose="020B0604020202020204" pitchFamily="34" charset="0"/>
              <a:buChar char="•"/>
            </a:pPr>
            <a:endParaRPr lang="en-US" sz="1700" dirty="0"/>
          </a:p>
          <a:p>
            <a:pPr algn="just"/>
            <a:r>
              <a:rPr lang="en-US" sz="1700" b="1" dirty="0"/>
              <a:t>Check</a:t>
            </a:r>
            <a:r>
              <a:rPr lang="en-US" sz="1700" dirty="0"/>
              <a:t> the check box if want use a +/- for coordinates in the Northern / Southern or Eastern / Western hemispheres.</a:t>
            </a:r>
          </a:p>
        </p:txBody>
      </p:sp>
      <p:pic>
        <p:nvPicPr>
          <p:cNvPr id="40" name="Picture 31">
            <a:extLst>
              <a:ext uri="{FF2B5EF4-FFF2-40B4-BE49-F238E27FC236}">
                <a16:creationId xmlns:a16="http://schemas.microsoft.com/office/drawing/2014/main" id="{9E61BC75-7E99-4A8A-847F-F89A5C81A51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470336" y="828728"/>
            <a:ext cx="412691" cy="464278"/>
          </a:xfrm>
          <a:prstGeom prst="rect">
            <a:avLst/>
          </a:prstGeom>
        </p:spPr>
      </p:pic>
      <p:sp>
        <p:nvSpPr>
          <p:cNvPr id="46" name="Rectangle 14">
            <a:extLst>
              <a:ext uri="{FF2B5EF4-FFF2-40B4-BE49-F238E27FC236}">
                <a16:creationId xmlns:a16="http://schemas.microsoft.com/office/drawing/2014/main" id="{3A5EC6B5-0D38-41A8-8F95-739C1FAE6821}"/>
              </a:ext>
            </a:extLst>
          </p:cNvPr>
          <p:cNvSpPr/>
          <p:nvPr/>
        </p:nvSpPr>
        <p:spPr>
          <a:xfrm>
            <a:off x="3072551" y="2444702"/>
            <a:ext cx="993614" cy="153522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12">
            <a:extLst>
              <a:ext uri="{FF2B5EF4-FFF2-40B4-BE49-F238E27FC236}">
                <a16:creationId xmlns:a16="http://schemas.microsoft.com/office/drawing/2014/main" id="{2C4CDC30-E4A9-4786-934D-D952B734B676}"/>
              </a:ext>
            </a:extLst>
          </p:cNvPr>
          <p:cNvSpPr txBox="1"/>
          <p:nvPr/>
        </p:nvSpPr>
        <p:spPr>
          <a:xfrm>
            <a:off x="6059404" y="3649176"/>
            <a:ext cx="3283120" cy="2554545"/>
          </a:xfrm>
          <a:prstGeom prst="rect">
            <a:avLst/>
          </a:prstGeom>
          <a:solidFill>
            <a:schemeClr val="accent1">
              <a:lumMod val="20000"/>
              <a:lumOff val="80000"/>
            </a:schemeClr>
          </a:solidFill>
          <a:ln w="22225">
            <a:solidFill>
              <a:srgbClr val="FF0000"/>
            </a:solidFill>
          </a:ln>
        </p:spPr>
        <p:txBody>
          <a:bodyPr wrap="square" rtlCol="0">
            <a:spAutoFit/>
          </a:bodyPr>
          <a:lstStyle/>
          <a:p>
            <a:r>
              <a:rPr lang="en-US" sz="1700" b="1" dirty="0"/>
              <a:t>Output</a:t>
            </a:r>
            <a:r>
              <a:rPr lang="en-US" sz="1700" dirty="0"/>
              <a:t> coordinates:</a:t>
            </a:r>
          </a:p>
          <a:p>
            <a:r>
              <a:rPr lang="en-US" sz="1700" dirty="0"/>
              <a:t>Conversion is automatic.</a:t>
            </a:r>
          </a:p>
          <a:p>
            <a:pPr marL="285750" indent="-285750">
              <a:buFont typeface="Arial" panose="020B0604020202020204" pitchFamily="34" charset="0"/>
              <a:buChar char="•"/>
            </a:pPr>
            <a:r>
              <a:rPr lang="en-US" sz="1700" b="1" dirty="0"/>
              <a:t>Click</a:t>
            </a:r>
            <a:r>
              <a:rPr lang="en-US" sz="1700" dirty="0"/>
              <a:t> if want copy </a:t>
            </a:r>
            <a:r>
              <a:rPr lang="en-US" sz="1700" b="1" dirty="0"/>
              <a:t>output</a:t>
            </a:r>
            <a:r>
              <a:rPr lang="en-US" sz="1700" dirty="0"/>
              <a:t> coordinates.</a:t>
            </a:r>
          </a:p>
          <a:p>
            <a:pPr marL="285750" indent="-285750">
              <a:buFont typeface="Arial" panose="020B0604020202020204" pitchFamily="34" charset="0"/>
              <a:buChar char="•"/>
            </a:pPr>
            <a:r>
              <a:rPr lang="en-US" sz="1700" dirty="0"/>
              <a:t>You can </a:t>
            </a:r>
            <a:r>
              <a:rPr lang="en-US" sz="1700" b="1" dirty="0"/>
              <a:t>set</a:t>
            </a:r>
            <a:r>
              <a:rPr lang="en-US" sz="1700" dirty="0"/>
              <a:t> the </a:t>
            </a:r>
            <a:r>
              <a:rPr lang="en-US" sz="1700" b="1" dirty="0"/>
              <a:t>output</a:t>
            </a:r>
            <a:r>
              <a:rPr lang="en-US" sz="1700" dirty="0"/>
              <a:t>  coordinate format you want from the drop-down list.</a:t>
            </a:r>
          </a:p>
          <a:p>
            <a:pPr marL="285750" indent="-285750">
              <a:buFont typeface="Arial" panose="020B0604020202020204" pitchFamily="34" charset="0"/>
              <a:buChar char="•"/>
            </a:pPr>
            <a:r>
              <a:rPr lang="en-US" sz="1700" b="1" dirty="0"/>
              <a:t>Click</a:t>
            </a:r>
            <a:r>
              <a:rPr lang="en-US" sz="1700" dirty="0"/>
              <a:t> if want remove additional formats.    </a:t>
            </a:r>
            <a:r>
              <a:rPr lang="en-US" sz="2400" dirty="0">
                <a:solidFill>
                  <a:schemeClr val="tx1">
                    <a:lumMod val="50000"/>
                    <a:lumOff val="50000"/>
                  </a:schemeClr>
                </a:solidFill>
                <a:latin typeface="Avenir LT Std 65 Medium" panose="020B0603020203020204" pitchFamily="34" charset="0"/>
              </a:rPr>
              <a:t>X</a:t>
            </a:r>
            <a:endParaRPr lang="en-US" sz="1700" dirty="0">
              <a:solidFill>
                <a:schemeClr val="tx1">
                  <a:lumMod val="50000"/>
                  <a:lumOff val="50000"/>
                </a:schemeClr>
              </a:solidFill>
              <a:latin typeface="Avenir LT Std 65 Medium" panose="020B0603020203020204" pitchFamily="34" charset="0"/>
            </a:endParaRPr>
          </a:p>
        </p:txBody>
      </p:sp>
      <p:pic>
        <p:nvPicPr>
          <p:cNvPr id="48" name="Picture 27">
            <a:extLst>
              <a:ext uri="{FF2B5EF4-FFF2-40B4-BE49-F238E27FC236}">
                <a16:creationId xmlns:a16="http://schemas.microsoft.com/office/drawing/2014/main" id="{84DC26F1-E923-49BC-B1A4-359E571EF29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179720" y="2811261"/>
            <a:ext cx="449145" cy="485077"/>
          </a:xfrm>
          <a:prstGeom prst="rect">
            <a:avLst/>
          </a:prstGeom>
        </p:spPr>
      </p:pic>
      <p:pic>
        <p:nvPicPr>
          <p:cNvPr id="49" name="Picture 52">
            <a:extLst>
              <a:ext uri="{FF2B5EF4-FFF2-40B4-BE49-F238E27FC236}">
                <a16:creationId xmlns:a16="http://schemas.microsoft.com/office/drawing/2014/main" id="{61DEF369-B4CA-404F-B463-316E9CF9B80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297291" y="2556293"/>
            <a:ext cx="467196" cy="485165"/>
          </a:xfrm>
          <a:prstGeom prst="rect">
            <a:avLst/>
          </a:prstGeom>
        </p:spPr>
      </p:pic>
      <p:sp>
        <p:nvSpPr>
          <p:cNvPr id="50" name="Rectangle 14">
            <a:extLst>
              <a:ext uri="{FF2B5EF4-FFF2-40B4-BE49-F238E27FC236}">
                <a16:creationId xmlns:a16="http://schemas.microsoft.com/office/drawing/2014/main" id="{8DB13E2C-510E-448A-AC30-EDD9D8E917E0}"/>
              </a:ext>
            </a:extLst>
          </p:cNvPr>
          <p:cNvSpPr/>
          <p:nvPr/>
        </p:nvSpPr>
        <p:spPr>
          <a:xfrm>
            <a:off x="9902278" y="2743200"/>
            <a:ext cx="1167403" cy="2305455"/>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27">
            <a:extLst>
              <a:ext uri="{FF2B5EF4-FFF2-40B4-BE49-F238E27FC236}">
                <a16:creationId xmlns:a16="http://schemas.microsoft.com/office/drawing/2014/main" id="{BEDD6367-2F50-4A24-A996-02D1D55B21A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526093" y="4374736"/>
            <a:ext cx="392222" cy="423600"/>
          </a:xfrm>
          <a:prstGeom prst="rect">
            <a:avLst/>
          </a:prstGeom>
        </p:spPr>
      </p:pic>
      <p:cxnSp>
        <p:nvCxnSpPr>
          <p:cNvPr id="58" name="Connector: Elbow 37">
            <a:extLst>
              <a:ext uri="{FF2B5EF4-FFF2-40B4-BE49-F238E27FC236}">
                <a16:creationId xmlns:a16="http://schemas.microsoft.com/office/drawing/2014/main" id="{278C60E2-480E-4353-9355-54850EFB4585}"/>
              </a:ext>
            </a:extLst>
          </p:cNvPr>
          <p:cNvCxnSpPr>
            <a:cxnSpLocks/>
            <a:endCxn id="22" idx="0"/>
          </p:cNvCxnSpPr>
          <p:nvPr/>
        </p:nvCxnSpPr>
        <p:spPr>
          <a:xfrm>
            <a:off x="9756357" y="1902352"/>
            <a:ext cx="729623" cy="257640"/>
          </a:xfrm>
          <a:prstGeom prst="bentConnector2">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26" name="Oval 3">
            <a:extLst>
              <a:ext uri="{FF2B5EF4-FFF2-40B4-BE49-F238E27FC236}">
                <a16:creationId xmlns:a16="http://schemas.microsoft.com/office/drawing/2014/main" id="{AFB391E7-F092-46CF-9161-EC2C7F3386F8}"/>
              </a:ext>
            </a:extLst>
          </p:cNvPr>
          <p:cNvSpPr/>
          <p:nvPr/>
        </p:nvSpPr>
        <p:spPr>
          <a:xfrm>
            <a:off x="4178159" y="1399185"/>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3">
            <a:extLst>
              <a:ext uri="{FF2B5EF4-FFF2-40B4-BE49-F238E27FC236}">
                <a16:creationId xmlns:a16="http://schemas.microsoft.com/office/drawing/2014/main" id="{825F8F10-89EC-45DE-A8D1-E8D777F8DB26}"/>
              </a:ext>
            </a:extLst>
          </p:cNvPr>
          <p:cNvSpPr/>
          <p:nvPr/>
        </p:nvSpPr>
        <p:spPr>
          <a:xfrm>
            <a:off x="10186167" y="1439567"/>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4">
            <a:extLst>
              <a:ext uri="{FF2B5EF4-FFF2-40B4-BE49-F238E27FC236}">
                <a16:creationId xmlns:a16="http://schemas.microsoft.com/office/drawing/2014/main" id="{6616E54F-4320-47BF-A5B9-2AA44CC4EF7E}"/>
              </a:ext>
            </a:extLst>
          </p:cNvPr>
          <p:cNvSpPr/>
          <p:nvPr/>
        </p:nvSpPr>
        <p:spPr>
          <a:xfrm>
            <a:off x="5136207" y="2232576"/>
            <a:ext cx="168401" cy="183788"/>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4">
            <a:extLst>
              <a:ext uri="{FF2B5EF4-FFF2-40B4-BE49-F238E27FC236}">
                <a16:creationId xmlns:a16="http://schemas.microsoft.com/office/drawing/2014/main" id="{986BDA29-55DF-4C4E-A2D8-695EC2CE3545}"/>
              </a:ext>
            </a:extLst>
          </p:cNvPr>
          <p:cNvSpPr/>
          <p:nvPr/>
        </p:nvSpPr>
        <p:spPr>
          <a:xfrm>
            <a:off x="11106873" y="2244997"/>
            <a:ext cx="197796" cy="367576"/>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31">
            <a:extLst>
              <a:ext uri="{FF2B5EF4-FFF2-40B4-BE49-F238E27FC236}">
                <a16:creationId xmlns:a16="http://schemas.microsoft.com/office/drawing/2014/main" id="{6950242E-27A4-4D00-9A43-C738D17B4C2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37443" y="5150431"/>
            <a:ext cx="412691" cy="464278"/>
          </a:xfrm>
          <a:prstGeom prst="rect">
            <a:avLst/>
          </a:prstGeom>
        </p:spPr>
      </p:pic>
      <p:sp>
        <p:nvSpPr>
          <p:cNvPr id="31" name="Rectangle 14">
            <a:extLst>
              <a:ext uri="{FF2B5EF4-FFF2-40B4-BE49-F238E27FC236}">
                <a16:creationId xmlns:a16="http://schemas.microsoft.com/office/drawing/2014/main" id="{145127E9-0408-4591-8077-47D1289F7810}"/>
              </a:ext>
            </a:extLst>
          </p:cNvPr>
          <p:cNvSpPr/>
          <p:nvPr/>
        </p:nvSpPr>
        <p:spPr>
          <a:xfrm>
            <a:off x="11123510" y="2998702"/>
            <a:ext cx="476638" cy="367576"/>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tle 1">
            <a:extLst>
              <a:ext uri="{FF2B5EF4-FFF2-40B4-BE49-F238E27FC236}">
                <a16:creationId xmlns:a16="http://schemas.microsoft.com/office/drawing/2014/main" id="{9A10C5B4-9747-4FD1-BD3E-45E9A5139318}"/>
              </a:ext>
            </a:extLst>
          </p:cNvPr>
          <p:cNvSpPr txBox="1">
            <a:spLocks/>
          </p:cNvSpPr>
          <p:nvPr/>
        </p:nvSpPr>
        <p:spPr>
          <a:xfrm>
            <a:off x="3427268" y="2573630"/>
            <a:ext cx="338338"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000" b="1" dirty="0">
                <a:solidFill>
                  <a:srgbClr val="00B050"/>
                </a:solidFill>
                <a:latin typeface="Calibri" panose="020F0502020204030204"/>
                <a:ea typeface="+mn-ea"/>
                <a:cs typeface="+mn-cs"/>
              </a:rPr>
              <a:t>1</a:t>
            </a:r>
          </a:p>
        </p:txBody>
      </p:sp>
      <p:sp>
        <p:nvSpPr>
          <p:cNvPr id="34" name="Title 1">
            <a:extLst>
              <a:ext uri="{FF2B5EF4-FFF2-40B4-BE49-F238E27FC236}">
                <a16:creationId xmlns:a16="http://schemas.microsoft.com/office/drawing/2014/main" id="{61CDFF71-492D-4B04-AD56-DC23365EADD7}"/>
              </a:ext>
            </a:extLst>
          </p:cNvPr>
          <p:cNvSpPr txBox="1">
            <a:spLocks/>
          </p:cNvSpPr>
          <p:nvPr/>
        </p:nvSpPr>
        <p:spPr>
          <a:xfrm>
            <a:off x="4312229" y="2570176"/>
            <a:ext cx="338338"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2000" b="1" dirty="0">
                <a:solidFill>
                  <a:srgbClr val="00B050"/>
                </a:solidFill>
                <a:latin typeface="Calibri" panose="020F0502020204030204"/>
                <a:ea typeface="+mn-ea"/>
                <a:cs typeface="+mn-cs"/>
              </a:rPr>
              <a:t>2</a:t>
            </a:r>
          </a:p>
        </p:txBody>
      </p:sp>
    </p:spTree>
    <p:extLst>
      <p:ext uri="{BB962C8B-B14F-4D97-AF65-F5344CB8AC3E}">
        <p14:creationId xmlns:p14="http://schemas.microsoft.com/office/powerpoint/2010/main" val="423895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000" tmFilter="0, 0; .2, .5; .8, .5; 1, 0"/>
                                        <p:tgtEl>
                                          <p:spTgt spid="40"/>
                                        </p:tgtEl>
                                      </p:cBhvr>
                                    </p:animEffect>
                                    <p:animScale>
                                      <p:cBhvr>
                                        <p:cTn id="7" dur="500" autoRev="1" fill="hold"/>
                                        <p:tgtEl>
                                          <p:spTgt spid="40"/>
                                        </p:tgtEl>
                                      </p:cBhvr>
                                      <p:by x="105000" y="105000"/>
                                    </p:animScale>
                                  </p:childTnLst>
                                </p:cTn>
                              </p:par>
                              <p:par>
                                <p:cTn id="8" presetID="26" presetClass="emph" presetSubtype="0" fill="hold" grpId="0" nodeType="withEffect">
                                  <p:stCondLst>
                                    <p:cond delay="0"/>
                                  </p:stCondLst>
                                  <p:childTnLst>
                                    <p:animEffect transition="out" filter="fade">
                                      <p:cBhvr>
                                        <p:cTn id="9" dur="1000" tmFilter="0, 0; .2, .5; .8, .5; 1, 0"/>
                                        <p:tgtEl>
                                          <p:spTgt spid="29"/>
                                        </p:tgtEl>
                                      </p:cBhvr>
                                    </p:animEffect>
                                    <p:animScale>
                                      <p:cBhvr>
                                        <p:cTn id="10" dur="500" autoRev="1" fill="hold"/>
                                        <p:tgtEl>
                                          <p:spTgt spid="29"/>
                                        </p:tgtEl>
                                      </p:cBhvr>
                                      <p:by x="105000" y="105000"/>
                                    </p:animScale>
                                  </p:childTnLst>
                                </p:cTn>
                              </p:par>
                              <p:par>
                                <p:cTn id="11" presetID="26" presetClass="emph" presetSubtype="0" fill="hold" grpId="0" nodeType="withEffect">
                                  <p:stCondLst>
                                    <p:cond delay="0"/>
                                  </p:stCondLst>
                                  <p:childTnLst>
                                    <p:animEffect transition="out" filter="fade">
                                      <p:cBhvr>
                                        <p:cTn id="12" dur="1000" tmFilter="0, 0; .2, .5; .8, .5; 1, 0"/>
                                        <p:tgtEl>
                                          <p:spTgt spid="46"/>
                                        </p:tgtEl>
                                      </p:cBhvr>
                                    </p:animEffect>
                                    <p:animScale>
                                      <p:cBhvr>
                                        <p:cTn id="13" dur="500" autoRev="1" fill="hold"/>
                                        <p:tgtEl>
                                          <p:spTgt spid="46"/>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childTnLst>
                                </p:cTn>
                              </p:par>
                            </p:childTnLst>
                          </p:cTn>
                        </p:par>
                        <p:par>
                          <p:cTn id="22" fill="hold">
                            <p:stCondLst>
                              <p:cond delay="1000"/>
                            </p:stCondLst>
                            <p:childTnLst>
                              <p:par>
                                <p:cTn id="23" presetID="26" presetClass="emph" presetSubtype="0" fill="hold" nodeType="afterEffect">
                                  <p:stCondLst>
                                    <p:cond delay="0"/>
                                  </p:stCondLst>
                                  <p:childTnLst>
                                    <p:animEffect transition="out" filter="fade">
                                      <p:cBhvr>
                                        <p:cTn id="24" dur="750" tmFilter="0, 0; .2, .5; .8, .5; 1, 0"/>
                                        <p:tgtEl>
                                          <p:spTgt spid="42"/>
                                        </p:tgtEl>
                                      </p:cBhvr>
                                    </p:animEffect>
                                    <p:animScale>
                                      <p:cBhvr>
                                        <p:cTn id="25" dur="375" autoRev="1" fill="hold"/>
                                        <p:tgtEl>
                                          <p:spTgt spid="42"/>
                                        </p:tgtEl>
                                      </p:cBhvr>
                                      <p:by x="105000" y="105000"/>
                                    </p:animScale>
                                  </p:childTnLst>
                                </p:cTn>
                              </p:par>
                            </p:childTnLst>
                          </p:cTn>
                        </p:par>
                        <p:par>
                          <p:cTn id="26" fill="hold">
                            <p:stCondLst>
                              <p:cond delay="1750"/>
                            </p:stCondLst>
                            <p:childTnLst>
                              <p:par>
                                <p:cTn id="27" presetID="26" presetClass="emph" presetSubtype="0" fill="hold" nodeType="afterEffect">
                                  <p:stCondLst>
                                    <p:cond delay="0"/>
                                  </p:stCondLst>
                                  <p:childTnLst>
                                    <p:animEffect transition="out" filter="fade">
                                      <p:cBhvr>
                                        <p:cTn id="28" dur="750" tmFilter="0, 0; .2, .5; .8, .5; 1, 0"/>
                                        <p:tgtEl>
                                          <p:spTgt spid="49"/>
                                        </p:tgtEl>
                                      </p:cBhvr>
                                    </p:animEffect>
                                    <p:animScale>
                                      <p:cBhvr>
                                        <p:cTn id="29" dur="375" autoRev="1" fill="hold"/>
                                        <p:tgtEl>
                                          <p:spTgt spid="49"/>
                                        </p:tgtEl>
                                      </p:cBhvr>
                                      <p:by x="105000" y="105000"/>
                                    </p:animScale>
                                  </p:childTnLst>
                                </p:cTn>
                              </p:par>
                            </p:childTnLst>
                          </p:cTn>
                        </p:par>
                        <p:par>
                          <p:cTn id="30" fill="hold">
                            <p:stCondLst>
                              <p:cond delay="2500"/>
                            </p:stCondLst>
                            <p:childTnLst>
                              <p:par>
                                <p:cTn id="31" presetID="26" presetClass="emph" presetSubtype="0" fill="hold" nodeType="afterEffect">
                                  <p:stCondLst>
                                    <p:cond delay="0"/>
                                  </p:stCondLst>
                                  <p:childTnLst>
                                    <p:animEffect transition="out" filter="fade">
                                      <p:cBhvr>
                                        <p:cTn id="32" dur="750" tmFilter="0, 0; .2, .5; .8, .5; 1, 0"/>
                                        <p:tgtEl>
                                          <p:spTgt spid="48"/>
                                        </p:tgtEl>
                                      </p:cBhvr>
                                    </p:animEffect>
                                    <p:animScale>
                                      <p:cBhvr>
                                        <p:cTn id="33" dur="375" autoRev="1" fill="hold"/>
                                        <p:tgtEl>
                                          <p:spTgt spid="48"/>
                                        </p:tgtEl>
                                      </p:cBhvr>
                                      <p:by x="105000" y="105000"/>
                                    </p:animScale>
                                  </p:childTnLst>
                                </p:cTn>
                              </p:par>
                            </p:childTnLst>
                          </p:cTn>
                        </p:par>
                        <p:par>
                          <p:cTn id="34" fill="hold">
                            <p:stCondLst>
                              <p:cond delay="3250"/>
                            </p:stCondLst>
                            <p:childTnLst>
                              <p:par>
                                <p:cTn id="35" presetID="26" presetClass="emph" presetSubtype="0" fill="hold" grpId="0" nodeType="afterEffect">
                                  <p:stCondLst>
                                    <p:cond delay="0"/>
                                  </p:stCondLst>
                                  <p:childTnLst>
                                    <p:animEffect transition="out" filter="fade">
                                      <p:cBhvr>
                                        <p:cTn id="36" dur="750" tmFilter="0, 0; .2, .5; .8, .5; 1, 0"/>
                                        <p:tgtEl>
                                          <p:spTgt spid="28"/>
                                        </p:tgtEl>
                                      </p:cBhvr>
                                    </p:animEffect>
                                    <p:animScale>
                                      <p:cBhvr>
                                        <p:cTn id="37" dur="375" autoRev="1" fill="hold"/>
                                        <p:tgtEl>
                                          <p:spTgt spid="28"/>
                                        </p:tgtEl>
                                      </p:cBhvr>
                                      <p:by x="105000" y="105000"/>
                                    </p:animScale>
                                  </p:childTnLst>
                                </p:cTn>
                              </p:par>
                              <p:par>
                                <p:cTn id="38" presetID="26" presetClass="emph" presetSubtype="0" fill="hold" grpId="0" nodeType="withEffect">
                                  <p:stCondLst>
                                    <p:cond delay="0"/>
                                  </p:stCondLst>
                                  <p:childTnLst>
                                    <p:animEffect transition="out" filter="fade">
                                      <p:cBhvr>
                                        <p:cTn id="39" dur="750" tmFilter="0, 0; .2, .5; .8, .5; 1, 0"/>
                                        <p:tgtEl>
                                          <p:spTgt spid="19"/>
                                        </p:tgtEl>
                                      </p:cBhvr>
                                    </p:animEffect>
                                    <p:animScale>
                                      <p:cBhvr>
                                        <p:cTn id="40" dur="375" autoRev="1" fill="hold"/>
                                        <p:tgtEl>
                                          <p:spTgt spid="19"/>
                                        </p:tgtEl>
                                      </p:cBhvr>
                                      <p:by x="105000" y="105000"/>
                                    </p:animScale>
                                  </p:childTnLst>
                                </p:cTn>
                              </p:par>
                            </p:childTnLst>
                          </p:cTn>
                        </p:par>
                        <p:par>
                          <p:cTn id="41" fill="hold">
                            <p:stCondLst>
                              <p:cond delay="4000"/>
                            </p:stCondLst>
                            <p:childTnLst>
                              <p:par>
                                <p:cTn id="42" presetID="26" presetClass="emph" presetSubtype="0" fill="hold" nodeType="afterEffect">
                                  <p:stCondLst>
                                    <p:cond delay="0"/>
                                  </p:stCondLst>
                                  <p:childTnLst>
                                    <p:animEffect transition="out" filter="fade">
                                      <p:cBhvr>
                                        <p:cTn id="43" dur="750" tmFilter="0, 0; .2, .5; .8, .5; 1, 0"/>
                                        <p:tgtEl>
                                          <p:spTgt spid="56"/>
                                        </p:tgtEl>
                                      </p:cBhvr>
                                    </p:animEffect>
                                    <p:animScale>
                                      <p:cBhvr>
                                        <p:cTn id="44" dur="375" autoRev="1" fill="hold"/>
                                        <p:tgtEl>
                                          <p:spTgt spid="56"/>
                                        </p:tgtEl>
                                      </p:cBhvr>
                                      <p:by x="105000" y="105000"/>
                                    </p:animScale>
                                  </p:childTnLst>
                                </p:cTn>
                              </p:par>
                            </p:childTnLst>
                          </p:cTn>
                        </p:par>
                        <p:par>
                          <p:cTn id="45" fill="hold">
                            <p:stCondLst>
                              <p:cond delay="4750"/>
                            </p:stCondLst>
                            <p:childTnLst>
                              <p:par>
                                <p:cTn id="46" presetID="26" presetClass="emph" presetSubtype="0" fill="hold" nodeType="afterEffect">
                                  <p:stCondLst>
                                    <p:cond delay="0"/>
                                  </p:stCondLst>
                                  <p:childTnLst>
                                    <p:animEffect transition="out" filter="fade">
                                      <p:cBhvr>
                                        <p:cTn id="47" dur="750" tmFilter="0, 0; .2, .5; .8, .5; 1, 0"/>
                                        <p:tgtEl>
                                          <p:spTgt spid="30"/>
                                        </p:tgtEl>
                                      </p:cBhvr>
                                    </p:animEffect>
                                    <p:animScale>
                                      <p:cBhvr>
                                        <p:cTn id="48" dur="375" autoRev="1" fill="hold"/>
                                        <p:tgtEl>
                                          <p:spTgt spid="30"/>
                                        </p:tgtEl>
                                      </p:cBhvr>
                                      <p:by x="105000" y="105000"/>
                                    </p:animScale>
                                  </p:childTnLst>
                                </p:cTn>
                              </p:par>
                            </p:childTnLst>
                          </p:cTn>
                        </p:par>
                        <p:par>
                          <p:cTn id="49" fill="hold">
                            <p:stCondLst>
                              <p:cond delay="5500"/>
                            </p:stCondLst>
                            <p:childTnLst>
                              <p:par>
                                <p:cTn id="50" presetID="26" presetClass="emph" presetSubtype="0" fill="hold" grpId="0" nodeType="afterEffect">
                                  <p:stCondLst>
                                    <p:cond delay="0"/>
                                  </p:stCondLst>
                                  <p:childTnLst>
                                    <p:animEffect transition="out" filter="fade">
                                      <p:cBhvr>
                                        <p:cTn id="51" dur="750" tmFilter="0, 0; .2, .5; .8, .5; 1, 0"/>
                                        <p:tgtEl>
                                          <p:spTgt spid="31"/>
                                        </p:tgtEl>
                                      </p:cBhvr>
                                    </p:animEffect>
                                    <p:animScale>
                                      <p:cBhvr>
                                        <p:cTn id="52" dur="375" autoRev="1" fill="hold"/>
                                        <p:tgtEl>
                                          <p:spTgt spid="3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6" grpId="0" animBg="1"/>
      <p:bldP spid="29" grpId="0" animBg="1"/>
      <p:bldP spid="28" grpId="0" animBg="1"/>
      <p:bldP spid="31" grpId="0" animBg="1"/>
      <p:bldP spid="33" grpId="0"/>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26</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rotWithShape="1">
          <a:blip r:embed="rId4">
            <a:extLst>
              <a:ext uri="{28A0092B-C50C-407E-A947-70E740481C1C}">
                <a14:useLocalDpi xmlns:a14="http://schemas.microsoft.com/office/drawing/2010/main" val="0"/>
              </a:ext>
            </a:extLst>
          </a:blip>
          <a:srcRect l="68526" b="67026"/>
          <a:stretch/>
        </p:blipFill>
        <p:spPr>
          <a:xfrm>
            <a:off x="3654664" y="985554"/>
            <a:ext cx="6907460" cy="3281787"/>
          </a:xfrm>
          <a:prstGeom prst="rect">
            <a:avLst/>
          </a:prstGeom>
          <a:ln>
            <a:noFill/>
          </a:ln>
          <a:effectLst>
            <a:outerShdw blurRad="292100" dist="139700" dir="2700000" algn="tl" rotWithShape="0">
              <a:srgbClr val="333333">
                <a:alpha val="65000"/>
              </a:srgbClr>
            </a:outerShdw>
          </a:effectLst>
        </p:spPr>
      </p:pic>
      <p:sp>
        <p:nvSpPr>
          <p:cNvPr id="4" name="Oval 3">
            <a:extLst>
              <a:ext uri="{FF2B5EF4-FFF2-40B4-BE49-F238E27FC236}">
                <a16:creationId xmlns:a16="http://schemas.microsoft.com/office/drawing/2014/main" id="{5F6F5C7D-E5CA-4E27-8234-1FB312650025}"/>
              </a:ext>
            </a:extLst>
          </p:cNvPr>
          <p:cNvSpPr/>
          <p:nvPr/>
        </p:nvSpPr>
        <p:spPr>
          <a:xfrm>
            <a:off x="8014232" y="1691827"/>
            <a:ext cx="612000" cy="6120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8299E54-6982-40D3-ACD2-33FE8F8514B1}"/>
              </a:ext>
            </a:extLst>
          </p:cNvPr>
          <p:cNvSpPr/>
          <p:nvPr/>
        </p:nvSpPr>
        <p:spPr>
          <a:xfrm>
            <a:off x="4893016" y="1730873"/>
            <a:ext cx="1508633" cy="26695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B7733F1-4CE3-4947-84CF-DB8565ADB7EC}"/>
              </a:ext>
            </a:extLst>
          </p:cNvPr>
          <p:cNvSpPr txBox="1"/>
          <p:nvPr/>
        </p:nvSpPr>
        <p:spPr>
          <a:xfrm>
            <a:off x="1629876" y="1322131"/>
            <a:ext cx="3263140" cy="923330"/>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Print Button</a:t>
            </a:r>
          </a:p>
          <a:p>
            <a:pPr algn="ctr"/>
            <a:endParaRPr lang="en-US" b="1" dirty="0"/>
          </a:p>
          <a:p>
            <a:pPr algn="just"/>
            <a:r>
              <a:rPr lang="en-US" dirty="0"/>
              <a:t>Allows to </a:t>
            </a:r>
            <a:r>
              <a:rPr lang="en-US" b="1" dirty="0"/>
              <a:t>print</a:t>
            </a:r>
            <a:r>
              <a:rPr lang="en-US" dirty="0"/>
              <a:t> the current map.</a:t>
            </a:r>
          </a:p>
        </p:txBody>
      </p:sp>
      <p:sp>
        <p:nvSpPr>
          <p:cNvPr id="12" name="Left Brace 11">
            <a:extLst>
              <a:ext uri="{FF2B5EF4-FFF2-40B4-BE49-F238E27FC236}">
                <a16:creationId xmlns:a16="http://schemas.microsoft.com/office/drawing/2014/main" id="{EA9A5469-F44C-4CC1-81F0-C9FDB2D620F3}"/>
              </a:ext>
            </a:extLst>
          </p:cNvPr>
          <p:cNvSpPr/>
          <p:nvPr/>
        </p:nvSpPr>
        <p:spPr>
          <a:xfrm>
            <a:off x="6688289" y="2893399"/>
            <a:ext cx="358668" cy="1373941"/>
          </a:xfrm>
          <a:prstGeom prst="leftBrace">
            <a:avLst>
              <a:gd name="adj1" fmla="val 8333"/>
              <a:gd name="adj2" fmla="val 50000"/>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E53D17EE-7A9A-4791-8392-1E7AE88376F1}"/>
              </a:ext>
            </a:extLst>
          </p:cNvPr>
          <p:cNvSpPr txBox="1"/>
          <p:nvPr/>
        </p:nvSpPr>
        <p:spPr>
          <a:xfrm>
            <a:off x="787940" y="2664964"/>
            <a:ext cx="4105076" cy="3385542"/>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Print window</a:t>
            </a:r>
          </a:p>
          <a:p>
            <a:pPr algn="ctr"/>
            <a:endParaRPr lang="en-US" b="1" dirty="0"/>
          </a:p>
          <a:p>
            <a:pPr marL="285750" indent="-285750" algn="just">
              <a:buFont typeface="Arial" panose="020B0604020202020204" pitchFamily="34" charset="0"/>
              <a:buChar char="•"/>
            </a:pPr>
            <a:r>
              <a:rPr lang="en-US" b="1" dirty="0"/>
              <a:t>Type</a:t>
            </a:r>
            <a:r>
              <a:rPr lang="en-US" dirty="0"/>
              <a:t> a title for the map in the </a:t>
            </a:r>
            <a:r>
              <a:rPr lang="en-US" b="1" dirty="0"/>
              <a:t>Map title </a:t>
            </a:r>
            <a:r>
              <a:rPr lang="en-US" dirty="0"/>
              <a:t>text box.</a:t>
            </a:r>
          </a:p>
          <a:p>
            <a:pPr marL="285750" indent="-285750" algn="just">
              <a:buFont typeface="Arial" panose="020B0604020202020204" pitchFamily="34" charset="0"/>
              <a:buChar char="•"/>
            </a:pPr>
            <a:r>
              <a:rPr lang="en-US" b="1" dirty="0"/>
              <a:t>Select</a:t>
            </a:r>
            <a:r>
              <a:rPr lang="en-US" dirty="0"/>
              <a:t> the applicable Layout and Format for the exported map.</a:t>
            </a:r>
          </a:p>
          <a:p>
            <a:pPr algn="just"/>
            <a:r>
              <a:rPr lang="en-US" sz="1400" i="1" dirty="0"/>
              <a:t>Note: MAP_ONLY</a:t>
            </a:r>
            <a:r>
              <a:rPr lang="en-US" sz="1400" dirty="0"/>
              <a:t> format prints only the map, omitting any marginal information from the output.</a:t>
            </a:r>
          </a:p>
          <a:p>
            <a:pPr algn="just"/>
            <a:endParaRPr lang="en-US" sz="1400" dirty="0"/>
          </a:p>
          <a:p>
            <a:pPr marL="285750" indent="-285750" algn="just">
              <a:buFont typeface="Arial" panose="020B0604020202020204" pitchFamily="34" charset="0"/>
              <a:buChar char="•"/>
            </a:pPr>
            <a:r>
              <a:rPr lang="en-US" b="1" dirty="0"/>
              <a:t>Select</a:t>
            </a:r>
            <a:r>
              <a:rPr lang="en-US" dirty="0"/>
              <a:t> the applicable Layout and Format for the exported map:</a:t>
            </a:r>
          </a:p>
          <a:p>
            <a:pPr algn="just"/>
            <a:r>
              <a:rPr lang="en-US" sz="1400" dirty="0"/>
              <a:t>PDF (georeferenced), PNG32, PNG8, JPG, GIF, EPS, SVG, SVGZ</a:t>
            </a:r>
          </a:p>
        </p:txBody>
      </p:sp>
      <p:sp>
        <p:nvSpPr>
          <p:cNvPr id="25" name="Arrow: Right 24">
            <a:extLst>
              <a:ext uri="{FF2B5EF4-FFF2-40B4-BE49-F238E27FC236}">
                <a16:creationId xmlns:a16="http://schemas.microsoft.com/office/drawing/2014/main" id="{09BC6854-9A5C-4DD7-A2B4-4557AEAE7A6E}"/>
              </a:ext>
            </a:extLst>
          </p:cNvPr>
          <p:cNvSpPr/>
          <p:nvPr/>
        </p:nvSpPr>
        <p:spPr>
          <a:xfrm>
            <a:off x="4893017" y="3452362"/>
            <a:ext cx="1508634" cy="266954"/>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DD86AADE-46A1-4CE0-871A-99392BC6BBCC}"/>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Printing the Map</a:t>
            </a:r>
          </a:p>
        </p:txBody>
      </p:sp>
    </p:spTree>
    <p:extLst>
      <p:ext uri="{BB962C8B-B14F-4D97-AF65-F5344CB8AC3E}">
        <p14:creationId xmlns:p14="http://schemas.microsoft.com/office/powerpoint/2010/main" val="1564477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27</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rotWithShape="1">
          <a:blip r:embed="rId4">
            <a:extLst>
              <a:ext uri="{28A0092B-C50C-407E-A947-70E740481C1C}">
                <a14:useLocalDpi xmlns:a14="http://schemas.microsoft.com/office/drawing/2010/main" val="0"/>
              </a:ext>
            </a:extLst>
          </a:blip>
          <a:srcRect l="81171" b="67026"/>
          <a:stretch/>
        </p:blipFill>
        <p:spPr>
          <a:xfrm>
            <a:off x="6325385" y="810115"/>
            <a:ext cx="3064533" cy="2433813"/>
          </a:xfrm>
          <a:prstGeom prst="rect">
            <a:avLst/>
          </a:prstGeom>
          <a:ln>
            <a:noFill/>
          </a:ln>
          <a:effectLst>
            <a:outerShdw blurRad="292100" dist="139700" dir="2700000" algn="tl" rotWithShape="0">
              <a:srgbClr val="333333">
                <a:alpha val="65000"/>
              </a:srgbClr>
            </a:outerShdw>
          </a:effectLst>
        </p:spPr>
      </p:pic>
      <p:sp>
        <p:nvSpPr>
          <p:cNvPr id="15" name="TextBox 2">
            <a:extLst>
              <a:ext uri="{FF2B5EF4-FFF2-40B4-BE49-F238E27FC236}">
                <a16:creationId xmlns:a16="http://schemas.microsoft.com/office/drawing/2014/main" id="{60F7AC5F-25BC-4426-AD84-8245BD533D5C}"/>
              </a:ext>
            </a:extLst>
          </p:cNvPr>
          <p:cNvSpPr txBox="1"/>
          <p:nvPr/>
        </p:nvSpPr>
        <p:spPr>
          <a:xfrm>
            <a:off x="88259" y="810115"/>
            <a:ext cx="6135588" cy="5509200"/>
          </a:xfrm>
          <a:prstGeom prst="rect">
            <a:avLst/>
          </a:prstGeom>
          <a:solidFill>
            <a:srgbClr val="FBE6CE"/>
          </a:solidFill>
          <a:ln>
            <a:solidFill>
              <a:srgbClr val="FF0000"/>
            </a:solidFill>
          </a:ln>
        </p:spPr>
        <p:txBody>
          <a:bodyPr wrap="square" rtlCol="0">
            <a:spAutoFit/>
          </a:bodyPr>
          <a:lstStyle/>
          <a:p>
            <a:pPr algn="just"/>
            <a:r>
              <a:rPr lang="en-US" sz="1600" b="1" dirty="0"/>
              <a:t>Click</a:t>
            </a:r>
            <a:r>
              <a:rPr lang="en-US" sz="1600" dirty="0"/>
              <a:t> Advanced to open a menu with </a:t>
            </a:r>
            <a:r>
              <a:rPr lang="en-US" sz="1600" b="1" dirty="0"/>
              <a:t>advanced print options</a:t>
            </a:r>
            <a:r>
              <a:rPr lang="en-US" sz="1600" dirty="0"/>
              <a:t>:</a:t>
            </a:r>
          </a:p>
          <a:p>
            <a:pPr algn="just"/>
            <a:endParaRPr lang="en-US" sz="1600" dirty="0"/>
          </a:p>
          <a:p>
            <a:pPr marL="285750" indent="-285750" algn="just">
              <a:buFont typeface="Arial" panose="020B0604020202020204" pitchFamily="34" charset="0"/>
              <a:buChar char="•"/>
            </a:pPr>
            <a:r>
              <a:rPr lang="en-US" sz="1600" b="1" dirty="0"/>
              <a:t>Map scale/extent . Choose</a:t>
            </a:r>
            <a:r>
              <a:rPr lang="en-US" sz="1600" dirty="0"/>
              <a:t> Preserve map scale, Preserve map extent or Force scale. </a:t>
            </a:r>
            <a:r>
              <a:rPr lang="en-US" sz="1600" b="1" dirty="0"/>
              <a:t>Click</a:t>
            </a:r>
            <a:r>
              <a:rPr lang="en-US" sz="1600" dirty="0"/>
              <a:t> current to populate the value with the present scale of the map.</a:t>
            </a:r>
          </a:p>
          <a:p>
            <a:pPr marL="285750" indent="-285750" algn="just">
              <a:buFont typeface="Arial" panose="020B0604020202020204" pitchFamily="34" charset="0"/>
              <a:buChar char="•"/>
            </a:pPr>
            <a:r>
              <a:rPr lang="en-US" sz="1600" b="1" dirty="0"/>
              <a:t>Output spatial reference WKID. </a:t>
            </a:r>
            <a:r>
              <a:rPr lang="en-US" sz="1600" dirty="0"/>
              <a:t>Allows to define the output spatial references of the print by specifying a valid well-known ID (WKID).</a:t>
            </a:r>
          </a:p>
          <a:p>
            <a:pPr marL="285750" indent="-285750" algn="just">
              <a:buFont typeface="Arial" panose="020B0604020202020204" pitchFamily="34" charset="0"/>
              <a:buChar char="•"/>
            </a:pPr>
            <a:r>
              <a:rPr lang="en-US" sz="1600" b="1" dirty="0"/>
              <a:t>Check</a:t>
            </a:r>
            <a:r>
              <a:rPr lang="en-US" sz="1600" dirty="0"/>
              <a:t> the </a:t>
            </a:r>
            <a:r>
              <a:rPr lang="en-US" sz="1600" b="1" dirty="0"/>
              <a:t>Show labels </a:t>
            </a:r>
            <a:r>
              <a:rPr lang="en-US" sz="1600" dirty="0"/>
              <a:t>check box if want to display the labels on the printed map.</a:t>
            </a:r>
          </a:p>
          <a:p>
            <a:pPr marL="285750" indent="-285750" algn="just">
              <a:buFont typeface="Arial" panose="020B0604020202020204" pitchFamily="34" charset="0"/>
              <a:buChar char="•"/>
            </a:pPr>
            <a:r>
              <a:rPr lang="en-US" sz="1600" b="1" dirty="0"/>
              <a:t>Layout metadata. </a:t>
            </a:r>
            <a:r>
              <a:rPr lang="en-US" sz="1600" dirty="0"/>
              <a:t>Allows to type the </a:t>
            </a:r>
            <a:r>
              <a:rPr lang="en-US" sz="1600" b="1" dirty="0"/>
              <a:t>Author</a:t>
            </a:r>
            <a:r>
              <a:rPr lang="en-US" sz="1600" dirty="0"/>
              <a:t> name and not allowed for the </a:t>
            </a:r>
            <a:r>
              <a:rPr lang="en-US" sz="1600" b="1" dirty="0"/>
              <a:t>Copyright</a:t>
            </a:r>
            <a:r>
              <a:rPr lang="en-US" sz="1600" dirty="0"/>
              <a:t>. </a:t>
            </a:r>
          </a:p>
          <a:p>
            <a:pPr marL="285750" indent="-285750" algn="just">
              <a:buFont typeface="Arial" panose="020B0604020202020204" pitchFamily="34" charset="0"/>
              <a:buChar char="•"/>
            </a:pPr>
            <a:r>
              <a:rPr lang="en-US" sz="1600" b="1" dirty="0"/>
              <a:t>Check</a:t>
            </a:r>
            <a:r>
              <a:rPr lang="en-US" sz="1600" dirty="0"/>
              <a:t> the </a:t>
            </a:r>
            <a:r>
              <a:rPr lang="en-US" sz="1600" b="1" dirty="0"/>
              <a:t>Include legend </a:t>
            </a:r>
            <a:r>
              <a:rPr lang="en-US" sz="1600" dirty="0"/>
              <a:t>check box if want to display the legend on the printed map. Users can choose the </a:t>
            </a:r>
            <a:r>
              <a:rPr lang="en-US" sz="1600" b="1" dirty="0"/>
              <a:t>Scale bar unit </a:t>
            </a:r>
            <a:r>
              <a:rPr lang="en-US" sz="1600" dirty="0"/>
              <a:t>in the drop-down list.</a:t>
            </a:r>
          </a:p>
          <a:p>
            <a:pPr marL="285750" indent="-285750" algn="just">
              <a:buFont typeface="Arial" panose="020B0604020202020204" pitchFamily="34" charset="0"/>
              <a:buChar char="•"/>
            </a:pPr>
            <a:r>
              <a:rPr lang="en-US" sz="1600" dirty="0"/>
              <a:t>If the </a:t>
            </a:r>
            <a:r>
              <a:rPr lang="en-US" sz="1600" b="1" dirty="0"/>
              <a:t>MAP_ONLY size: </a:t>
            </a:r>
            <a:r>
              <a:rPr lang="en-US" sz="1600" dirty="0"/>
              <a:t>format is selected, you can provide dimensions for the Width and Height properties in pixels. Otherwise, these values are ignored.</a:t>
            </a:r>
          </a:p>
          <a:p>
            <a:pPr marL="285750" indent="-285750" algn="just">
              <a:buFont typeface="Arial" panose="020B0604020202020204" pitchFamily="34" charset="0"/>
              <a:buChar char="•"/>
            </a:pPr>
            <a:r>
              <a:rPr lang="en-US" sz="1600" b="1" dirty="0"/>
              <a:t>Print quality. </a:t>
            </a:r>
            <a:r>
              <a:rPr lang="en-US" sz="1600" dirty="0"/>
              <a:t>Allows you to update the resolution of the printed map. Provides an updated value for the DPI (dots per inch) in the text box</a:t>
            </a:r>
          </a:p>
          <a:p>
            <a:pPr marL="285750" indent="-285750" algn="just">
              <a:buFont typeface="Arial" panose="020B0604020202020204" pitchFamily="34" charset="0"/>
              <a:buChar char="•"/>
            </a:pPr>
            <a:r>
              <a:rPr lang="en-US" sz="1600" b="1" dirty="0"/>
              <a:t>Feature attributes.  Allows </a:t>
            </a:r>
            <a:r>
              <a:rPr lang="en-US" sz="1600" dirty="0"/>
              <a:t>to display a table of features and their attributes. </a:t>
            </a:r>
          </a:p>
        </p:txBody>
      </p:sp>
      <p:pic>
        <p:nvPicPr>
          <p:cNvPr id="5" name="Imagen 4">
            <a:extLst>
              <a:ext uri="{FF2B5EF4-FFF2-40B4-BE49-F238E27FC236}">
                <a16:creationId xmlns:a16="http://schemas.microsoft.com/office/drawing/2014/main" id="{A821AED4-821D-4BA6-952F-3EF1227FAF62}"/>
              </a:ext>
            </a:extLst>
          </p:cNvPr>
          <p:cNvPicPr>
            <a:picLocks noChangeAspect="1"/>
          </p:cNvPicPr>
          <p:nvPr/>
        </p:nvPicPr>
        <p:blipFill>
          <a:blip r:embed="rId5"/>
          <a:stretch>
            <a:fillRect/>
          </a:stretch>
        </p:blipFill>
        <p:spPr>
          <a:xfrm>
            <a:off x="9523279" y="1382501"/>
            <a:ext cx="2158297" cy="4825855"/>
          </a:xfrm>
          <a:prstGeom prst="rect">
            <a:avLst/>
          </a:prstGeom>
          <a:ln>
            <a:noFill/>
          </a:ln>
          <a:effectLst>
            <a:outerShdw blurRad="292100" dist="139700" dir="2700000" algn="tl" rotWithShape="0">
              <a:srgbClr val="333333">
                <a:alpha val="65000"/>
              </a:srgbClr>
            </a:outerShdw>
          </a:effectLst>
        </p:spPr>
      </p:pic>
      <p:sp>
        <p:nvSpPr>
          <p:cNvPr id="16" name="Rectangle 14">
            <a:extLst>
              <a:ext uri="{FF2B5EF4-FFF2-40B4-BE49-F238E27FC236}">
                <a16:creationId xmlns:a16="http://schemas.microsoft.com/office/drawing/2014/main" id="{ED7C1C2F-AA30-4987-94D8-33D5A98B4EC2}"/>
              </a:ext>
            </a:extLst>
          </p:cNvPr>
          <p:cNvSpPr/>
          <p:nvPr/>
        </p:nvSpPr>
        <p:spPr>
          <a:xfrm>
            <a:off x="7332192" y="2886080"/>
            <a:ext cx="1109286" cy="367576"/>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Connector: Elbow 37">
            <a:extLst>
              <a:ext uri="{FF2B5EF4-FFF2-40B4-BE49-F238E27FC236}">
                <a16:creationId xmlns:a16="http://schemas.microsoft.com/office/drawing/2014/main" id="{4B531B8B-9D3E-4825-BC16-D8DD9073D49F}"/>
              </a:ext>
            </a:extLst>
          </p:cNvPr>
          <p:cNvCxnSpPr>
            <a:cxnSpLocks/>
            <a:endCxn id="3" idx="2"/>
          </p:cNvCxnSpPr>
          <p:nvPr/>
        </p:nvCxnSpPr>
        <p:spPr>
          <a:xfrm flipV="1">
            <a:off x="6250391" y="3243928"/>
            <a:ext cx="1607261" cy="1149905"/>
          </a:xfrm>
          <a:prstGeom prst="bentConnector2">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C18C1730-BAD7-4EC1-A29F-3DEE17C680A6}"/>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Printing the Map</a:t>
            </a:r>
          </a:p>
        </p:txBody>
      </p:sp>
      <p:sp>
        <p:nvSpPr>
          <p:cNvPr id="11" name="Oval 3">
            <a:extLst>
              <a:ext uri="{FF2B5EF4-FFF2-40B4-BE49-F238E27FC236}">
                <a16:creationId xmlns:a16="http://schemas.microsoft.com/office/drawing/2014/main" id="{81DD26A8-7A78-4B38-B433-DC402A36DACF}"/>
              </a:ext>
            </a:extLst>
          </p:cNvPr>
          <p:cNvSpPr/>
          <p:nvPr/>
        </p:nvSpPr>
        <p:spPr>
          <a:xfrm>
            <a:off x="7537895" y="1382501"/>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onnector: Elbow 37">
            <a:extLst>
              <a:ext uri="{FF2B5EF4-FFF2-40B4-BE49-F238E27FC236}">
                <a16:creationId xmlns:a16="http://schemas.microsoft.com/office/drawing/2014/main" id="{1A41F7DE-A3DB-4BBF-A65C-C2B2D574902A}"/>
              </a:ext>
            </a:extLst>
          </p:cNvPr>
          <p:cNvCxnSpPr>
            <a:cxnSpLocks/>
            <a:stCxn id="3" idx="2"/>
            <a:endCxn id="5" idx="1"/>
          </p:cNvCxnSpPr>
          <p:nvPr/>
        </p:nvCxnSpPr>
        <p:spPr>
          <a:xfrm rot="16200000" flipH="1">
            <a:off x="8414715" y="2686864"/>
            <a:ext cx="551501" cy="1665627"/>
          </a:xfrm>
          <a:prstGeom prst="bentConnector2">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198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6"/>
                                        </p:tgtEl>
                                      </p:cBhvr>
                                    </p:animEffect>
                                    <p:animScale>
                                      <p:cBhvr>
                                        <p:cTn id="12" dur="250" autoRev="1" fill="hold"/>
                                        <p:tgtEl>
                                          <p:spTgt spid="16"/>
                                        </p:tgtEl>
                                      </p:cBhvr>
                                      <p:by x="105000" y="105000"/>
                                    </p:animScale>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0">
            <a:extLst>
              <a:ext uri="{FF2B5EF4-FFF2-40B4-BE49-F238E27FC236}">
                <a16:creationId xmlns:a16="http://schemas.microsoft.com/office/drawing/2014/main" id="{CD5A773E-BCA5-4244-A85E-7D6CDA268E68}"/>
              </a:ext>
            </a:extLst>
          </p:cNvPr>
          <p:cNvPicPr>
            <a:picLocks noChangeAspect="1"/>
          </p:cNvPicPr>
          <p:nvPr/>
        </p:nvPicPr>
        <p:blipFill rotWithShape="1">
          <a:blip r:embed="rId3">
            <a:extLst>
              <a:ext uri="{28A0092B-C50C-407E-A947-70E740481C1C}">
                <a14:useLocalDpi xmlns:a14="http://schemas.microsoft.com/office/drawing/2010/main" val="0"/>
              </a:ext>
            </a:extLst>
          </a:blip>
          <a:srcRect b="56558"/>
          <a:stretch/>
        </p:blipFill>
        <p:spPr>
          <a:xfrm>
            <a:off x="2357458" y="943049"/>
            <a:ext cx="2789767" cy="3085621"/>
          </a:xfrm>
          <a:prstGeom prst="rect">
            <a:avLst/>
          </a:prstGeom>
          <a:ln>
            <a:noFill/>
          </a:ln>
          <a:effectLst>
            <a:outerShdw blurRad="292100" dist="139700" dir="2700000" algn="tl" rotWithShape="0">
              <a:srgbClr val="333333">
                <a:alpha val="65000"/>
              </a:srgbClr>
            </a:outerShdw>
          </a:effectLst>
        </p:spPr>
      </p:pic>
      <p:pic>
        <p:nvPicPr>
          <p:cNvPr id="13" name="Picture 8" descr="Graphical user interface, application&#10;&#10;Description automatically generated">
            <a:extLst>
              <a:ext uri="{FF2B5EF4-FFF2-40B4-BE49-F238E27FC236}">
                <a16:creationId xmlns:a16="http://schemas.microsoft.com/office/drawing/2014/main" id="{DA39D24C-E3F7-429B-A085-AB1D6BA70D4A}"/>
              </a:ext>
            </a:extLst>
          </p:cNvPr>
          <p:cNvPicPr>
            <a:picLocks noChangeAspect="1"/>
          </p:cNvPicPr>
          <p:nvPr/>
        </p:nvPicPr>
        <p:blipFill rotWithShape="1">
          <a:blip r:embed="rId4">
            <a:extLst>
              <a:ext uri="{28A0092B-C50C-407E-A947-70E740481C1C}">
                <a14:useLocalDpi xmlns:a14="http://schemas.microsoft.com/office/drawing/2010/main" val="0"/>
              </a:ext>
            </a:extLst>
          </a:blip>
          <a:srcRect b="12029"/>
          <a:stretch/>
        </p:blipFill>
        <p:spPr>
          <a:xfrm>
            <a:off x="7713367" y="1013063"/>
            <a:ext cx="2584311" cy="3015607"/>
          </a:xfrm>
          <a:prstGeom prst="rect">
            <a:avLst/>
          </a:prstGeom>
          <a:ln>
            <a:noFill/>
          </a:ln>
          <a:effectLst>
            <a:outerShdw blurRad="292100" dist="139700" dir="2700000" algn="tl" rotWithShape="0">
              <a:srgbClr val="333333">
                <a:alpha val="65000"/>
              </a:srgbClr>
            </a:outerShdw>
          </a:effectLst>
        </p:spPr>
      </p:pic>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28</a:t>
            </a:fld>
            <a:endParaRPr lang="en-US" dirty="0"/>
          </a:p>
        </p:txBody>
      </p:sp>
      <p:sp>
        <p:nvSpPr>
          <p:cNvPr id="16" name="Rectangle 14">
            <a:extLst>
              <a:ext uri="{FF2B5EF4-FFF2-40B4-BE49-F238E27FC236}">
                <a16:creationId xmlns:a16="http://schemas.microsoft.com/office/drawing/2014/main" id="{ED7C1C2F-AA30-4987-94D8-33D5A98B4EC2}"/>
              </a:ext>
            </a:extLst>
          </p:cNvPr>
          <p:cNvSpPr/>
          <p:nvPr/>
        </p:nvSpPr>
        <p:spPr>
          <a:xfrm>
            <a:off x="4199550" y="2937754"/>
            <a:ext cx="771284" cy="291829"/>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2">
            <a:extLst>
              <a:ext uri="{FF2B5EF4-FFF2-40B4-BE49-F238E27FC236}">
                <a16:creationId xmlns:a16="http://schemas.microsoft.com/office/drawing/2014/main" id="{1B6E82D6-CD25-4944-96E7-C9DA122AFA29}"/>
              </a:ext>
            </a:extLst>
          </p:cNvPr>
          <p:cNvSpPr txBox="1"/>
          <p:nvPr/>
        </p:nvSpPr>
        <p:spPr>
          <a:xfrm>
            <a:off x="1545379" y="4350624"/>
            <a:ext cx="4413923" cy="877163"/>
          </a:xfrm>
          <a:prstGeom prst="rect">
            <a:avLst/>
          </a:prstGeom>
          <a:solidFill>
            <a:schemeClr val="accent1">
              <a:lumMod val="20000"/>
              <a:lumOff val="80000"/>
            </a:schemeClr>
          </a:solidFill>
          <a:ln w="22225">
            <a:solidFill>
              <a:srgbClr val="FF0000"/>
            </a:solidFill>
          </a:ln>
        </p:spPr>
        <p:txBody>
          <a:bodyPr wrap="square" rtlCol="0">
            <a:spAutoFit/>
          </a:bodyPr>
          <a:lstStyle/>
          <a:p>
            <a:pPr marL="285750" indent="-285750">
              <a:buFont typeface="Arial" panose="020B0604020202020204" pitchFamily="34" charset="0"/>
              <a:buChar char="•"/>
            </a:pPr>
            <a:r>
              <a:rPr lang="en-US" sz="1700" b="1" dirty="0"/>
              <a:t>Click Print. </a:t>
            </a:r>
            <a:r>
              <a:rPr lang="en-US" sz="1700" dirty="0"/>
              <a:t>After all options have been set.</a:t>
            </a:r>
          </a:p>
          <a:p>
            <a:r>
              <a:rPr lang="en-US" sz="1700" i="1" dirty="0"/>
              <a:t>A progress bar displays next to the executing task.</a:t>
            </a:r>
            <a:endParaRPr lang="en-US" sz="1700" i="1" dirty="0">
              <a:solidFill>
                <a:schemeClr val="tx1">
                  <a:lumMod val="50000"/>
                  <a:lumOff val="50000"/>
                </a:schemeClr>
              </a:solidFill>
              <a:latin typeface="Avenir LT Std 65 Medium" panose="020B0603020203020204" pitchFamily="34" charset="0"/>
            </a:endParaRPr>
          </a:p>
        </p:txBody>
      </p:sp>
      <p:sp>
        <p:nvSpPr>
          <p:cNvPr id="14" name="TextBox 12">
            <a:extLst>
              <a:ext uri="{FF2B5EF4-FFF2-40B4-BE49-F238E27FC236}">
                <a16:creationId xmlns:a16="http://schemas.microsoft.com/office/drawing/2014/main" id="{161B19AF-DB1A-409F-B573-579D705463A4}"/>
              </a:ext>
            </a:extLst>
          </p:cNvPr>
          <p:cNvSpPr txBox="1"/>
          <p:nvPr/>
        </p:nvSpPr>
        <p:spPr>
          <a:xfrm>
            <a:off x="6820526" y="4350624"/>
            <a:ext cx="4636587" cy="877163"/>
          </a:xfrm>
          <a:prstGeom prst="rect">
            <a:avLst/>
          </a:prstGeom>
          <a:solidFill>
            <a:schemeClr val="accent1">
              <a:lumMod val="20000"/>
              <a:lumOff val="80000"/>
            </a:schemeClr>
          </a:solidFill>
          <a:ln w="22225">
            <a:solidFill>
              <a:srgbClr val="FF0000"/>
            </a:solidFill>
          </a:ln>
        </p:spPr>
        <p:txBody>
          <a:bodyPr wrap="square" rtlCol="0">
            <a:spAutoFit/>
          </a:bodyPr>
          <a:lstStyle/>
          <a:p>
            <a:pPr marL="285750" indent="-285750">
              <a:buFont typeface="Arial" panose="020B0604020202020204" pitchFamily="34" charset="0"/>
              <a:buChar char="•"/>
            </a:pPr>
            <a:r>
              <a:rPr lang="en-US" sz="1700" b="1" dirty="0"/>
              <a:t>Click</a:t>
            </a:r>
            <a:r>
              <a:rPr lang="en-US" sz="1700" dirty="0"/>
              <a:t> the task to </a:t>
            </a:r>
            <a:r>
              <a:rPr lang="en-US" sz="1700" b="1" dirty="0"/>
              <a:t>open the file </a:t>
            </a:r>
            <a:r>
              <a:rPr lang="en-US" sz="1700" dirty="0"/>
              <a:t>in a new window.</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b="1" dirty="0"/>
              <a:t>Click</a:t>
            </a:r>
            <a:r>
              <a:rPr lang="en-US" sz="1700" dirty="0"/>
              <a:t> Clear prints to </a:t>
            </a:r>
            <a:r>
              <a:rPr lang="en-US" sz="1700" b="1" dirty="0"/>
              <a:t>clear the print </a:t>
            </a:r>
            <a:r>
              <a:rPr lang="en-US" sz="1700" dirty="0"/>
              <a:t>history.</a:t>
            </a:r>
            <a:endParaRPr lang="en-US" sz="1700" dirty="0">
              <a:solidFill>
                <a:schemeClr val="tx1">
                  <a:lumMod val="50000"/>
                  <a:lumOff val="50000"/>
                </a:schemeClr>
              </a:solidFill>
              <a:latin typeface="Avenir LT Std 65 Medium" panose="020B0603020203020204" pitchFamily="34" charset="0"/>
            </a:endParaRPr>
          </a:p>
        </p:txBody>
      </p:sp>
      <p:sp>
        <p:nvSpPr>
          <p:cNvPr id="18" name="Title 1">
            <a:extLst>
              <a:ext uri="{FF2B5EF4-FFF2-40B4-BE49-F238E27FC236}">
                <a16:creationId xmlns:a16="http://schemas.microsoft.com/office/drawing/2014/main" id="{09EF37E5-F9F2-4536-A51C-016AE8392F80}"/>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Printing the Map</a:t>
            </a:r>
          </a:p>
        </p:txBody>
      </p:sp>
      <p:sp>
        <p:nvSpPr>
          <p:cNvPr id="11" name="Oval 3">
            <a:extLst>
              <a:ext uri="{FF2B5EF4-FFF2-40B4-BE49-F238E27FC236}">
                <a16:creationId xmlns:a16="http://schemas.microsoft.com/office/drawing/2014/main" id="{49339FDB-1C0E-4462-AF78-4F43A0313194}"/>
              </a:ext>
            </a:extLst>
          </p:cNvPr>
          <p:cNvSpPr/>
          <p:nvPr/>
        </p:nvSpPr>
        <p:spPr>
          <a:xfrm>
            <a:off x="3364488" y="1453376"/>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3">
            <a:extLst>
              <a:ext uri="{FF2B5EF4-FFF2-40B4-BE49-F238E27FC236}">
                <a16:creationId xmlns:a16="http://schemas.microsoft.com/office/drawing/2014/main" id="{0D6C3A13-78DA-43E2-921B-4449AB103A4A}"/>
              </a:ext>
            </a:extLst>
          </p:cNvPr>
          <p:cNvSpPr/>
          <p:nvPr/>
        </p:nvSpPr>
        <p:spPr>
          <a:xfrm>
            <a:off x="8699682" y="1453376"/>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4">
            <a:extLst>
              <a:ext uri="{FF2B5EF4-FFF2-40B4-BE49-F238E27FC236}">
                <a16:creationId xmlns:a16="http://schemas.microsoft.com/office/drawing/2014/main" id="{960907FA-8744-4D5E-BA03-2004F7B34AAB}"/>
              </a:ext>
            </a:extLst>
          </p:cNvPr>
          <p:cNvSpPr/>
          <p:nvPr/>
        </p:nvSpPr>
        <p:spPr>
          <a:xfrm>
            <a:off x="8146688" y="3197282"/>
            <a:ext cx="771284" cy="253494"/>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24">
            <a:extLst>
              <a:ext uri="{FF2B5EF4-FFF2-40B4-BE49-F238E27FC236}">
                <a16:creationId xmlns:a16="http://schemas.microsoft.com/office/drawing/2014/main" id="{A6E0D2E9-C2C7-471F-A0EB-8851AB3D77B2}"/>
              </a:ext>
            </a:extLst>
          </p:cNvPr>
          <p:cNvSpPr/>
          <p:nvPr/>
        </p:nvSpPr>
        <p:spPr>
          <a:xfrm>
            <a:off x="6044423" y="2926893"/>
            <a:ext cx="768503" cy="605379"/>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14946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19"/>
                                        </p:tgtEl>
                                      </p:cBhvr>
                                    </p:animEffect>
                                    <p:animScale>
                                      <p:cBhvr>
                                        <p:cTn id="7" dur="375" autoRev="1" fill="hold"/>
                                        <p:tgtEl>
                                          <p:spTgt spid="19"/>
                                        </p:tgtEl>
                                      </p:cBhvr>
                                      <p:by x="105000" y="105000"/>
                                    </p:animScale>
                                  </p:childTnLst>
                                </p:cTn>
                              </p:par>
                              <p:par>
                                <p:cTn id="8" presetID="26" presetClass="emph" presetSubtype="0" fill="hold" grpId="0" nodeType="withEffect">
                                  <p:stCondLst>
                                    <p:cond delay="0"/>
                                  </p:stCondLst>
                                  <p:childTnLst>
                                    <p:animEffect transition="out" filter="fade">
                                      <p:cBhvr>
                                        <p:cTn id="9" dur="750" tmFilter="0, 0; .2, .5; .8, .5; 1, 0"/>
                                        <p:tgtEl>
                                          <p:spTgt spid="16"/>
                                        </p:tgtEl>
                                      </p:cBhvr>
                                    </p:animEffect>
                                    <p:animScale>
                                      <p:cBhvr>
                                        <p:cTn id="10" dur="375"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29</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rotWithShape="1">
          <a:blip r:embed="rId4">
            <a:extLst>
              <a:ext uri="{28A0092B-C50C-407E-A947-70E740481C1C}">
                <a14:useLocalDpi xmlns:a14="http://schemas.microsoft.com/office/drawing/2010/main" val="0"/>
              </a:ext>
            </a:extLst>
          </a:blip>
          <a:srcRect l="78862" b="53329"/>
          <a:stretch/>
        </p:blipFill>
        <p:spPr>
          <a:xfrm>
            <a:off x="6818829" y="1012705"/>
            <a:ext cx="3302486" cy="3306567"/>
          </a:xfrm>
          <a:prstGeom prst="rect">
            <a:avLst/>
          </a:prstGeom>
        </p:spPr>
      </p:pic>
      <p:sp>
        <p:nvSpPr>
          <p:cNvPr id="13" name="Oval 3">
            <a:extLst>
              <a:ext uri="{FF2B5EF4-FFF2-40B4-BE49-F238E27FC236}">
                <a16:creationId xmlns:a16="http://schemas.microsoft.com/office/drawing/2014/main" id="{01E8E795-F725-43B4-861B-68BDB1168109}"/>
              </a:ext>
            </a:extLst>
          </p:cNvPr>
          <p:cNvSpPr/>
          <p:nvPr/>
        </p:nvSpPr>
        <p:spPr>
          <a:xfrm>
            <a:off x="8697925" y="1541382"/>
            <a:ext cx="396000" cy="396000"/>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8">
            <a:extLst>
              <a:ext uri="{FF2B5EF4-FFF2-40B4-BE49-F238E27FC236}">
                <a16:creationId xmlns:a16="http://schemas.microsoft.com/office/drawing/2014/main" id="{D1D88B38-A027-4F79-9F0B-CE0BD30103C8}"/>
              </a:ext>
            </a:extLst>
          </p:cNvPr>
          <p:cNvSpPr/>
          <p:nvPr/>
        </p:nvSpPr>
        <p:spPr>
          <a:xfrm>
            <a:off x="6138135" y="1605906"/>
            <a:ext cx="535018" cy="266952"/>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7">
            <a:extLst>
              <a:ext uri="{FF2B5EF4-FFF2-40B4-BE49-F238E27FC236}">
                <a16:creationId xmlns:a16="http://schemas.microsoft.com/office/drawing/2014/main" id="{D5B7FF2A-587E-4E81-BF86-1FE0323495B3}"/>
              </a:ext>
            </a:extLst>
          </p:cNvPr>
          <p:cNvSpPr txBox="1"/>
          <p:nvPr/>
        </p:nvSpPr>
        <p:spPr>
          <a:xfrm>
            <a:off x="223494" y="798693"/>
            <a:ext cx="5856295" cy="1477328"/>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Sharing Button</a:t>
            </a:r>
          </a:p>
          <a:p>
            <a:pPr algn="ctr"/>
            <a:endParaRPr lang="en-US" b="1" dirty="0"/>
          </a:p>
          <a:p>
            <a:pPr algn="just"/>
            <a:r>
              <a:rPr lang="en-US" dirty="0"/>
              <a:t>Allows you to </a:t>
            </a:r>
            <a:r>
              <a:rPr lang="en-US" b="1" dirty="0"/>
              <a:t>share the map </a:t>
            </a:r>
            <a:r>
              <a:rPr lang="en-US" dirty="0"/>
              <a:t>by posting it to your social media account, sending an email with a link, or embedding it in a website or blog. </a:t>
            </a:r>
          </a:p>
        </p:txBody>
      </p:sp>
      <p:sp>
        <p:nvSpPr>
          <p:cNvPr id="16" name="Left Brace 11">
            <a:extLst>
              <a:ext uri="{FF2B5EF4-FFF2-40B4-BE49-F238E27FC236}">
                <a16:creationId xmlns:a16="http://schemas.microsoft.com/office/drawing/2014/main" id="{F7FF9483-EBDB-4C7D-8E27-679643366C5C}"/>
              </a:ext>
            </a:extLst>
          </p:cNvPr>
          <p:cNvSpPr/>
          <p:nvPr/>
        </p:nvSpPr>
        <p:spPr>
          <a:xfrm>
            <a:off x="6931826" y="2742954"/>
            <a:ext cx="358668" cy="1373941"/>
          </a:xfrm>
          <a:prstGeom prst="leftBrace">
            <a:avLst>
              <a:gd name="adj1" fmla="val 8333"/>
              <a:gd name="adj2" fmla="val 50000"/>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22">
            <a:extLst>
              <a:ext uri="{FF2B5EF4-FFF2-40B4-BE49-F238E27FC236}">
                <a16:creationId xmlns:a16="http://schemas.microsoft.com/office/drawing/2014/main" id="{F1E87FB5-085E-43DD-82B9-2082B60209BA}"/>
              </a:ext>
            </a:extLst>
          </p:cNvPr>
          <p:cNvSpPr txBox="1"/>
          <p:nvPr/>
        </p:nvSpPr>
        <p:spPr>
          <a:xfrm>
            <a:off x="223737" y="2356733"/>
            <a:ext cx="5854590" cy="3693319"/>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Sharing window</a:t>
            </a:r>
          </a:p>
          <a:p>
            <a:pPr algn="ctr"/>
            <a:endParaRPr lang="en-US" b="1" dirty="0"/>
          </a:p>
          <a:p>
            <a:pPr marL="285750" indent="-285750" algn="just">
              <a:buFont typeface="Arial" panose="020B0604020202020204" pitchFamily="34" charset="0"/>
              <a:buChar char="•"/>
            </a:pPr>
            <a:r>
              <a:rPr lang="en-US" b="1" dirty="0"/>
              <a:t>Copy</a:t>
            </a:r>
            <a:r>
              <a:rPr lang="en-US" dirty="0"/>
              <a:t> the short link under </a:t>
            </a:r>
            <a:r>
              <a:rPr lang="en-US" b="1" dirty="0"/>
              <a:t>Share a link to this app </a:t>
            </a:r>
            <a:r>
              <a:rPr lang="en-US" dirty="0"/>
              <a:t>and paste it into your email, instant message, and so on. You can also use the provided buttons to post your app to your Facebook, Twitter, or Google accounts, or in an email.</a:t>
            </a:r>
          </a:p>
          <a:p>
            <a:pPr marL="285750" indent="-285750" algn="just">
              <a:buFont typeface="Arial" panose="020B0604020202020204" pitchFamily="34" charset="0"/>
              <a:buChar char="•"/>
            </a:pPr>
            <a:r>
              <a:rPr lang="en-US" dirty="0"/>
              <a:t>In the </a:t>
            </a:r>
            <a:r>
              <a:rPr lang="en-US" b="1" dirty="0"/>
              <a:t>Link options</a:t>
            </a:r>
            <a:r>
              <a:rPr lang="en-US" dirty="0"/>
              <a:t>, users can select URL parameters included in the link.</a:t>
            </a:r>
          </a:p>
          <a:p>
            <a:pPr marL="285750" indent="-285750" algn="just">
              <a:buFont typeface="Arial" panose="020B0604020202020204" pitchFamily="34" charset="0"/>
              <a:buChar char="•"/>
            </a:pPr>
            <a:r>
              <a:rPr lang="en-US" dirty="0"/>
              <a:t>You can </a:t>
            </a:r>
            <a:r>
              <a:rPr lang="en-US" b="1" dirty="0"/>
              <a:t>copy</a:t>
            </a:r>
            <a:r>
              <a:rPr lang="en-US" dirty="0"/>
              <a:t> the HTML code from </a:t>
            </a:r>
            <a:r>
              <a:rPr lang="en-US" b="1" dirty="0"/>
              <a:t>Embed this app in a website</a:t>
            </a:r>
            <a:r>
              <a:rPr lang="en-US" dirty="0"/>
              <a:t> and paste it into your website. If you want, click Embed Options to choose the size of the app to be embedded.</a:t>
            </a:r>
          </a:p>
        </p:txBody>
      </p:sp>
      <p:sp>
        <p:nvSpPr>
          <p:cNvPr id="19" name="Arrow: Right 24">
            <a:extLst>
              <a:ext uri="{FF2B5EF4-FFF2-40B4-BE49-F238E27FC236}">
                <a16:creationId xmlns:a16="http://schemas.microsoft.com/office/drawing/2014/main" id="{EA9CBA19-DFC0-434D-880C-17D96EAA72F7}"/>
              </a:ext>
            </a:extLst>
          </p:cNvPr>
          <p:cNvSpPr/>
          <p:nvPr/>
        </p:nvSpPr>
        <p:spPr>
          <a:xfrm>
            <a:off x="6138135" y="3276180"/>
            <a:ext cx="535018" cy="266953"/>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17">
            <a:extLst>
              <a:ext uri="{FF2B5EF4-FFF2-40B4-BE49-F238E27FC236}">
                <a16:creationId xmlns:a16="http://schemas.microsoft.com/office/drawing/2014/main" id="{B304BDC6-690C-4730-ADD9-8C7ACF46B1C8}"/>
              </a:ext>
            </a:extLst>
          </p:cNvPr>
          <p:cNvSpPr txBox="1"/>
          <p:nvPr/>
        </p:nvSpPr>
        <p:spPr>
          <a:xfrm>
            <a:off x="6512693" y="4897598"/>
            <a:ext cx="5026274" cy="646331"/>
          </a:xfrm>
          <a:prstGeom prst="rect">
            <a:avLst/>
          </a:prstGeom>
          <a:solidFill>
            <a:schemeClr val="accent1">
              <a:lumMod val="20000"/>
              <a:lumOff val="80000"/>
            </a:schemeClr>
          </a:solidFill>
          <a:ln w="22225">
            <a:solidFill>
              <a:srgbClr val="FF0000"/>
            </a:solidFill>
          </a:ln>
        </p:spPr>
        <p:txBody>
          <a:bodyPr wrap="square" rtlCol="0">
            <a:spAutoFit/>
          </a:bodyPr>
          <a:lstStyle/>
          <a:p>
            <a:pPr algn="just"/>
            <a:r>
              <a:rPr lang="en-US" b="1" i="1" dirty="0">
                <a:solidFill>
                  <a:srgbClr val="FF0000"/>
                </a:solidFill>
              </a:rPr>
              <a:t>Note: Drawings and uploaded layers will not be shared. </a:t>
            </a:r>
          </a:p>
        </p:txBody>
      </p:sp>
      <p:sp>
        <p:nvSpPr>
          <p:cNvPr id="22" name="Title 1">
            <a:extLst>
              <a:ext uri="{FF2B5EF4-FFF2-40B4-BE49-F238E27FC236}">
                <a16:creationId xmlns:a16="http://schemas.microsoft.com/office/drawing/2014/main" id="{62928D6C-8C97-46CB-9FD4-EAB985EBC8B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Sharing the Map</a:t>
            </a:r>
          </a:p>
        </p:txBody>
      </p:sp>
    </p:spTree>
    <p:extLst>
      <p:ext uri="{BB962C8B-B14F-4D97-AF65-F5344CB8AC3E}">
        <p14:creationId xmlns:p14="http://schemas.microsoft.com/office/powerpoint/2010/main" val="1347373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par>
                          <p:cTn id="11" fill="hold">
                            <p:stCondLst>
                              <p:cond delay="500"/>
                            </p:stCondLst>
                            <p:childTnLst>
                              <p:par>
                                <p:cTn id="12" presetID="26" presetClass="emph" presetSubtype="0" fill="hold" grpId="0" nodeType="afterEffect">
                                  <p:stCondLst>
                                    <p:cond delay="0"/>
                                  </p:stCondLst>
                                  <p:childTnLst>
                                    <p:animEffect transition="out" filter="fade">
                                      <p:cBhvr>
                                        <p:cTn id="13" dur="750" tmFilter="0, 0; .2, .5; .8, .5; 1, 0"/>
                                        <p:tgtEl>
                                          <p:spTgt spid="21"/>
                                        </p:tgtEl>
                                      </p:cBhvr>
                                    </p:animEffect>
                                    <p:animScale>
                                      <p:cBhvr>
                                        <p:cTn id="14" dur="375"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4B0D23-7168-42EE-9F65-F3C383EE3515}"/>
              </a:ext>
            </a:extLst>
          </p:cNvPr>
          <p:cNvSpPr>
            <a:spLocks noGrp="1"/>
          </p:cNvSpPr>
          <p:nvPr>
            <p:ph type="sldNum" sz="quarter" idx="12"/>
          </p:nvPr>
        </p:nvSpPr>
        <p:spPr/>
        <p:txBody>
          <a:bodyPr/>
          <a:lstStyle/>
          <a:p>
            <a:pPr>
              <a:defRPr/>
            </a:pPr>
            <a:fld id="{175A9CF5-9506-4E17-BFF3-6D45F342DBC8}" type="slidenum">
              <a:rPr lang="en-US" smtClean="0"/>
              <a:pPr>
                <a:defRPr/>
              </a:pPr>
              <a:t>3</a:t>
            </a:fld>
            <a:endParaRPr lang="en-US" dirty="0"/>
          </a:p>
        </p:txBody>
      </p:sp>
      <p:cxnSp>
        <p:nvCxnSpPr>
          <p:cNvPr id="4" name="Straight Connector 3">
            <a:extLst>
              <a:ext uri="{FF2B5EF4-FFF2-40B4-BE49-F238E27FC236}">
                <a16:creationId xmlns:a16="http://schemas.microsoft.com/office/drawing/2014/main" id="{0490CBCF-2650-46ED-9E9B-79887A36D5B3}"/>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E59EA4A6-1945-4907-B857-39A8D61E5588}"/>
              </a:ext>
            </a:extLst>
          </p:cNvPr>
          <p:cNvSpPr txBox="1">
            <a:spLocks/>
          </p:cNvSpPr>
          <p:nvPr/>
        </p:nvSpPr>
        <p:spPr>
          <a:xfrm>
            <a:off x="3390297" y="866178"/>
            <a:ext cx="5268651" cy="76557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a:solidFill>
                  <a:srgbClr val="000000">
                    <a:lumMod val="65000"/>
                    <a:lumOff val="35000"/>
                  </a:srgbClr>
                </a:solidFill>
                <a:latin typeface="Calibri Light" panose="020F0302020204030204"/>
              </a:rPr>
              <a:t>  </a:t>
            </a:r>
            <a:endParaRPr lang="en-GB" sz="3600" dirty="0">
              <a:solidFill>
                <a:srgbClr val="000000">
                  <a:lumMod val="65000"/>
                  <a:lumOff val="35000"/>
                </a:srgbClr>
              </a:solidFill>
              <a:latin typeface="Calibri Light" panose="020F0302020204030204"/>
            </a:endParaRPr>
          </a:p>
          <a:p>
            <a:r>
              <a:rPr lang="en-GB" sz="1500" dirty="0">
                <a:solidFill>
                  <a:srgbClr val="000000">
                    <a:lumMod val="65000"/>
                    <a:lumOff val="35000"/>
                  </a:srgbClr>
                </a:solidFill>
                <a:latin typeface="Calibri Light" panose="020F0302020204030204"/>
              </a:rPr>
              <a:t>                                               </a:t>
            </a:r>
            <a:endParaRPr lang="en-US" sz="1500" dirty="0">
              <a:solidFill>
                <a:srgbClr val="000000">
                  <a:lumMod val="65000"/>
                  <a:lumOff val="35000"/>
                </a:srgbClr>
              </a:solidFill>
              <a:latin typeface="Calibri Light" panose="020F0302020204030204"/>
            </a:endParaRPr>
          </a:p>
        </p:txBody>
      </p:sp>
      <p:sp>
        <p:nvSpPr>
          <p:cNvPr id="6" name="Title 1">
            <a:extLst>
              <a:ext uri="{FF2B5EF4-FFF2-40B4-BE49-F238E27FC236}">
                <a16:creationId xmlns:a16="http://schemas.microsoft.com/office/drawing/2014/main" id="{18680E76-27D9-4CEA-B079-2C37D8B89DFA}"/>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Basic Concepts – Web Mapping</a:t>
            </a:r>
          </a:p>
        </p:txBody>
      </p:sp>
      <p:pic>
        <p:nvPicPr>
          <p:cNvPr id="7" name="Picture 6" descr="A picture containing map&#10;&#10;Description automatically generated">
            <a:extLst>
              <a:ext uri="{FF2B5EF4-FFF2-40B4-BE49-F238E27FC236}">
                <a16:creationId xmlns:a16="http://schemas.microsoft.com/office/drawing/2014/main" id="{AE7CE547-09EB-47D3-8EEA-AF3532D44E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8" name="Slide Number Placeholder 9">
            <a:extLst>
              <a:ext uri="{FF2B5EF4-FFF2-40B4-BE49-F238E27FC236}">
                <a16:creationId xmlns:a16="http://schemas.microsoft.com/office/drawing/2014/main" id="{1F0520EC-72A0-48D6-A8B3-E0CB9E3625F5}"/>
              </a:ext>
            </a:extLst>
          </p:cNvPr>
          <p:cNvSpPr txBox="1">
            <a:spLocks/>
          </p:cNvSpPr>
          <p:nvPr/>
        </p:nvSpPr>
        <p:spPr>
          <a:xfrm>
            <a:off x="9900460" y="6459787"/>
            <a:ext cx="1312025"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75A9CF5-9506-4E17-BFF3-6D45F342DBC8}" type="slidenum">
              <a:rPr lang="en-US" smtClean="0"/>
              <a:pPr>
                <a:defRPr/>
              </a:pPr>
              <a:t>3</a:t>
            </a:fld>
            <a:endParaRPr lang="en-US" dirty="0"/>
          </a:p>
        </p:txBody>
      </p:sp>
      <p:sp>
        <p:nvSpPr>
          <p:cNvPr id="9" name="TextBox 8">
            <a:extLst>
              <a:ext uri="{FF2B5EF4-FFF2-40B4-BE49-F238E27FC236}">
                <a16:creationId xmlns:a16="http://schemas.microsoft.com/office/drawing/2014/main" id="{F262251D-D9FB-42D3-B95B-003C9D54F0EF}"/>
              </a:ext>
            </a:extLst>
          </p:cNvPr>
          <p:cNvSpPr txBox="1"/>
          <p:nvPr/>
        </p:nvSpPr>
        <p:spPr>
          <a:xfrm>
            <a:off x="71021" y="851689"/>
            <a:ext cx="12047661" cy="338554"/>
          </a:xfrm>
          <a:prstGeom prst="rect">
            <a:avLst/>
          </a:prstGeom>
          <a:noFill/>
        </p:spPr>
        <p:txBody>
          <a:bodyPr wrap="square" rtlCol="0">
            <a:spAutoFit/>
          </a:bodyPr>
          <a:lstStyle/>
          <a:p>
            <a:pPr algn="just"/>
            <a:r>
              <a:rPr lang="en-US" sz="1600" dirty="0">
                <a:solidFill>
                  <a:schemeClr val="tx1">
                    <a:lumMod val="50000"/>
                    <a:lumOff val="50000"/>
                  </a:schemeClr>
                </a:solidFill>
              </a:rPr>
              <a:t>A Web mapping or an online mapping, is the process of using the maps delivered by Geographic Information Systems (GIS) on the Internet.</a:t>
            </a:r>
          </a:p>
        </p:txBody>
      </p:sp>
      <p:pic>
        <p:nvPicPr>
          <p:cNvPr id="10" name="Picture 2" descr="Making Your First Web Maps | ArcGIS Resource Center">
            <a:extLst>
              <a:ext uri="{FF2B5EF4-FFF2-40B4-BE49-F238E27FC236}">
                <a16:creationId xmlns:a16="http://schemas.microsoft.com/office/drawing/2014/main" id="{178E3499-FED3-49F4-968A-FD2CFFFC1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1037" y="2022506"/>
            <a:ext cx="4369519" cy="2509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EE45ED8-0394-43A4-BC0A-D13A5A6229A9}"/>
              </a:ext>
            </a:extLst>
          </p:cNvPr>
          <p:cNvSpPr txBox="1"/>
          <p:nvPr/>
        </p:nvSpPr>
        <p:spPr>
          <a:xfrm>
            <a:off x="4708777" y="5436995"/>
            <a:ext cx="2772148" cy="523220"/>
          </a:xfrm>
          <a:prstGeom prst="rect">
            <a:avLst/>
          </a:prstGeom>
          <a:noFill/>
        </p:spPr>
        <p:txBody>
          <a:bodyPr wrap="square" rtlCol="0">
            <a:spAutoFit/>
          </a:bodyPr>
          <a:lstStyle>
            <a:defPPr>
              <a:defRPr lang="en-US"/>
            </a:defPPr>
            <a:lvl1pPr>
              <a:defRPr sz="1600">
                <a:solidFill>
                  <a:schemeClr val="tx1">
                    <a:lumMod val="50000"/>
                    <a:lumOff val="50000"/>
                  </a:schemeClr>
                </a:solidFill>
              </a:defRPr>
            </a:lvl1pPr>
          </a:lstStyle>
          <a:p>
            <a:pPr algn="ctr"/>
            <a:r>
              <a:rPr lang="fr-FR" sz="2800" b="1" dirty="0">
                <a:solidFill>
                  <a:srgbClr val="FF0000"/>
                </a:solidFill>
              </a:rPr>
              <a:t>Web </a:t>
            </a:r>
            <a:r>
              <a:rPr lang="fr-FR" sz="2800" b="1" dirty="0" err="1">
                <a:solidFill>
                  <a:srgbClr val="FF0000"/>
                </a:solidFill>
              </a:rPr>
              <a:t>Maps</a:t>
            </a:r>
            <a:r>
              <a:rPr lang="fr-FR" sz="2800" b="1" dirty="0">
                <a:solidFill>
                  <a:srgbClr val="FF0000"/>
                </a:solidFill>
              </a:rPr>
              <a:t>/Apps </a:t>
            </a:r>
            <a:endParaRPr lang="en-US" sz="2800" b="1" dirty="0">
              <a:solidFill>
                <a:srgbClr val="FF0000"/>
              </a:solidFill>
            </a:endParaRPr>
          </a:p>
        </p:txBody>
      </p:sp>
      <p:grpSp>
        <p:nvGrpSpPr>
          <p:cNvPr id="12" name="Group 11">
            <a:extLst>
              <a:ext uri="{FF2B5EF4-FFF2-40B4-BE49-F238E27FC236}">
                <a16:creationId xmlns:a16="http://schemas.microsoft.com/office/drawing/2014/main" id="{AEA15B7B-2524-4220-9A63-F47432E72F1E}"/>
              </a:ext>
            </a:extLst>
          </p:cNvPr>
          <p:cNvGrpSpPr/>
          <p:nvPr/>
        </p:nvGrpSpPr>
        <p:grpSpPr>
          <a:xfrm>
            <a:off x="9618749" y="1365903"/>
            <a:ext cx="2380435" cy="2213041"/>
            <a:chOff x="8829990" y="1306698"/>
            <a:chExt cx="3166764" cy="2849423"/>
          </a:xfrm>
        </p:grpSpPr>
        <p:pic>
          <p:nvPicPr>
            <p:cNvPr id="13" name="Picture 16" descr="Hello, Explorer: The new Mapbox logo | by Mapbox | maps for developers">
              <a:extLst>
                <a:ext uri="{FF2B5EF4-FFF2-40B4-BE49-F238E27FC236}">
                  <a16:creationId xmlns:a16="http://schemas.microsoft.com/office/drawing/2014/main" id="{B1492282-75DC-41A1-A263-AEFC54581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9752" y="1306698"/>
              <a:ext cx="1387343" cy="6000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Web Map Applications (SaaS) - GeoInfoAnalysis">
              <a:extLst>
                <a:ext uri="{FF2B5EF4-FFF2-40B4-BE49-F238E27FC236}">
                  <a16:creationId xmlns:a16="http://schemas.microsoft.com/office/drawing/2014/main" id="{C75DB01C-AC89-451C-AA3B-D3948408C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9753" y="3324773"/>
              <a:ext cx="2187330" cy="8313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Google Maps 10.75.2 for Android - Download">
              <a:extLst>
                <a:ext uri="{FF2B5EF4-FFF2-40B4-BE49-F238E27FC236}">
                  <a16:creationId xmlns:a16="http://schemas.microsoft.com/office/drawing/2014/main" id="{34E0A0F2-B3B7-4596-931E-BEEC13F7F3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2275" y="2262624"/>
              <a:ext cx="659083" cy="6590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ere WeGo Maps comes to Huawei App Gallery - GSMArena.com news">
              <a:extLst>
                <a:ext uri="{FF2B5EF4-FFF2-40B4-BE49-F238E27FC236}">
                  <a16:creationId xmlns:a16="http://schemas.microsoft.com/office/drawing/2014/main" id="{5DD74844-CA78-4EE7-BC05-D6A6DD8AE7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4274" y="2952228"/>
              <a:ext cx="1354780" cy="5841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Up to Date Satellite Imagery API Integration for Bing Maps | Bird.i">
              <a:extLst>
                <a:ext uri="{FF2B5EF4-FFF2-40B4-BE49-F238E27FC236}">
                  <a16:creationId xmlns:a16="http://schemas.microsoft.com/office/drawing/2014/main" id="{705EDCBE-1A9E-4E49-80AE-E998BCFF38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34107" y="2613047"/>
              <a:ext cx="1672647" cy="4772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Sourcepole">
              <a:extLst>
                <a:ext uri="{FF2B5EF4-FFF2-40B4-BE49-F238E27FC236}">
                  <a16:creationId xmlns:a16="http://schemas.microsoft.com/office/drawing/2014/main" id="{7AE1E369-88CE-41C4-9A38-3BA05F9E6E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77137" y="2067234"/>
              <a:ext cx="1286705" cy="4825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Porqué y cómo debes empezar a usar OpenStreetMap | by JM Robles | Medium">
              <a:extLst>
                <a:ext uri="{FF2B5EF4-FFF2-40B4-BE49-F238E27FC236}">
                  <a16:creationId xmlns:a16="http://schemas.microsoft.com/office/drawing/2014/main" id="{454461E8-8294-4859-AF73-69D0CA8C55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33876" y="1384181"/>
              <a:ext cx="1057590" cy="8653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a:extLst>
                <a:ext uri="{FF2B5EF4-FFF2-40B4-BE49-F238E27FC236}">
                  <a16:creationId xmlns:a16="http://schemas.microsoft.com/office/drawing/2014/main" id="{B584A097-EF03-4EED-AFF4-8125902CBB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29990" y="1526158"/>
              <a:ext cx="787774" cy="6859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Gps Logo png download - 2329*734 - Free Transparent Tomtom png Download. -  CleanPNG / KissPNG">
              <a:extLst>
                <a:ext uri="{FF2B5EF4-FFF2-40B4-BE49-F238E27FC236}">
                  <a16:creationId xmlns:a16="http://schemas.microsoft.com/office/drawing/2014/main" id="{512124AD-08F5-4687-87FA-A7CA9AE63B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16754" y="2378995"/>
              <a:ext cx="780000" cy="26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hlinkClick r:id="rId13"/>
              <a:extLst>
                <a:ext uri="{FF2B5EF4-FFF2-40B4-BE49-F238E27FC236}">
                  <a16:creationId xmlns:a16="http://schemas.microsoft.com/office/drawing/2014/main" id="{53D62650-5223-43E3-A732-042FB0F72DA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50622" y="3170791"/>
              <a:ext cx="909710" cy="357663"/>
            </a:xfrm>
            <a:prstGeom prst="rect">
              <a:avLst/>
            </a:prstGeom>
          </p:spPr>
        </p:pic>
      </p:grpSp>
      <p:grpSp>
        <p:nvGrpSpPr>
          <p:cNvPr id="23" name="Group 22">
            <a:extLst>
              <a:ext uri="{FF2B5EF4-FFF2-40B4-BE49-F238E27FC236}">
                <a16:creationId xmlns:a16="http://schemas.microsoft.com/office/drawing/2014/main" id="{CDEE79ED-D2A3-4EF7-9DDC-A99DBE13F91D}"/>
              </a:ext>
            </a:extLst>
          </p:cNvPr>
          <p:cNvGrpSpPr/>
          <p:nvPr/>
        </p:nvGrpSpPr>
        <p:grpSpPr>
          <a:xfrm>
            <a:off x="57323" y="1507521"/>
            <a:ext cx="2997273" cy="3260102"/>
            <a:chOff x="-80748" y="1301522"/>
            <a:chExt cx="3146722" cy="3568069"/>
          </a:xfrm>
        </p:grpSpPr>
        <p:pic>
          <p:nvPicPr>
            <p:cNvPr id="24" name="Picture 2">
              <a:extLst>
                <a:ext uri="{FF2B5EF4-FFF2-40B4-BE49-F238E27FC236}">
                  <a16:creationId xmlns:a16="http://schemas.microsoft.com/office/drawing/2014/main" id="{D5155209-C932-41E2-ACC1-131C8FC20E0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199" r="7495" b="15434"/>
            <a:stretch/>
          </p:blipFill>
          <p:spPr bwMode="auto">
            <a:xfrm>
              <a:off x="-80748" y="2688787"/>
              <a:ext cx="1696350" cy="187759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eographic Information Systems (GIS) Defined by Components, GPS | ARC  Advisory Group">
              <a:extLst>
                <a:ext uri="{FF2B5EF4-FFF2-40B4-BE49-F238E27FC236}">
                  <a16:creationId xmlns:a16="http://schemas.microsoft.com/office/drawing/2014/main" id="{ABF43C74-D18C-482C-ACA4-0CF3E05DF72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481" y="1301522"/>
              <a:ext cx="1585935" cy="145529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891AAC7C-6533-4506-9535-060BB85753D5}"/>
                </a:ext>
              </a:extLst>
            </p:cNvPr>
            <p:cNvGrpSpPr/>
            <p:nvPr/>
          </p:nvGrpSpPr>
          <p:grpSpPr>
            <a:xfrm>
              <a:off x="1561702" y="1320787"/>
              <a:ext cx="1504272" cy="2136215"/>
              <a:chOff x="2874281" y="1208757"/>
              <a:chExt cx="2044014" cy="3166834"/>
            </a:xfrm>
          </p:grpSpPr>
          <p:pic>
            <p:nvPicPr>
              <p:cNvPr id="33" name="Picture 4" descr="Ortho &amp;amp; Vertical Imagery Gallery for Insurance | GIC">
                <a:extLst>
                  <a:ext uri="{FF2B5EF4-FFF2-40B4-BE49-F238E27FC236}">
                    <a16:creationId xmlns:a16="http://schemas.microsoft.com/office/drawing/2014/main" id="{1D7687BE-2B11-4629-9427-D4D00443F6A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83801" y="1208757"/>
                <a:ext cx="1625680" cy="11047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Low Level Aerial Photography">
                <a:extLst>
                  <a:ext uri="{FF2B5EF4-FFF2-40B4-BE49-F238E27FC236}">
                    <a16:creationId xmlns:a16="http://schemas.microsoft.com/office/drawing/2014/main" id="{BC732BE5-B1D6-4487-85F1-7F2DE07F1CB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74281" y="2002114"/>
                <a:ext cx="1102377" cy="20587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Map&#10;&#10;Description automatically generated">
                <a:extLst>
                  <a:ext uri="{FF2B5EF4-FFF2-40B4-BE49-F238E27FC236}">
                    <a16:creationId xmlns:a16="http://schemas.microsoft.com/office/drawing/2014/main" id="{009E4B72-4337-4667-8567-411EF7104FF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77461" y="2029465"/>
                <a:ext cx="1540834" cy="1503162"/>
              </a:xfrm>
              <a:prstGeom prst="rect">
                <a:avLst/>
              </a:prstGeom>
              <a:ln>
                <a:noFill/>
              </a:ln>
              <a:effectLst>
                <a:outerShdw blurRad="292100" dist="139700" dir="2700000" algn="tl" rotWithShape="0">
                  <a:srgbClr val="333333">
                    <a:alpha val="65000"/>
                  </a:srgbClr>
                </a:outerShdw>
              </a:effectLst>
            </p:spPr>
          </p:pic>
          <p:pic>
            <p:nvPicPr>
              <p:cNvPr id="36" name="Picture 6" descr="Land surveyor surveying the area Vector Image - 1956681 | StockUnlimited">
                <a:extLst>
                  <a:ext uri="{FF2B5EF4-FFF2-40B4-BE49-F238E27FC236}">
                    <a16:creationId xmlns:a16="http://schemas.microsoft.com/office/drawing/2014/main" id="{9DB9B5ED-5DFA-4EDD-B1BD-FA98331C1C29}"/>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0781" t="8889" r="21788" b="9583"/>
              <a:stretch/>
            </p:blipFill>
            <p:spPr bwMode="auto">
              <a:xfrm>
                <a:off x="3420863" y="2954127"/>
                <a:ext cx="1001323" cy="14214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23D91288-91BB-44D7-B13C-3D137D1B2D85}"/>
                </a:ext>
              </a:extLst>
            </p:cNvPr>
            <p:cNvGrpSpPr/>
            <p:nvPr/>
          </p:nvGrpSpPr>
          <p:grpSpPr>
            <a:xfrm>
              <a:off x="1252455" y="3278607"/>
              <a:ext cx="1586499" cy="1590984"/>
              <a:chOff x="9464389" y="1561346"/>
              <a:chExt cx="2264932" cy="2327855"/>
            </a:xfrm>
          </p:grpSpPr>
          <p:pic>
            <p:nvPicPr>
              <p:cNvPr id="28" name="Picture 8" descr="Illustration of data layered over land">
                <a:extLst>
                  <a:ext uri="{FF2B5EF4-FFF2-40B4-BE49-F238E27FC236}">
                    <a16:creationId xmlns:a16="http://schemas.microsoft.com/office/drawing/2014/main" id="{1842E765-8C20-4303-813B-FFCB1A8F592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63093" y="1623633"/>
                <a:ext cx="1082326" cy="1149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9" name="Picture 10" descr="Illustration of data integrated with land">
                <a:extLst>
                  <a:ext uri="{FF2B5EF4-FFF2-40B4-BE49-F238E27FC236}">
                    <a16:creationId xmlns:a16="http://schemas.microsoft.com/office/drawing/2014/main" id="{C1696605-C580-4261-936F-ABC778423C4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419913" y="1561346"/>
                <a:ext cx="1309408" cy="13912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12" descr="Illustration of location marker with data pinpointed on land">
                <a:extLst>
                  <a:ext uri="{FF2B5EF4-FFF2-40B4-BE49-F238E27FC236}">
                    <a16:creationId xmlns:a16="http://schemas.microsoft.com/office/drawing/2014/main" id="{4E874EA8-7763-4D45-979F-4566E368C22E}"/>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464389" y="2369240"/>
                <a:ext cx="1211717" cy="1287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14" descr="Illustration with multiple devices">
                <a:extLst>
                  <a:ext uri="{FF2B5EF4-FFF2-40B4-BE49-F238E27FC236}">
                    <a16:creationId xmlns:a16="http://schemas.microsoft.com/office/drawing/2014/main" id="{FE16D407-F012-40DF-A0CD-782B6EE181F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342980" y="2576635"/>
                <a:ext cx="1235356" cy="1312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grpSp>
      <p:sp>
        <p:nvSpPr>
          <p:cNvPr id="37" name="TextBox 36">
            <a:extLst>
              <a:ext uri="{FF2B5EF4-FFF2-40B4-BE49-F238E27FC236}">
                <a16:creationId xmlns:a16="http://schemas.microsoft.com/office/drawing/2014/main" id="{DD99FD36-8205-4B46-B5DF-25A93D8B5C3C}"/>
              </a:ext>
            </a:extLst>
          </p:cNvPr>
          <p:cNvSpPr txBox="1"/>
          <p:nvPr/>
        </p:nvSpPr>
        <p:spPr>
          <a:xfrm>
            <a:off x="865123" y="5436995"/>
            <a:ext cx="1432806" cy="523220"/>
          </a:xfrm>
          <a:prstGeom prst="rect">
            <a:avLst/>
          </a:prstGeom>
          <a:noFill/>
        </p:spPr>
        <p:txBody>
          <a:bodyPr wrap="square" rtlCol="0">
            <a:spAutoFit/>
          </a:bodyPr>
          <a:lstStyle>
            <a:defPPr>
              <a:defRPr lang="en-US"/>
            </a:defPPr>
            <a:lvl1pPr>
              <a:defRPr sz="1600">
                <a:solidFill>
                  <a:schemeClr val="tx1">
                    <a:lumMod val="50000"/>
                    <a:lumOff val="50000"/>
                  </a:schemeClr>
                </a:solidFill>
              </a:defRPr>
            </a:lvl1pPr>
          </a:lstStyle>
          <a:p>
            <a:pPr algn="ctr"/>
            <a:r>
              <a:rPr lang="fr-FR" sz="2800" b="1" dirty="0">
                <a:solidFill>
                  <a:srgbClr val="FF0000"/>
                </a:solidFill>
              </a:rPr>
              <a:t>GIS</a:t>
            </a:r>
            <a:endParaRPr lang="en-US" sz="2800" b="1" dirty="0">
              <a:solidFill>
                <a:srgbClr val="FF0000"/>
              </a:solidFill>
            </a:endParaRPr>
          </a:p>
        </p:txBody>
      </p:sp>
      <p:sp>
        <p:nvSpPr>
          <p:cNvPr id="38" name="Arrow: Right 37">
            <a:extLst>
              <a:ext uri="{FF2B5EF4-FFF2-40B4-BE49-F238E27FC236}">
                <a16:creationId xmlns:a16="http://schemas.microsoft.com/office/drawing/2014/main" id="{F2E823D3-B0EC-4ECF-A57F-9AC2189C0AD0}"/>
              </a:ext>
            </a:extLst>
          </p:cNvPr>
          <p:cNvSpPr/>
          <p:nvPr/>
        </p:nvSpPr>
        <p:spPr>
          <a:xfrm>
            <a:off x="8693806" y="3196158"/>
            <a:ext cx="570306" cy="765572"/>
          </a:xfrm>
          <a:prstGeom prst="rightArrow">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row: Right 38">
            <a:extLst>
              <a:ext uri="{FF2B5EF4-FFF2-40B4-BE49-F238E27FC236}">
                <a16:creationId xmlns:a16="http://schemas.microsoft.com/office/drawing/2014/main" id="{D68F2A28-8483-4CDE-BAB1-CD372B3EBD4B}"/>
              </a:ext>
            </a:extLst>
          </p:cNvPr>
          <p:cNvSpPr/>
          <p:nvPr/>
        </p:nvSpPr>
        <p:spPr>
          <a:xfrm>
            <a:off x="3250457" y="3181588"/>
            <a:ext cx="570306" cy="765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C42CD811-1F19-49AF-BB7F-FE4C2E734F0E}"/>
              </a:ext>
            </a:extLst>
          </p:cNvPr>
          <p:cNvSpPr txBox="1"/>
          <p:nvPr/>
        </p:nvSpPr>
        <p:spPr>
          <a:xfrm>
            <a:off x="9068567" y="5436995"/>
            <a:ext cx="2930617" cy="523220"/>
          </a:xfrm>
          <a:prstGeom prst="rect">
            <a:avLst/>
          </a:prstGeom>
          <a:noFill/>
        </p:spPr>
        <p:txBody>
          <a:bodyPr wrap="square" rtlCol="0">
            <a:spAutoFit/>
          </a:bodyPr>
          <a:lstStyle>
            <a:defPPr>
              <a:defRPr lang="en-US"/>
            </a:defPPr>
            <a:lvl1pPr>
              <a:defRPr sz="1600">
                <a:solidFill>
                  <a:schemeClr val="tx1">
                    <a:lumMod val="50000"/>
                    <a:lumOff val="50000"/>
                  </a:schemeClr>
                </a:solidFill>
              </a:defRPr>
            </a:lvl1pPr>
          </a:lstStyle>
          <a:p>
            <a:pPr algn="ctr"/>
            <a:r>
              <a:rPr lang="fr-FR" sz="2800" b="1" dirty="0" err="1">
                <a:solidFill>
                  <a:srgbClr val="FF0000"/>
                </a:solidFill>
              </a:rPr>
              <a:t>Popular</a:t>
            </a:r>
            <a:r>
              <a:rPr lang="fr-FR" sz="2800" b="1" dirty="0">
                <a:solidFill>
                  <a:srgbClr val="FF0000"/>
                </a:solidFill>
              </a:rPr>
              <a:t> Platforms</a:t>
            </a:r>
            <a:endParaRPr lang="en-US" sz="2800" b="1" dirty="0">
              <a:solidFill>
                <a:srgbClr val="FF0000"/>
              </a:solidFill>
            </a:endParaRPr>
          </a:p>
        </p:txBody>
      </p:sp>
      <p:pic>
        <p:nvPicPr>
          <p:cNvPr id="41" name="Picture 40">
            <a:extLst>
              <a:ext uri="{FF2B5EF4-FFF2-40B4-BE49-F238E27FC236}">
                <a16:creationId xmlns:a16="http://schemas.microsoft.com/office/drawing/2014/main" id="{93DB6A15-58E7-4408-A32C-846410E4AF50}"/>
              </a:ext>
            </a:extLst>
          </p:cNvPr>
          <p:cNvPicPr/>
          <p:nvPr/>
        </p:nvPicPr>
        <p:blipFill rotWithShape="1">
          <a:blip r:embed="rId25"/>
          <a:srcRect l="29165"/>
          <a:stretch/>
        </p:blipFill>
        <p:spPr>
          <a:xfrm>
            <a:off x="9779824" y="3450798"/>
            <a:ext cx="2065046" cy="1490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958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30</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020" y="814090"/>
            <a:ext cx="12047662" cy="5463411"/>
          </a:xfrm>
          <a:prstGeom prst="rect">
            <a:avLst/>
          </a:prstGeom>
        </p:spPr>
      </p:pic>
      <p:sp>
        <p:nvSpPr>
          <p:cNvPr id="13" name="Title 1">
            <a:extLst>
              <a:ext uri="{FF2B5EF4-FFF2-40B4-BE49-F238E27FC236}">
                <a16:creationId xmlns:a16="http://schemas.microsoft.com/office/drawing/2014/main" id="{58D4CAF5-F872-4A0C-BDA8-C5ED356FBC2B}"/>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About</a:t>
            </a:r>
          </a:p>
        </p:txBody>
      </p:sp>
      <p:sp>
        <p:nvSpPr>
          <p:cNvPr id="14" name="Oval 3">
            <a:extLst>
              <a:ext uri="{FF2B5EF4-FFF2-40B4-BE49-F238E27FC236}">
                <a16:creationId xmlns:a16="http://schemas.microsoft.com/office/drawing/2014/main" id="{249B39B5-DA34-478D-8F2E-1DBE7EA808AB}"/>
              </a:ext>
            </a:extLst>
          </p:cNvPr>
          <p:cNvSpPr/>
          <p:nvPr/>
        </p:nvSpPr>
        <p:spPr>
          <a:xfrm>
            <a:off x="11351945" y="1180289"/>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Brace 11">
            <a:extLst>
              <a:ext uri="{FF2B5EF4-FFF2-40B4-BE49-F238E27FC236}">
                <a16:creationId xmlns:a16="http://schemas.microsoft.com/office/drawing/2014/main" id="{FA582E75-3854-4A00-A014-66DDCC159120}"/>
              </a:ext>
            </a:extLst>
          </p:cNvPr>
          <p:cNvSpPr/>
          <p:nvPr/>
        </p:nvSpPr>
        <p:spPr>
          <a:xfrm>
            <a:off x="9872383" y="1811627"/>
            <a:ext cx="173996" cy="4047457"/>
          </a:xfrm>
          <a:prstGeom prst="leftBrace">
            <a:avLst>
              <a:gd name="adj1" fmla="val 30825"/>
              <a:gd name="adj2" fmla="val 45353"/>
            </a:avLst>
          </a:prstGeom>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22">
            <a:extLst>
              <a:ext uri="{FF2B5EF4-FFF2-40B4-BE49-F238E27FC236}">
                <a16:creationId xmlns:a16="http://schemas.microsoft.com/office/drawing/2014/main" id="{6B091118-71FF-4857-9C58-DB3601D48500}"/>
              </a:ext>
            </a:extLst>
          </p:cNvPr>
          <p:cNvSpPr txBox="1"/>
          <p:nvPr/>
        </p:nvSpPr>
        <p:spPr>
          <a:xfrm>
            <a:off x="192240" y="1900162"/>
            <a:ext cx="9162682" cy="4339650"/>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sz="1600" b="1" dirty="0"/>
              <a:t>About window</a:t>
            </a:r>
          </a:p>
          <a:p>
            <a:pPr algn="just"/>
            <a:r>
              <a:rPr lang="en-US" sz="1300" dirty="0" err="1"/>
              <a:t>Basemap</a:t>
            </a:r>
            <a:r>
              <a:rPr lang="en-US" sz="1300" dirty="0"/>
              <a:t>: MIMU</a:t>
            </a:r>
          </a:p>
          <a:p>
            <a:pPr algn="just"/>
            <a:r>
              <a:rPr lang="en-US" sz="1300" dirty="0"/>
              <a:t>Place Names: General Administration Department (GAD) and field sources. Transliteration by MIMU.</a:t>
            </a:r>
          </a:p>
          <a:p>
            <a:pPr algn="just"/>
            <a:r>
              <a:rPr lang="en-US" sz="1300" dirty="0"/>
              <a:t>This product has been prepared for operational purposes only, to support humanitarian and development activities in Myanmar. It is based on current available information and is provided “as is”, for reference purposes only; the United Nations and the MIMU specifically do not make any warranties or representations as to its accuracy or completeness. Please share updates on any errors or omissions via </a:t>
            </a:r>
            <a:r>
              <a:rPr lang="en-US" sz="1300" dirty="0">
                <a:hlinkClick r:id="rId5"/>
              </a:rPr>
              <a:t>maps@themimu.info</a:t>
            </a:r>
            <a:r>
              <a:rPr lang="en-US" sz="1300" dirty="0"/>
              <a:t> </a:t>
            </a:r>
          </a:p>
          <a:p>
            <a:pPr algn="just"/>
            <a:endParaRPr lang="en-US" sz="1300" dirty="0"/>
          </a:p>
          <a:p>
            <a:pPr algn="just"/>
            <a:r>
              <a:rPr lang="en-US" sz="1300" dirty="0"/>
              <a:t>The boundaries and names shown, and the designations used on MIMU products do not imply any opinion or endorsement of these terms by the United Nations and are in line with the general cartographic practice to reflect the names of such places as designated by the host governments. </a:t>
            </a:r>
          </a:p>
          <a:p>
            <a:pPr algn="just"/>
            <a:endParaRPr lang="en-US" sz="1300" dirty="0"/>
          </a:p>
          <a:p>
            <a:pPr algn="just"/>
            <a:r>
              <a:rPr lang="en-US" sz="1300" dirty="0"/>
              <a:t>The Myanmar Information Management Unit / MIMU is a service of the Office of the UN Resident and Humanitarian Coordinator to support the information management needs and decision-making of humanitarian, development, and peace-focused actors across Myanmar.</a:t>
            </a:r>
          </a:p>
          <a:p>
            <a:pPr algn="just"/>
            <a:endParaRPr lang="en-US" sz="1300" dirty="0"/>
          </a:p>
          <a:p>
            <a:pPr algn="just"/>
            <a:r>
              <a:rPr lang="en-US" sz="1300" dirty="0"/>
              <a:t>© 2022 Myanmar Information Management Unit </a:t>
            </a:r>
          </a:p>
          <a:p>
            <a:pPr algn="just"/>
            <a:r>
              <a:rPr lang="en-US" sz="1300" dirty="0"/>
              <a:t>MIMU products are not for sale and can be used free of charge with attribution.</a:t>
            </a:r>
          </a:p>
          <a:p>
            <a:pPr algn="just"/>
            <a:r>
              <a:rPr lang="en-US" sz="1300" dirty="0"/>
              <a:t>Email: </a:t>
            </a:r>
            <a:r>
              <a:rPr lang="en-US" sz="1300" dirty="0">
                <a:hlinkClick r:id="rId6"/>
              </a:rPr>
              <a:t>info.mimu@undp.org</a:t>
            </a:r>
            <a:r>
              <a:rPr lang="en-US" sz="1300" dirty="0"/>
              <a:t> </a:t>
            </a:r>
          </a:p>
          <a:p>
            <a:pPr algn="just"/>
            <a:r>
              <a:rPr lang="en-US" sz="1300" dirty="0"/>
              <a:t>Website: </a:t>
            </a:r>
            <a:r>
              <a:rPr lang="en-US" sz="1300" dirty="0">
                <a:hlinkClick r:id="rId7"/>
              </a:rPr>
              <a:t>www.themimu.info</a:t>
            </a:r>
            <a:r>
              <a:rPr lang="en-US" sz="1300" dirty="0"/>
              <a:t> </a:t>
            </a:r>
          </a:p>
          <a:p>
            <a:pPr algn="just"/>
            <a:r>
              <a:rPr lang="en-US" sz="1300" dirty="0"/>
              <a:t>To download MIMU Datasets, please see in </a:t>
            </a:r>
            <a:r>
              <a:rPr lang="en-US" sz="1300" dirty="0">
                <a:hlinkClick r:id="rId8"/>
              </a:rPr>
              <a:t>MIMU </a:t>
            </a:r>
            <a:r>
              <a:rPr lang="en-US" sz="1300" dirty="0" err="1">
                <a:hlinkClick r:id="rId8"/>
              </a:rPr>
              <a:t>Geonode</a:t>
            </a:r>
            <a:r>
              <a:rPr lang="en-US" sz="1300" dirty="0"/>
              <a:t>.</a:t>
            </a:r>
          </a:p>
        </p:txBody>
      </p:sp>
      <p:sp>
        <p:nvSpPr>
          <p:cNvPr id="17" name="Arrow: Right 24">
            <a:extLst>
              <a:ext uri="{FF2B5EF4-FFF2-40B4-BE49-F238E27FC236}">
                <a16:creationId xmlns:a16="http://schemas.microsoft.com/office/drawing/2014/main" id="{E086C1A0-6332-478F-AC9C-BB8A8E501123}"/>
              </a:ext>
            </a:extLst>
          </p:cNvPr>
          <p:cNvSpPr/>
          <p:nvPr/>
        </p:nvSpPr>
        <p:spPr>
          <a:xfrm>
            <a:off x="9471954" y="3545795"/>
            <a:ext cx="371543"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22">
            <a:extLst>
              <a:ext uri="{FF2B5EF4-FFF2-40B4-BE49-F238E27FC236}">
                <a16:creationId xmlns:a16="http://schemas.microsoft.com/office/drawing/2014/main" id="{28836D06-9213-4743-9EF1-39FCB2E1C415}"/>
              </a:ext>
            </a:extLst>
          </p:cNvPr>
          <p:cNvSpPr txBox="1"/>
          <p:nvPr/>
        </p:nvSpPr>
        <p:spPr>
          <a:xfrm>
            <a:off x="481387" y="924743"/>
            <a:ext cx="8873535" cy="923330"/>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About</a:t>
            </a:r>
          </a:p>
          <a:p>
            <a:pPr algn="just"/>
            <a:r>
              <a:rPr lang="en-US" dirty="0"/>
              <a:t>Clicking here you can see </a:t>
            </a:r>
            <a:r>
              <a:rPr lang="en-US" b="1" dirty="0"/>
              <a:t>the MIMU info, contact, links and disclaimers </a:t>
            </a:r>
            <a:r>
              <a:rPr lang="en-US" dirty="0"/>
              <a:t>related to the Map Maker.</a:t>
            </a:r>
          </a:p>
        </p:txBody>
      </p:sp>
      <p:sp>
        <p:nvSpPr>
          <p:cNvPr id="20" name="Arrow: Right 24">
            <a:extLst>
              <a:ext uri="{FF2B5EF4-FFF2-40B4-BE49-F238E27FC236}">
                <a16:creationId xmlns:a16="http://schemas.microsoft.com/office/drawing/2014/main" id="{DA6A1847-DA89-4B7B-8F0C-678709251FCA}"/>
              </a:ext>
            </a:extLst>
          </p:cNvPr>
          <p:cNvSpPr/>
          <p:nvPr/>
        </p:nvSpPr>
        <p:spPr>
          <a:xfrm>
            <a:off x="9494196" y="1302839"/>
            <a:ext cx="513683"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068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4"/>
                                        </p:tgtEl>
                                      </p:cBhvr>
                                    </p:animEffect>
                                    <p:animScale>
                                      <p:cBhvr>
                                        <p:cTn id="10"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31</a:t>
            </a:fld>
            <a:endParaRPr lang="en-US" dirty="0"/>
          </a:p>
        </p:txBody>
      </p:sp>
      <p:sp>
        <p:nvSpPr>
          <p:cNvPr id="24" name="Rectangle 23">
            <a:extLst>
              <a:ext uri="{FF2B5EF4-FFF2-40B4-BE49-F238E27FC236}">
                <a16:creationId xmlns:a16="http://schemas.microsoft.com/office/drawing/2014/main" id="{BB61ED5E-E8B4-4964-A109-4DB619DC474B}"/>
              </a:ext>
            </a:extLst>
          </p:cNvPr>
          <p:cNvSpPr/>
          <p:nvPr/>
        </p:nvSpPr>
        <p:spPr>
          <a:xfrm>
            <a:off x="6566283" y="3500421"/>
            <a:ext cx="3320531" cy="1531188"/>
          </a:xfrm>
          <a:prstGeom prst="rect">
            <a:avLst/>
          </a:prstGeom>
          <a:noFill/>
        </p:spPr>
        <p:txBody>
          <a:bodyPr wrap="square" lIns="68580" tIns="34290" rIns="68580" bIns="34290">
            <a:spAutoFit/>
          </a:bodyPr>
          <a:lstStyle/>
          <a:p>
            <a:pPr lvl="1" algn="r"/>
            <a:r>
              <a:rPr lang="en-US" sz="1100" b="1" dirty="0">
                <a:ln w="22225">
                  <a:noFill/>
                  <a:prstDash val="solid"/>
                </a:ln>
                <a:solidFill>
                  <a:srgbClr val="85241B"/>
                </a:solidFill>
              </a:rPr>
              <a:t>Myanmar Information Management Unit (MIMU)</a:t>
            </a:r>
          </a:p>
          <a:p>
            <a:pPr lvl="1" algn="r"/>
            <a:r>
              <a:rPr lang="en-US" sz="1100" dirty="0">
                <a:ln w="22225">
                  <a:noFill/>
                  <a:prstDash val="solid"/>
                </a:ln>
                <a:solidFill>
                  <a:schemeClr val="tx1">
                    <a:lumMod val="50000"/>
                    <a:lumOff val="50000"/>
                  </a:schemeClr>
                </a:solidFill>
              </a:rPr>
              <a:t>Office of the United Nations Resident and Humanitarian Coordinator</a:t>
            </a:r>
          </a:p>
          <a:p>
            <a:pPr lvl="1" algn="r"/>
            <a:r>
              <a:rPr lang="en-US" sz="1000" dirty="0">
                <a:ln w="22225">
                  <a:noFill/>
                  <a:prstDash val="solid"/>
                </a:ln>
                <a:solidFill>
                  <a:schemeClr val="tx1">
                    <a:lumMod val="50000"/>
                    <a:lumOff val="50000"/>
                  </a:schemeClr>
                </a:solidFill>
              </a:rPr>
              <a:t>No. 5, </a:t>
            </a:r>
            <a:r>
              <a:rPr lang="en-US" sz="1000" dirty="0" err="1">
                <a:ln w="22225">
                  <a:noFill/>
                  <a:prstDash val="solid"/>
                </a:ln>
                <a:solidFill>
                  <a:schemeClr val="tx1">
                    <a:lumMod val="50000"/>
                    <a:lumOff val="50000"/>
                  </a:schemeClr>
                </a:solidFill>
              </a:rPr>
              <a:t>Kanbawza</a:t>
            </a:r>
            <a:r>
              <a:rPr lang="en-US" sz="1000" dirty="0">
                <a:ln w="22225">
                  <a:noFill/>
                  <a:prstDash val="solid"/>
                </a:ln>
                <a:solidFill>
                  <a:schemeClr val="tx1">
                    <a:lumMod val="50000"/>
                    <a:lumOff val="50000"/>
                  </a:schemeClr>
                </a:solidFill>
              </a:rPr>
              <a:t> Street, </a:t>
            </a:r>
            <a:r>
              <a:rPr lang="en-US" sz="1000" dirty="0" err="1">
                <a:ln w="22225">
                  <a:noFill/>
                  <a:prstDash val="solid"/>
                </a:ln>
                <a:solidFill>
                  <a:schemeClr val="tx1">
                    <a:lumMod val="50000"/>
                    <a:lumOff val="50000"/>
                  </a:schemeClr>
                </a:solidFill>
              </a:rPr>
              <a:t>Bahan</a:t>
            </a:r>
            <a:r>
              <a:rPr lang="en-US" sz="1000" dirty="0">
                <a:ln w="22225">
                  <a:noFill/>
                  <a:prstDash val="solid"/>
                </a:ln>
                <a:solidFill>
                  <a:schemeClr val="tx1">
                    <a:lumMod val="50000"/>
                    <a:lumOff val="50000"/>
                  </a:schemeClr>
                </a:solidFill>
              </a:rPr>
              <a:t> Tsp, Yangon, Myanmar</a:t>
            </a:r>
          </a:p>
          <a:p>
            <a:pPr lvl="1" algn="r"/>
            <a:r>
              <a:rPr lang="en-US" sz="1000" dirty="0">
                <a:ln w="22225">
                  <a:noFill/>
                  <a:prstDash val="solid"/>
                </a:ln>
                <a:solidFill>
                  <a:schemeClr val="tx1">
                    <a:lumMod val="50000"/>
                    <a:lumOff val="50000"/>
                  </a:schemeClr>
                </a:solidFill>
                <a:hlinkClick r:id="rId4"/>
              </a:rPr>
              <a:t>http://themimu.info/</a:t>
            </a:r>
            <a:endParaRPr lang="en-US" sz="1000" dirty="0">
              <a:ln w="22225">
                <a:noFill/>
                <a:prstDash val="solid"/>
              </a:ln>
              <a:solidFill>
                <a:schemeClr val="tx1">
                  <a:lumMod val="50000"/>
                  <a:lumOff val="50000"/>
                </a:schemeClr>
              </a:solidFill>
            </a:endParaRPr>
          </a:p>
          <a:p>
            <a:pPr lvl="1" algn="r"/>
            <a:endParaRPr lang="en-US" sz="1000" dirty="0">
              <a:ln w="22225">
                <a:noFill/>
                <a:prstDash val="solid"/>
              </a:ln>
              <a:solidFill>
                <a:schemeClr val="tx1">
                  <a:lumMod val="50000"/>
                  <a:lumOff val="50000"/>
                </a:schemeClr>
              </a:solidFill>
            </a:endParaRPr>
          </a:p>
          <a:p>
            <a:pPr lvl="1" algn="r"/>
            <a:endParaRPr lang="en-US" sz="1100" dirty="0">
              <a:ln w="22225">
                <a:noFill/>
                <a:prstDash val="solid"/>
              </a:ln>
              <a:solidFill>
                <a:schemeClr val="tx1">
                  <a:lumMod val="50000"/>
                  <a:lumOff val="50000"/>
                </a:schemeClr>
              </a:solidFill>
            </a:endParaRPr>
          </a:p>
        </p:txBody>
      </p:sp>
      <p:pic>
        <p:nvPicPr>
          <p:cNvPr id="4171" name="Picture 4170" descr="A picture containing map&#10;&#10;Description automatically generated">
            <a:extLst>
              <a:ext uri="{FF2B5EF4-FFF2-40B4-BE49-F238E27FC236}">
                <a16:creationId xmlns:a16="http://schemas.microsoft.com/office/drawing/2014/main" id="{D5E6E79D-B731-41E6-97B9-1387D4CBF7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1340" y="3558311"/>
            <a:ext cx="1982816" cy="1853145"/>
          </a:xfrm>
          <a:prstGeom prst="rect">
            <a:avLst/>
          </a:prstGeom>
        </p:spPr>
      </p:pic>
      <p:cxnSp>
        <p:nvCxnSpPr>
          <p:cNvPr id="204" name="Straight Connector 203">
            <a:extLst>
              <a:ext uri="{FF2B5EF4-FFF2-40B4-BE49-F238E27FC236}">
                <a16:creationId xmlns:a16="http://schemas.microsoft.com/office/drawing/2014/main" id="{E3E4ED3B-3A4B-4C9F-BB75-E9C0982E8772}"/>
              </a:ext>
            </a:extLst>
          </p:cNvPr>
          <p:cNvCxnSpPr/>
          <p:nvPr/>
        </p:nvCxnSpPr>
        <p:spPr>
          <a:xfrm>
            <a:off x="9934621" y="3445934"/>
            <a:ext cx="0" cy="2841696"/>
          </a:xfrm>
          <a:prstGeom prst="line">
            <a:avLst/>
          </a:prstGeom>
        </p:spPr>
        <p:style>
          <a:lnRef idx="3">
            <a:schemeClr val="accent2"/>
          </a:lnRef>
          <a:fillRef idx="0">
            <a:schemeClr val="accent2"/>
          </a:fillRef>
          <a:effectRef idx="2">
            <a:schemeClr val="accent2"/>
          </a:effectRef>
          <a:fontRef idx="minor">
            <a:schemeClr val="tx1"/>
          </a:fontRef>
        </p:style>
      </p:cxnSp>
      <p:sp>
        <p:nvSpPr>
          <p:cNvPr id="11" name="CuadroTexto 10">
            <a:extLst>
              <a:ext uri="{FF2B5EF4-FFF2-40B4-BE49-F238E27FC236}">
                <a16:creationId xmlns:a16="http://schemas.microsoft.com/office/drawing/2014/main" id="{A9EEE87B-B67B-49D3-92E0-640E4F3A969C}"/>
              </a:ext>
            </a:extLst>
          </p:cNvPr>
          <p:cNvSpPr txBox="1"/>
          <p:nvPr/>
        </p:nvSpPr>
        <p:spPr>
          <a:xfrm>
            <a:off x="471905" y="1196026"/>
            <a:ext cx="6094378" cy="3262432"/>
          </a:xfrm>
          <a:prstGeom prst="rect">
            <a:avLst/>
          </a:prstGeom>
          <a:noFill/>
        </p:spPr>
        <p:txBody>
          <a:bodyPr wrap="square">
            <a:spAutoFit/>
          </a:bodyPr>
          <a:lstStyle/>
          <a:p>
            <a:pPr algn="ctr"/>
            <a:r>
              <a:rPr lang="es-CO" sz="2400" b="1" dirty="0" err="1"/>
              <a:t>Sources</a:t>
            </a:r>
            <a:endParaRPr lang="es-CO" sz="1600" b="1" dirty="0"/>
          </a:p>
          <a:p>
            <a:endParaRPr lang="es-CO" sz="1400" b="1" dirty="0"/>
          </a:p>
          <a:p>
            <a:r>
              <a:rPr lang="es-CO" sz="1400" b="1" dirty="0"/>
              <a:t>MIMU </a:t>
            </a:r>
            <a:r>
              <a:rPr lang="es-CO" sz="1400" b="1" dirty="0" err="1"/>
              <a:t>Map</a:t>
            </a:r>
            <a:r>
              <a:rPr lang="es-CO" sz="1400" b="1" dirty="0"/>
              <a:t> </a:t>
            </a:r>
            <a:r>
              <a:rPr lang="es-CO" sz="1400" b="1" dirty="0" err="1"/>
              <a:t>Maker</a:t>
            </a:r>
            <a:endParaRPr lang="es-CO" sz="1400" b="1" dirty="0"/>
          </a:p>
          <a:p>
            <a:r>
              <a:rPr lang="es-CO" sz="1400" dirty="0">
                <a:hlinkClick r:id="rId6"/>
              </a:rPr>
              <a:t>https://app.themimu.info/mimu_mimumapmaker/</a:t>
            </a:r>
            <a:endParaRPr lang="es-CO" sz="1400" dirty="0"/>
          </a:p>
          <a:p>
            <a:endParaRPr lang="es-CO" sz="1400" dirty="0"/>
          </a:p>
          <a:p>
            <a:r>
              <a:rPr lang="es-CO" sz="1400" b="1" dirty="0"/>
              <a:t>ArcGIS Online site</a:t>
            </a:r>
          </a:p>
          <a:p>
            <a:r>
              <a:rPr lang="es-CO" sz="1400" dirty="0">
                <a:hlinkClick r:id="rId7"/>
              </a:rPr>
              <a:t>https://www.esri.com/en-us/arcgis/products/arcgis-online/overview</a:t>
            </a:r>
            <a:r>
              <a:rPr lang="es-CO" sz="1400" dirty="0"/>
              <a:t> </a:t>
            </a:r>
          </a:p>
          <a:p>
            <a:endParaRPr lang="es-CO" sz="1400" dirty="0"/>
          </a:p>
          <a:p>
            <a:r>
              <a:rPr lang="es-CO" sz="1400" b="1" dirty="0"/>
              <a:t>ArcGis </a:t>
            </a:r>
            <a:r>
              <a:rPr lang="es-CO" sz="1400" b="1" dirty="0" err="1"/>
              <a:t>WebApp</a:t>
            </a:r>
            <a:r>
              <a:rPr lang="es-CO" sz="1400" b="1" dirty="0"/>
              <a:t> site</a:t>
            </a:r>
          </a:p>
          <a:p>
            <a:r>
              <a:rPr lang="es-CO" sz="1400" dirty="0">
                <a:hlinkClick r:id="rId8"/>
              </a:rPr>
              <a:t>https://doc.arcgis.com/en/web-appbuilder/create-apps/widget-about.htm</a:t>
            </a:r>
            <a:endParaRPr lang="es-CO" sz="1400" dirty="0"/>
          </a:p>
          <a:p>
            <a:endParaRPr lang="es-CO" sz="1400" dirty="0"/>
          </a:p>
          <a:p>
            <a:r>
              <a:rPr lang="es-CO" sz="1400" b="1" dirty="0"/>
              <a:t>MIMU </a:t>
            </a:r>
            <a:r>
              <a:rPr lang="es-CO" sz="1400" b="1" dirty="0" err="1"/>
              <a:t>Website</a:t>
            </a:r>
            <a:endParaRPr lang="es-CO" sz="1400" b="1" dirty="0"/>
          </a:p>
          <a:p>
            <a:r>
              <a:rPr lang="es-CO" sz="1400" dirty="0">
                <a:hlinkClick r:id="rId9"/>
              </a:rPr>
              <a:t>https://www.themimu.info/</a:t>
            </a:r>
            <a:endParaRPr lang="es-CO" sz="1400" b="1" dirty="0"/>
          </a:p>
          <a:p>
            <a:r>
              <a:rPr lang="es-CO" sz="1400" dirty="0"/>
              <a:t> </a:t>
            </a:r>
          </a:p>
        </p:txBody>
      </p:sp>
    </p:spTree>
    <p:extLst>
      <p:ext uri="{BB962C8B-B14F-4D97-AF65-F5344CB8AC3E}">
        <p14:creationId xmlns:p14="http://schemas.microsoft.com/office/powerpoint/2010/main" val="1269477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xEl>
                                              <p:pRg st="1" end="1"/>
                                            </p:txEl>
                                          </p:spTgt>
                                        </p:tgtEl>
                                        <p:attrNameLst>
                                          <p:attrName>style.visibility</p:attrName>
                                        </p:attrNameLst>
                                      </p:cBhvr>
                                      <p:to>
                                        <p:strVal val="visible"/>
                                      </p:to>
                                    </p:set>
                                    <p:animEffect transition="in" filter="fade">
                                      <p:cBhvr>
                                        <p:cTn id="10" dur="1000"/>
                                        <p:tgtEl>
                                          <p:spTgt spid="2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xEl>
                                              <p:pRg st="2" end="2"/>
                                            </p:txEl>
                                          </p:spTgt>
                                        </p:tgtEl>
                                        <p:attrNameLst>
                                          <p:attrName>style.visibility</p:attrName>
                                        </p:attrNameLst>
                                      </p:cBhvr>
                                      <p:to>
                                        <p:strVal val="visible"/>
                                      </p:to>
                                    </p:set>
                                    <p:animEffect transition="in" filter="fade">
                                      <p:cBhvr>
                                        <p:cTn id="13" dur="1000"/>
                                        <p:tgtEl>
                                          <p:spTgt spid="2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xEl>
                                              <p:pRg st="3" end="3"/>
                                            </p:txEl>
                                          </p:spTgt>
                                        </p:tgtEl>
                                        <p:attrNameLst>
                                          <p:attrName>style.visibility</p:attrName>
                                        </p:attrNameLst>
                                      </p:cBhvr>
                                      <p:to>
                                        <p:strVal val="visible"/>
                                      </p:to>
                                    </p:set>
                                    <p:animEffect transition="in" filter="fade">
                                      <p:cBhvr>
                                        <p:cTn id="16" dur="1000"/>
                                        <p:tgtEl>
                                          <p:spTgt spid="2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04"/>
                                        </p:tgtEl>
                                        <p:attrNameLst>
                                          <p:attrName>style.visibility</p:attrName>
                                        </p:attrNameLst>
                                      </p:cBhvr>
                                      <p:to>
                                        <p:strVal val="visible"/>
                                      </p:to>
                                    </p:set>
                                    <p:animEffect transition="in" filter="fade">
                                      <p:cBhvr>
                                        <p:cTn id="19" dur="500"/>
                                        <p:tgtEl>
                                          <p:spTgt spid="204"/>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2000" tmFilter="0, 0; .2, .5; .8, .5; 1, 0"/>
                                        <p:tgtEl>
                                          <p:spTgt spid="4171"/>
                                        </p:tgtEl>
                                      </p:cBhvr>
                                    </p:animEffect>
                                    <p:animScale>
                                      <p:cBhvr>
                                        <p:cTn id="24" dur="1000" autoRev="1" fill="hold"/>
                                        <p:tgtEl>
                                          <p:spTgt spid="417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Basic Concepts – MIMU ArcGIS Online</a:t>
            </a:r>
          </a:p>
          <a:p>
            <a:endParaRPr lang="en-US" sz="3000" dirty="0">
              <a:solidFill>
                <a:srgbClr val="BD582C"/>
              </a:solidFill>
              <a:latin typeface="Calibri" panose="020F0502020204030204"/>
              <a:ea typeface="+mn-ea"/>
              <a:cs typeface="+mn-cs"/>
            </a:endParaRP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4</a:t>
            </a:fld>
            <a:endParaRPr lang="en-US" dirty="0"/>
          </a:p>
        </p:txBody>
      </p:sp>
      <p:sp>
        <p:nvSpPr>
          <p:cNvPr id="27" name="Content Placeholder 2">
            <a:extLst>
              <a:ext uri="{FF2B5EF4-FFF2-40B4-BE49-F238E27FC236}">
                <a16:creationId xmlns:a16="http://schemas.microsoft.com/office/drawing/2014/main" id="{FF1193FE-1493-4F53-A0B5-7EB42E67930F}"/>
              </a:ext>
            </a:extLst>
          </p:cNvPr>
          <p:cNvSpPr txBox="1">
            <a:spLocks/>
          </p:cNvSpPr>
          <p:nvPr/>
        </p:nvSpPr>
        <p:spPr>
          <a:xfrm>
            <a:off x="71020" y="851691"/>
            <a:ext cx="5910679" cy="4585871"/>
          </a:xfrm>
          <a:prstGeom prst="rect">
            <a:avLst/>
          </a:prstGeom>
          <a:noFill/>
        </p:spPr>
        <p:txBody>
          <a:bodyPr wrap="square" lIns="91440" tIns="45720" rIns="91440" bIns="45720" rtlCol="0" anchor="t">
            <a:spAutoFit/>
          </a:bodyPr>
          <a:lstStyle>
            <a:defPPr>
              <a:defRPr lang="en-US"/>
            </a:defPPr>
            <a:lvl1pPr algn="just">
              <a:defRPr sz="1600">
                <a:solidFill>
                  <a:schemeClr val="tx1">
                    <a:lumMod val="50000"/>
                    <a:lumOff val="50000"/>
                  </a:schemeClr>
                </a:solidFill>
              </a:defRPr>
            </a:lvl1pPr>
            <a:lvl2pPr marL="384048" indent="-182880" defTabSz="91440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defTabSz="9144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sz="2200" b="1" dirty="0">
                <a:solidFill>
                  <a:srgbClr val="FF0000"/>
                </a:solidFill>
              </a:rPr>
              <a:t>What is ArcGIS Online?</a:t>
            </a:r>
          </a:p>
          <a:p>
            <a:endParaRPr lang="en-US" sz="1800" b="1" dirty="0"/>
          </a:p>
          <a:p>
            <a:pPr marL="285750" indent="-285750">
              <a:buFont typeface="Arial" panose="020B0604020202020204" pitchFamily="34" charset="0"/>
              <a:buChar char="•"/>
            </a:pPr>
            <a:r>
              <a:rPr lang="en-US" sz="1800" dirty="0"/>
              <a:t>Open data platform for maps and geographic information</a:t>
            </a:r>
          </a:p>
          <a:p>
            <a:pPr marL="285750" indent="-285750">
              <a:buFont typeface="Arial" panose="020B0604020202020204" pitchFamily="34" charset="0"/>
              <a:buChar char="•"/>
            </a:pPr>
            <a:r>
              <a:rPr lang="en-US" sz="1800" dirty="0"/>
              <a:t>Collaborative, Cloud-based Platform</a:t>
            </a:r>
          </a:p>
          <a:p>
            <a:pPr marL="285750" indent="-285750">
              <a:buFont typeface="Arial" panose="020B0604020202020204" pitchFamily="34" charset="0"/>
              <a:buChar char="•"/>
            </a:pPr>
            <a:r>
              <a:rPr lang="en-US" sz="1800" dirty="0"/>
              <a:t>Integral Part of the ArcGIS system</a:t>
            </a:r>
          </a:p>
          <a:p>
            <a:pPr marL="285750" indent="-285750">
              <a:buFont typeface="Arial" panose="020B0604020202020204" pitchFamily="34" charset="0"/>
              <a:buChar char="•"/>
            </a:pPr>
            <a:r>
              <a:rPr lang="en-US" sz="1800" dirty="0"/>
              <a:t>Includes </a:t>
            </a:r>
            <a:r>
              <a:rPr lang="en-US" sz="1800" b="1" dirty="0" err="1"/>
              <a:t>WebApps</a:t>
            </a:r>
            <a:r>
              <a:rPr lang="en-US" sz="1800" dirty="0"/>
              <a:t>, </a:t>
            </a:r>
            <a:r>
              <a:rPr lang="en-US" sz="1800" dirty="0" err="1"/>
              <a:t>WebMaps</a:t>
            </a:r>
            <a:r>
              <a:rPr lang="en-US" sz="1800" dirty="0"/>
              <a:t> and Geospatial Layers</a:t>
            </a:r>
          </a:p>
          <a:p>
            <a:pPr marL="285750" indent="-285750">
              <a:buFont typeface="Arial" panose="020B0604020202020204" pitchFamily="34" charset="0"/>
              <a:buChar char="•"/>
            </a:pPr>
            <a:r>
              <a:rPr lang="en-US" sz="1800" dirty="0"/>
              <a:t>Use within an organization or share with larger communities and/or public</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b="1" dirty="0"/>
              <a:t>MIMU Map Maker</a:t>
            </a:r>
            <a:r>
              <a:rPr lang="en-US" sz="1800" dirty="0"/>
              <a:t> is an </a:t>
            </a:r>
            <a:r>
              <a:rPr lang="en-US" sz="1800" b="1" dirty="0"/>
              <a:t>intuitive</a:t>
            </a:r>
            <a:r>
              <a:rPr lang="en-US" sz="1800" dirty="0"/>
              <a:t> </a:t>
            </a:r>
            <a:r>
              <a:rPr lang="en-US" sz="1800" b="1" dirty="0"/>
              <a:t>WebApp</a:t>
            </a:r>
            <a:r>
              <a:rPr lang="en-US" sz="1800" dirty="0"/>
              <a:t> based on the ArcGis online catalog and creates immersive experiences that </a:t>
            </a:r>
            <a:r>
              <a:rPr lang="en-US" sz="1800" b="1" dirty="0"/>
              <a:t>take maps from a static view to an opportunity for users to explore</a:t>
            </a:r>
            <a:r>
              <a:rPr lang="en-US" sz="1800" dirty="0"/>
              <a:t>. Enhanced details and new perspectives spring from the map as you zoom in, search, and interact with the data</a:t>
            </a:r>
          </a:p>
          <a:p>
            <a:pPr marL="285750" indent="-285750">
              <a:buFont typeface="Arial" panose="020B0604020202020204" pitchFamily="34" charset="0"/>
              <a:buChar char="•"/>
            </a:pPr>
            <a:endParaRPr lang="en-US" sz="1800" b="1" dirty="0"/>
          </a:p>
        </p:txBody>
      </p:sp>
      <p:sp>
        <p:nvSpPr>
          <p:cNvPr id="28" name="Content Placeholder 2">
            <a:extLst>
              <a:ext uri="{FF2B5EF4-FFF2-40B4-BE49-F238E27FC236}">
                <a16:creationId xmlns:a16="http://schemas.microsoft.com/office/drawing/2014/main" id="{DD694383-A104-47A7-B0F6-D87925010BCD}"/>
              </a:ext>
            </a:extLst>
          </p:cNvPr>
          <p:cNvSpPr txBox="1">
            <a:spLocks/>
          </p:cNvSpPr>
          <p:nvPr/>
        </p:nvSpPr>
        <p:spPr>
          <a:xfrm>
            <a:off x="6250608" y="851691"/>
            <a:ext cx="5868073" cy="5262979"/>
          </a:xfrm>
          <a:prstGeom prst="rect">
            <a:avLst/>
          </a:prstGeom>
          <a:noFill/>
        </p:spPr>
        <p:txBody>
          <a:bodyPr wrap="square" rtlCol="0">
            <a:spAutoFit/>
          </a:bodyPr>
          <a:lstStyle>
            <a:defPPr>
              <a:defRPr lang="en-US"/>
            </a:defPPr>
            <a:lvl1pPr algn="just">
              <a:defRPr b="1">
                <a:solidFill>
                  <a:schemeClr val="tx1">
                    <a:lumMod val="50000"/>
                    <a:lumOff val="50000"/>
                  </a:schemeClr>
                </a:solidFill>
              </a:defRPr>
            </a:lvl1pPr>
            <a:lvl2pPr marL="384048" indent="-182880">
              <a:lnSpc>
                <a:spcPct val="90000"/>
              </a:lnSpc>
              <a:spcBef>
                <a:spcPts val="200"/>
              </a:spcBef>
              <a:spcAft>
                <a:spcPts val="400"/>
              </a:spcAft>
              <a:buClr>
                <a:schemeClr val="accent1"/>
              </a:buClr>
              <a:buFont typeface="Calibri" pitchFamily="34" charset="0"/>
              <a:buChar char="◦"/>
              <a:defRPr>
                <a:solidFill>
                  <a:schemeClr val="tx1">
                    <a:lumMod val="75000"/>
                    <a:lumOff val="25000"/>
                  </a:schemeClr>
                </a:solidFill>
              </a:defRPr>
            </a:lvl2pPr>
            <a:lvl3pPr marL="56692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3pPr>
            <a:lvl4pPr marL="74980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4pPr>
            <a:lvl5pPr marL="932688" indent="-18288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5pPr>
            <a:lvl6pPr marL="11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6pPr>
            <a:lvl7pPr marL="13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7pPr>
            <a:lvl8pPr marL="15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8pPr>
            <a:lvl9pPr marL="1700000" indent="-228600">
              <a:lnSpc>
                <a:spcPct val="90000"/>
              </a:lnSpc>
              <a:spcBef>
                <a:spcPts val="200"/>
              </a:spcBef>
              <a:spcAft>
                <a:spcPts val="400"/>
              </a:spcAft>
              <a:buClr>
                <a:schemeClr val="accent1"/>
              </a:buClr>
              <a:buFont typeface="Calibri" pitchFamily="34" charset="0"/>
              <a:buChar char="◦"/>
              <a:defRPr sz="1400">
                <a:solidFill>
                  <a:schemeClr val="tx1">
                    <a:lumMod val="75000"/>
                    <a:lumOff val="25000"/>
                  </a:schemeClr>
                </a:solidFill>
              </a:defRPr>
            </a:lvl9pPr>
          </a:lstStyle>
          <a:p>
            <a:r>
              <a:rPr lang="en-US" sz="2200" dirty="0">
                <a:solidFill>
                  <a:srgbClr val="FF0000"/>
                </a:solidFill>
              </a:rPr>
              <a:t>How can we access ArcGIS Online?</a:t>
            </a:r>
          </a:p>
          <a:p>
            <a:endParaRPr lang="en-US" sz="2000" dirty="0"/>
          </a:p>
          <a:p>
            <a:pPr marL="285750" indent="-285750">
              <a:buFont typeface="Arial" panose="020B0604020202020204" pitchFamily="34" charset="0"/>
              <a:buChar char="•"/>
            </a:pPr>
            <a:r>
              <a:rPr lang="en-US" b="0" dirty="0"/>
              <a:t>Can access </a:t>
            </a:r>
            <a:r>
              <a:rPr lang="en-US" dirty="0"/>
              <a:t>through web browsers &amp; mobile devices </a:t>
            </a:r>
            <a:r>
              <a:rPr lang="en-US" b="0" dirty="0"/>
              <a:t>(Chrome, Mozilla Firefox, Safari 3 and later, Microsoft Edge, Chrome for Android, iOS Safari)</a:t>
            </a:r>
          </a:p>
          <a:p>
            <a:pPr marL="285750" indent="-285750">
              <a:buFont typeface="Arial" panose="020B0604020202020204" pitchFamily="34" charset="0"/>
              <a:buChar char="•"/>
            </a:pPr>
            <a:r>
              <a:rPr lang="en-US" b="0" dirty="0"/>
              <a:t>Can create Public Account for everyone</a:t>
            </a:r>
          </a:p>
          <a:p>
            <a:endParaRPr lang="en-US" sz="2000" dirty="0"/>
          </a:p>
          <a:p>
            <a:r>
              <a:rPr lang="en-US" sz="2200" dirty="0">
                <a:solidFill>
                  <a:srgbClr val="FF0000"/>
                </a:solidFill>
              </a:rPr>
              <a:t>What can we do with ArcGIS Online?</a:t>
            </a:r>
          </a:p>
          <a:p>
            <a:endParaRPr lang="en-US" dirty="0"/>
          </a:p>
          <a:p>
            <a:pPr marL="285750" indent="-285750">
              <a:buFont typeface="Arial" panose="020B0604020202020204" pitchFamily="34" charset="0"/>
              <a:buChar char="•"/>
            </a:pPr>
            <a:r>
              <a:rPr lang="en-US" dirty="0"/>
              <a:t>Build interactive maps</a:t>
            </a:r>
          </a:p>
          <a:p>
            <a:pPr marL="285750" indent="-285750">
              <a:buFont typeface="Arial" panose="020B0604020202020204" pitchFamily="34" charset="0"/>
              <a:buChar char="•"/>
            </a:pPr>
            <a:r>
              <a:rPr lang="en-US" dirty="0"/>
              <a:t>Share</a:t>
            </a:r>
            <a:r>
              <a:rPr lang="en-US" b="0" dirty="0"/>
              <a:t> your maps with specific groups or everyone</a:t>
            </a:r>
          </a:p>
          <a:p>
            <a:pPr marL="285750" indent="-285750">
              <a:buFont typeface="Arial" panose="020B0604020202020204" pitchFamily="34" charset="0"/>
              <a:buChar char="•"/>
            </a:pPr>
            <a:r>
              <a:rPr lang="en-US" b="0" dirty="0"/>
              <a:t>Create web apps with your maps for a focused, interactive experience</a:t>
            </a:r>
          </a:p>
          <a:p>
            <a:pPr marL="285750" indent="-285750">
              <a:buFont typeface="Arial" panose="020B0604020202020204" pitchFamily="34" charset="0"/>
              <a:buChar char="•"/>
            </a:pPr>
            <a:r>
              <a:rPr lang="en-US" b="0" dirty="0"/>
              <a:t>Work effectively </a:t>
            </a:r>
            <a:r>
              <a:rPr lang="en-US" dirty="0"/>
              <a:t>across your organization </a:t>
            </a:r>
            <a:r>
              <a:rPr lang="en-US" b="0" dirty="0"/>
              <a:t>to build and use maps</a:t>
            </a:r>
          </a:p>
          <a:p>
            <a:pPr marL="285750" indent="-285750">
              <a:buFont typeface="Arial" panose="020B0604020202020204" pitchFamily="34" charset="0"/>
              <a:buChar char="•"/>
            </a:pPr>
            <a:r>
              <a:rPr lang="en-US" b="0" dirty="0"/>
              <a:t>Understand </a:t>
            </a:r>
            <a:r>
              <a:rPr lang="en-US" dirty="0"/>
              <a:t>your data in the context </a:t>
            </a:r>
            <a:r>
              <a:rPr lang="en-US" b="0" dirty="0"/>
              <a:t>of location by using intuitive analysis tools</a:t>
            </a:r>
          </a:p>
          <a:p>
            <a:pPr marL="285750" indent="-285750">
              <a:buFont typeface="Arial" panose="020B0604020202020204" pitchFamily="34" charset="0"/>
              <a:buChar char="•"/>
            </a:pPr>
            <a:r>
              <a:rPr lang="en-US" dirty="0"/>
              <a:t>Print</a:t>
            </a:r>
            <a:r>
              <a:rPr lang="en-US" b="0" dirty="0"/>
              <a:t> the Map Layout </a:t>
            </a:r>
            <a:endParaRPr lang="en-US" dirty="0"/>
          </a:p>
        </p:txBody>
      </p:sp>
      <p:pic>
        <p:nvPicPr>
          <p:cNvPr id="29" name="Picture 28" descr="Icon&#10;&#10;Description automatically generated">
            <a:extLst>
              <a:ext uri="{FF2B5EF4-FFF2-40B4-BE49-F238E27FC236}">
                <a16:creationId xmlns:a16="http://schemas.microsoft.com/office/drawing/2014/main" id="{E0B08B14-164C-4F15-B638-5B220E70A0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0263" y="4952948"/>
            <a:ext cx="1252788" cy="125278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FFFFFF"/>
            </a:contourClr>
          </a:sp3d>
        </p:spPr>
      </p:pic>
      <p:pic>
        <p:nvPicPr>
          <p:cNvPr id="3" name="Picture 2" descr="Logo, company name&#10;&#10;Description automatically generated">
            <a:extLst>
              <a:ext uri="{FF2B5EF4-FFF2-40B4-BE49-F238E27FC236}">
                <a16:creationId xmlns:a16="http://schemas.microsoft.com/office/drawing/2014/main" id="{4B7D9AC1-7AD2-4A1C-AE90-9F70E03BDE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1048" y="837888"/>
            <a:ext cx="827185" cy="551108"/>
          </a:xfrm>
          <a:prstGeom prst="rect">
            <a:avLst/>
          </a:prstGeom>
        </p:spPr>
      </p:pic>
    </p:spTree>
    <p:extLst>
      <p:ext uri="{BB962C8B-B14F-4D97-AF65-F5344CB8AC3E}">
        <p14:creationId xmlns:p14="http://schemas.microsoft.com/office/powerpoint/2010/main" val="235996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EA9D3D6-DB1B-4F7B-A3D8-C16BC42A46F7}"/>
              </a:ext>
            </a:extLst>
          </p:cNvPr>
          <p:cNvSpPr txBox="1">
            <a:spLocks/>
          </p:cNvSpPr>
          <p:nvPr/>
        </p:nvSpPr>
        <p:spPr>
          <a:xfrm>
            <a:off x="3390297" y="866178"/>
            <a:ext cx="5268651" cy="76557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a:solidFill>
                  <a:srgbClr val="000000">
                    <a:lumMod val="65000"/>
                    <a:lumOff val="35000"/>
                  </a:srgbClr>
                </a:solidFill>
                <a:latin typeface="Calibri Light" panose="020F0302020204030204"/>
              </a:rPr>
              <a:t>  </a:t>
            </a:r>
            <a:endParaRPr lang="en-GB" sz="3600" dirty="0">
              <a:solidFill>
                <a:srgbClr val="000000">
                  <a:lumMod val="65000"/>
                  <a:lumOff val="35000"/>
                </a:srgbClr>
              </a:solidFill>
              <a:latin typeface="Calibri Light" panose="020F0302020204030204"/>
            </a:endParaRPr>
          </a:p>
          <a:p>
            <a:r>
              <a:rPr lang="en-GB" sz="1500" dirty="0">
                <a:solidFill>
                  <a:srgbClr val="000000">
                    <a:lumMod val="65000"/>
                    <a:lumOff val="35000"/>
                  </a:srgbClr>
                </a:solidFill>
                <a:latin typeface="Calibri Light" panose="020F0302020204030204"/>
              </a:rPr>
              <a:t>                                               </a:t>
            </a:r>
            <a:endParaRPr lang="en-US" sz="1500" dirty="0">
              <a:solidFill>
                <a:srgbClr val="000000">
                  <a:lumMod val="65000"/>
                  <a:lumOff val="35000"/>
                </a:srgbClr>
              </a:solidFill>
              <a:latin typeface="Calibri Light" panose="020F0302020204030204"/>
            </a:endParaRPr>
          </a:p>
        </p:txBody>
      </p: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Map Maker in MIMU Home Page</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5</a:t>
            </a:fld>
            <a:endParaRPr lang="en-US" dirty="0"/>
          </a:p>
        </p:txBody>
      </p:sp>
      <p:pic>
        <p:nvPicPr>
          <p:cNvPr id="3" name="Picture 2" descr="Graphical user interface, website&#10;&#10;Description automatically generated">
            <a:extLst>
              <a:ext uri="{FF2B5EF4-FFF2-40B4-BE49-F238E27FC236}">
                <a16:creationId xmlns:a16="http://schemas.microsoft.com/office/drawing/2014/main" id="{1D6A7D93-37C2-4920-989C-2348AC516B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17" y="1073698"/>
            <a:ext cx="5992119" cy="5194646"/>
          </a:xfrm>
          <a:prstGeom prst="rect">
            <a:avLst/>
          </a:prstGeom>
        </p:spPr>
      </p:pic>
      <p:sp>
        <p:nvSpPr>
          <p:cNvPr id="4" name="Rectangle 3">
            <a:extLst>
              <a:ext uri="{FF2B5EF4-FFF2-40B4-BE49-F238E27FC236}">
                <a16:creationId xmlns:a16="http://schemas.microsoft.com/office/drawing/2014/main" id="{FF3AD63E-70D5-4CFE-85BC-CA6B36EE9D7B}"/>
              </a:ext>
            </a:extLst>
          </p:cNvPr>
          <p:cNvSpPr/>
          <p:nvPr/>
        </p:nvSpPr>
        <p:spPr>
          <a:xfrm>
            <a:off x="6613476" y="2373228"/>
            <a:ext cx="801384" cy="256854"/>
          </a:xfrm>
          <a:prstGeom prst="rect">
            <a:avLst/>
          </a:prstGeom>
          <a:noFill/>
          <a:ln w="25400">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74E7DD11-D5D2-4A23-AF62-4CFA093ABB8D}"/>
              </a:ext>
            </a:extLst>
          </p:cNvPr>
          <p:cNvSpPr txBox="1"/>
          <p:nvPr/>
        </p:nvSpPr>
        <p:spPr>
          <a:xfrm>
            <a:off x="768672" y="1756858"/>
            <a:ext cx="2828767" cy="1323439"/>
          </a:xfrm>
          <a:prstGeom prst="rect">
            <a:avLst/>
          </a:prstGeom>
          <a:solidFill>
            <a:schemeClr val="accent1">
              <a:lumMod val="20000"/>
              <a:lumOff val="80000"/>
            </a:schemeClr>
          </a:solidFill>
          <a:ln>
            <a:solidFill>
              <a:srgbClr val="FF0000"/>
            </a:solidFill>
          </a:ln>
        </p:spPr>
        <p:txBody>
          <a:bodyPr wrap="square" rtlCol="0">
            <a:spAutoFit/>
          </a:bodyPr>
          <a:lstStyle/>
          <a:p>
            <a:pPr algn="just"/>
            <a:r>
              <a:rPr lang="en-US" sz="1600" dirty="0"/>
              <a:t>Go to </a:t>
            </a:r>
            <a:r>
              <a:rPr lang="en-US" sz="1600" dirty="0">
                <a:hlinkClick r:id="rId5"/>
              </a:rPr>
              <a:t>MIMU Home Page </a:t>
            </a:r>
            <a:endParaRPr lang="en-US" sz="1600" dirty="0"/>
          </a:p>
          <a:p>
            <a:pPr algn="just"/>
            <a:endParaRPr lang="en-US" sz="1600" dirty="0"/>
          </a:p>
          <a:p>
            <a:pPr algn="ctr"/>
            <a:r>
              <a:rPr lang="es-CO" sz="1600" i="1" dirty="0">
                <a:hlinkClick r:id="rId6"/>
              </a:rPr>
              <a:t>https://www.themimu.info/</a:t>
            </a:r>
            <a:endParaRPr lang="es-CO" sz="1600" b="1" i="1" dirty="0"/>
          </a:p>
          <a:p>
            <a:pPr algn="just"/>
            <a:endParaRPr lang="en-US" sz="1600" b="1" dirty="0"/>
          </a:p>
          <a:p>
            <a:pPr algn="just"/>
            <a:r>
              <a:rPr lang="en-US" sz="1600" b="1" dirty="0"/>
              <a:t>Click</a:t>
            </a:r>
            <a:r>
              <a:rPr lang="en-US" sz="1600" dirty="0"/>
              <a:t> on </a:t>
            </a:r>
            <a:r>
              <a:rPr lang="en-US" sz="1600" b="1" dirty="0"/>
              <a:t>MIMU Map Maker</a:t>
            </a:r>
          </a:p>
        </p:txBody>
      </p:sp>
      <p:cxnSp>
        <p:nvCxnSpPr>
          <p:cNvPr id="14" name="Straight Arrow Connector 13">
            <a:extLst>
              <a:ext uri="{FF2B5EF4-FFF2-40B4-BE49-F238E27FC236}">
                <a16:creationId xmlns:a16="http://schemas.microsoft.com/office/drawing/2014/main" id="{CC6A9E0D-3FAF-4C0F-B260-5FF14BED9147}"/>
              </a:ext>
            </a:extLst>
          </p:cNvPr>
          <p:cNvCxnSpPr>
            <a:cxnSpLocks/>
            <a:endCxn id="4" idx="1"/>
          </p:cNvCxnSpPr>
          <p:nvPr/>
        </p:nvCxnSpPr>
        <p:spPr>
          <a:xfrm flipV="1">
            <a:off x="3587711" y="2501655"/>
            <a:ext cx="3025765"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31">
            <a:extLst>
              <a:ext uri="{FF2B5EF4-FFF2-40B4-BE49-F238E27FC236}">
                <a16:creationId xmlns:a16="http://schemas.microsoft.com/office/drawing/2014/main" id="{1E83D1D5-E284-4538-93AD-5018109472EE}"/>
              </a:ext>
            </a:extLst>
          </p:cNvPr>
          <p:cNvPicPr>
            <a:picLocks noChangeAspect="1"/>
          </p:cNvPicPr>
          <p:nvPr/>
        </p:nvPicPr>
        <p:blipFill rotWithShape="1">
          <a:blip r:embed="rId7">
            <a:extLst>
              <a:ext uri="{28A0092B-C50C-407E-A947-70E740481C1C}">
                <a14:useLocalDpi xmlns:a14="http://schemas.microsoft.com/office/drawing/2010/main" val="0"/>
              </a:ext>
            </a:extLst>
          </a:blip>
          <a:srcRect l="19145" t="27954" r="20310" b="25266"/>
          <a:stretch/>
        </p:blipFill>
        <p:spPr>
          <a:xfrm>
            <a:off x="9507906" y="4656943"/>
            <a:ext cx="2423724" cy="17527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FFFFFF"/>
            </a:contourClr>
          </a:sp3d>
        </p:spPr>
      </p:pic>
    </p:spTree>
    <p:extLst>
      <p:ext uri="{BB962C8B-B14F-4D97-AF65-F5344CB8AC3E}">
        <p14:creationId xmlns:p14="http://schemas.microsoft.com/office/powerpoint/2010/main" val="2899153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Agree to the MIMU terms and conditions</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6</a:t>
            </a:fld>
            <a:endParaRPr lang="en-US" dirty="0"/>
          </a:p>
        </p:txBody>
      </p:sp>
      <p:pic>
        <p:nvPicPr>
          <p:cNvPr id="3" name="Picture 2" descr="Text&#10;&#10;Description automatically generated">
            <a:extLst>
              <a:ext uri="{FF2B5EF4-FFF2-40B4-BE49-F238E27FC236}">
                <a16:creationId xmlns:a16="http://schemas.microsoft.com/office/drawing/2014/main" id="{591A48AF-2509-4A18-8C95-57B3A140B133}"/>
              </a:ext>
            </a:extLst>
          </p:cNvPr>
          <p:cNvPicPr>
            <a:picLocks noChangeAspect="1"/>
          </p:cNvPicPr>
          <p:nvPr/>
        </p:nvPicPr>
        <p:blipFill rotWithShape="1">
          <a:blip r:embed="rId4">
            <a:extLst>
              <a:ext uri="{28A0092B-C50C-407E-A947-70E740481C1C}">
                <a14:useLocalDpi xmlns:a14="http://schemas.microsoft.com/office/drawing/2010/main" val="0"/>
              </a:ext>
            </a:extLst>
          </a:blip>
          <a:srcRect l="18426"/>
          <a:stretch/>
        </p:blipFill>
        <p:spPr>
          <a:xfrm>
            <a:off x="3249041" y="814090"/>
            <a:ext cx="8091431" cy="5432593"/>
          </a:xfrm>
          <a:prstGeom prst="rect">
            <a:avLst/>
          </a:prstGeom>
        </p:spPr>
      </p:pic>
      <p:grpSp>
        <p:nvGrpSpPr>
          <p:cNvPr id="15" name="Group 14">
            <a:extLst>
              <a:ext uri="{FF2B5EF4-FFF2-40B4-BE49-F238E27FC236}">
                <a16:creationId xmlns:a16="http://schemas.microsoft.com/office/drawing/2014/main" id="{62565CD1-483C-48FC-B889-80237C9946CF}"/>
              </a:ext>
            </a:extLst>
          </p:cNvPr>
          <p:cNvGrpSpPr/>
          <p:nvPr/>
        </p:nvGrpSpPr>
        <p:grpSpPr>
          <a:xfrm>
            <a:off x="2976666" y="2924119"/>
            <a:ext cx="5830368" cy="1949556"/>
            <a:chOff x="3745148" y="2812497"/>
            <a:chExt cx="5830368" cy="1949556"/>
          </a:xfrm>
        </p:grpSpPr>
        <p:sp>
          <p:nvSpPr>
            <p:cNvPr id="12" name="Rectangle 11">
              <a:extLst>
                <a:ext uri="{FF2B5EF4-FFF2-40B4-BE49-F238E27FC236}">
                  <a16:creationId xmlns:a16="http://schemas.microsoft.com/office/drawing/2014/main" id="{305735F6-B421-420F-899B-B195B0F791C5}"/>
                </a:ext>
              </a:extLst>
            </p:cNvPr>
            <p:cNvSpPr/>
            <p:nvPr/>
          </p:nvSpPr>
          <p:spPr>
            <a:xfrm>
              <a:off x="4769310" y="4232951"/>
              <a:ext cx="1569848" cy="256855"/>
            </a:xfrm>
            <a:prstGeom prst="rect">
              <a:avLst/>
            </a:prstGeom>
            <a:noFill/>
            <a:ln w="34925">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Arrow: Left 4">
              <a:extLst>
                <a:ext uri="{FF2B5EF4-FFF2-40B4-BE49-F238E27FC236}">
                  <a16:creationId xmlns:a16="http://schemas.microsoft.com/office/drawing/2014/main" id="{90B431A1-43C7-4AAF-B5FF-144105B376E1}"/>
                </a:ext>
              </a:extLst>
            </p:cNvPr>
            <p:cNvSpPr/>
            <p:nvPr/>
          </p:nvSpPr>
          <p:spPr>
            <a:xfrm rot="10800000">
              <a:off x="3745148" y="2812497"/>
              <a:ext cx="864995" cy="256856"/>
            </a:xfrm>
            <a:prstGeom prst="lef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556E664-E0A3-4F2A-9F6A-2BEA5C54B0A5}"/>
                </a:ext>
              </a:extLst>
            </p:cNvPr>
            <p:cNvSpPr/>
            <p:nvPr/>
          </p:nvSpPr>
          <p:spPr>
            <a:xfrm>
              <a:off x="9113179" y="4397339"/>
              <a:ext cx="462337" cy="36471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6">
            <a:extLst>
              <a:ext uri="{FF2B5EF4-FFF2-40B4-BE49-F238E27FC236}">
                <a16:creationId xmlns:a16="http://schemas.microsoft.com/office/drawing/2014/main" id="{C3E7B7D8-2A26-4423-9D17-3EFADAFA2A1C}"/>
              </a:ext>
            </a:extLst>
          </p:cNvPr>
          <p:cNvSpPr txBox="1"/>
          <p:nvPr/>
        </p:nvSpPr>
        <p:spPr>
          <a:xfrm>
            <a:off x="119661" y="2262400"/>
            <a:ext cx="2760047" cy="1323439"/>
          </a:xfrm>
          <a:prstGeom prst="rect">
            <a:avLst/>
          </a:prstGeom>
          <a:solidFill>
            <a:schemeClr val="accent1">
              <a:lumMod val="20000"/>
              <a:lumOff val="80000"/>
            </a:schemeClr>
          </a:solidFill>
          <a:ln>
            <a:solidFill>
              <a:srgbClr val="FF0000"/>
            </a:solidFill>
          </a:ln>
        </p:spPr>
        <p:txBody>
          <a:bodyPr wrap="square" rtlCol="0">
            <a:spAutoFit/>
          </a:bodyPr>
          <a:lstStyle/>
          <a:p>
            <a:pPr algn="just"/>
            <a:r>
              <a:rPr lang="en-US" sz="1600" dirty="0"/>
              <a:t>Please </a:t>
            </a:r>
            <a:r>
              <a:rPr lang="en-US" sz="1600" b="1" dirty="0"/>
              <a:t>read</a:t>
            </a:r>
            <a:r>
              <a:rPr lang="en-US" sz="1600" dirty="0"/>
              <a:t> and </a:t>
            </a:r>
            <a:r>
              <a:rPr lang="en-US" sz="1600" b="1" dirty="0"/>
              <a:t>agree</a:t>
            </a:r>
            <a:r>
              <a:rPr lang="en-US" sz="1600" dirty="0"/>
              <a:t> the terms and conditions, click  “</a:t>
            </a:r>
            <a:r>
              <a:rPr lang="en-US" sz="1600" b="1" dirty="0"/>
              <a:t>I agree to the terms and conditions</a:t>
            </a:r>
            <a:r>
              <a:rPr lang="en-US" sz="1600" dirty="0"/>
              <a:t>” and click “</a:t>
            </a:r>
            <a:r>
              <a:rPr lang="en-US" sz="1600" b="1" dirty="0"/>
              <a:t>OK</a:t>
            </a:r>
            <a:r>
              <a:rPr lang="en-US" sz="1600" dirty="0"/>
              <a:t>” to continue </a:t>
            </a:r>
          </a:p>
        </p:txBody>
      </p:sp>
      <p:pic>
        <p:nvPicPr>
          <p:cNvPr id="4" name="Imagen 3" descr="Una caricatura de una persona&#10;&#10;Descripción generada automáticamente con confianza media">
            <a:extLst>
              <a:ext uri="{FF2B5EF4-FFF2-40B4-BE49-F238E27FC236}">
                <a16:creationId xmlns:a16="http://schemas.microsoft.com/office/drawing/2014/main" id="{80C3B4F6-3F60-4307-9C21-D9D89ACD8E58}"/>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30265" t="16384" r="26270" b="1"/>
          <a:stretch/>
        </p:blipFill>
        <p:spPr>
          <a:xfrm>
            <a:off x="10903683" y="4473000"/>
            <a:ext cx="977978" cy="188137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prstMaterial="matte">
            <a:bevelT w="63500" h="63500" prst="artDeco"/>
            <a:contourClr>
              <a:srgbClr val="FFFFFF"/>
            </a:contourClr>
          </a:sp3d>
        </p:spPr>
      </p:pic>
    </p:spTree>
    <p:extLst>
      <p:ext uri="{BB962C8B-B14F-4D97-AF65-F5344CB8AC3E}">
        <p14:creationId xmlns:p14="http://schemas.microsoft.com/office/powerpoint/2010/main" val="1738134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750" tmFilter="0, 0; .2, .5; .8, .5; 1, 0"/>
                                        <p:tgtEl>
                                          <p:spTgt spid="15"/>
                                        </p:tgtEl>
                                      </p:cBhvr>
                                    </p:animEffect>
                                    <p:animScale>
                                      <p:cBhvr>
                                        <p:cTn id="7" dur="375"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EA9D3D6-DB1B-4F7B-A3D8-C16BC42A46F7}"/>
              </a:ext>
            </a:extLst>
          </p:cNvPr>
          <p:cNvSpPr txBox="1">
            <a:spLocks/>
          </p:cNvSpPr>
          <p:nvPr/>
        </p:nvSpPr>
        <p:spPr>
          <a:xfrm>
            <a:off x="3390297" y="866178"/>
            <a:ext cx="5268651" cy="765572"/>
          </a:xfrm>
          <a:prstGeom prst="rect">
            <a:avLst/>
          </a:prstGeom>
        </p:spPr>
        <p:txBody>
          <a:bodyPr>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600" dirty="0">
                <a:solidFill>
                  <a:srgbClr val="000000">
                    <a:lumMod val="65000"/>
                    <a:lumOff val="35000"/>
                  </a:srgbClr>
                </a:solidFill>
                <a:latin typeface="Calibri Light" panose="020F0302020204030204"/>
              </a:rPr>
              <a:t>  </a:t>
            </a:r>
            <a:endParaRPr lang="en-GB" sz="3600" dirty="0">
              <a:solidFill>
                <a:srgbClr val="000000">
                  <a:lumMod val="65000"/>
                  <a:lumOff val="35000"/>
                </a:srgbClr>
              </a:solidFill>
              <a:latin typeface="Calibri Light" panose="020F0302020204030204"/>
            </a:endParaRPr>
          </a:p>
          <a:p>
            <a:r>
              <a:rPr lang="en-GB" sz="1500" dirty="0">
                <a:solidFill>
                  <a:srgbClr val="000000">
                    <a:lumMod val="65000"/>
                    <a:lumOff val="35000"/>
                  </a:srgbClr>
                </a:solidFill>
                <a:latin typeface="Calibri Light" panose="020F0302020204030204"/>
              </a:rPr>
              <a:t>                                               </a:t>
            </a:r>
            <a:endParaRPr lang="en-US" sz="1500" dirty="0">
              <a:solidFill>
                <a:srgbClr val="000000">
                  <a:lumMod val="65000"/>
                  <a:lumOff val="35000"/>
                </a:srgbClr>
              </a:solidFill>
              <a:latin typeface="Calibri Light" panose="020F0302020204030204"/>
            </a:endParaRPr>
          </a:p>
        </p:txBody>
      </p: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Map Maker Layout</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7</a:t>
            </a:fld>
            <a:endParaRPr lang="en-US" dirty="0"/>
          </a:p>
        </p:txBody>
      </p:sp>
      <p:pic>
        <p:nvPicPr>
          <p:cNvPr id="4" name="Picture 3" descr="Map&#10;&#10;Description automatically generated">
            <a:extLst>
              <a:ext uri="{FF2B5EF4-FFF2-40B4-BE49-F238E27FC236}">
                <a16:creationId xmlns:a16="http://schemas.microsoft.com/office/drawing/2014/main" id="{9E540CB4-7AC6-45A1-9B5E-0D491AAB5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15" y="877220"/>
            <a:ext cx="11118071" cy="5417238"/>
          </a:xfrm>
          <a:prstGeom prst="rect">
            <a:avLst/>
          </a:prstGeom>
        </p:spPr>
      </p:pic>
      <p:sp>
        <p:nvSpPr>
          <p:cNvPr id="9" name="TextBox 8">
            <a:extLst>
              <a:ext uri="{FF2B5EF4-FFF2-40B4-BE49-F238E27FC236}">
                <a16:creationId xmlns:a16="http://schemas.microsoft.com/office/drawing/2014/main" id="{C04824FB-B73D-4234-9605-8D167AB936AE}"/>
              </a:ext>
            </a:extLst>
          </p:cNvPr>
          <p:cNvSpPr txBox="1"/>
          <p:nvPr/>
        </p:nvSpPr>
        <p:spPr>
          <a:xfrm>
            <a:off x="1494666" y="1160417"/>
            <a:ext cx="1994007" cy="369332"/>
          </a:xfrm>
          <a:prstGeom prst="rect">
            <a:avLst/>
          </a:prstGeom>
          <a:solidFill>
            <a:schemeClr val="accent1">
              <a:lumMod val="20000"/>
              <a:lumOff val="80000"/>
            </a:schemeClr>
          </a:solidFill>
          <a:ln w="22225">
            <a:solidFill>
              <a:srgbClr val="FF0000"/>
            </a:solidFill>
          </a:ln>
        </p:spPr>
        <p:txBody>
          <a:bodyPr wrap="none" rtlCol="0">
            <a:spAutoFit/>
          </a:bodyPr>
          <a:lstStyle/>
          <a:p>
            <a:r>
              <a:rPr lang="en-US" b="1" dirty="0"/>
              <a:t>Navigation</a:t>
            </a:r>
            <a:r>
              <a:rPr lang="en-US" dirty="0"/>
              <a:t> </a:t>
            </a:r>
            <a:r>
              <a:rPr lang="en-US" b="1" dirty="0"/>
              <a:t>Buttons</a:t>
            </a:r>
          </a:p>
        </p:txBody>
      </p:sp>
      <p:sp>
        <p:nvSpPr>
          <p:cNvPr id="16" name="TextBox 15">
            <a:extLst>
              <a:ext uri="{FF2B5EF4-FFF2-40B4-BE49-F238E27FC236}">
                <a16:creationId xmlns:a16="http://schemas.microsoft.com/office/drawing/2014/main" id="{0B82CAFB-B9B9-42E6-B071-188BB95F89AC}"/>
              </a:ext>
            </a:extLst>
          </p:cNvPr>
          <p:cNvSpPr txBox="1"/>
          <p:nvPr/>
        </p:nvSpPr>
        <p:spPr>
          <a:xfrm>
            <a:off x="854202" y="4592248"/>
            <a:ext cx="2286716" cy="369332"/>
          </a:xfrm>
          <a:prstGeom prst="rect">
            <a:avLst/>
          </a:prstGeom>
          <a:solidFill>
            <a:schemeClr val="accent1">
              <a:lumMod val="20000"/>
              <a:lumOff val="80000"/>
            </a:schemeClr>
          </a:solidFill>
          <a:ln w="22225">
            <a:solidFill>
              <a:srgbClr val="FF0000"/>
            </a:solidFill>
          </a:ln>
        </p:spPr>
        <p:txBody>
          <a:bodyPr wrap="none" rtlCol="0">
            <a:spAutoFit/>
          </a:bodyPr>
          <a:lstStyle/>
          <a:p>
            <a:r>
              <a:rPr lang="en-US" b="1" dirty="0"/>
              <a:t>Scale and Coordinates</a:t>
            </a:r>
          </a:p>
        </p:txBody>
      </p:sp>
      <p:cxnSp>
        <p:nvCxnSpPr>
          <p:cNvPr id="13" name="Straight Arrow Connector 12">
            <a:extLst>
              <a:ext uri="{FF2B5EF4-FFF2-40B4-BE49-F238E27FC236}">
                <a16:creationId xmlns:a16="http://schemas.microsoft.com/office/drawing/2014/main" id="{ECDC9420-A743-4F43-8B23-FC7F4F223E4F}"/>
              </a:ext>
            </a:extLst>
          </p:cNvPr>
          <p:cNvCxnSpPr>
            <a:cxnSpLocks/>
            <a:stCxn id="16" idx="2"/>
          </p:cNvCxnSpPr>
          <p:nvPr/>
        </p:nvCxnSpPr>
        <p:spPr>
          <a:xfrm flipH="1">
            <a:off x="1510301" y="4961580"/>
            <a:ext cx="487259" cy="1030242"/>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09FB260-AC5C-4446-8316-5D6603E74EB0}"/>
              </a:ext>
            </a:extLst>
          </p:cNvPr>
          <p:cNvCxnSpPr>
            <a:cxnSpLocks/>
            <a:endCxn id="9" idx="1"/>
          </p:cNvCxnSpPr>
          <p:nvPr/>
        </p:nvCxnSpPr>
        <p:spPr>
          <a:xfrm>
            <a:off x="854202" y="1345083"/>
            <a:ext cx="640464"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7" name="Right Bracket 16">
            <a:extLst>
              <a:ext uri="{FF2B5EF4-FFF2-40B4-BE49-F238E27FC236}">
                <a16:creationId xmlns:a16="http://schemas.microsoft.com/office/drawing/2014/main" id="{F4B802A7-A889-4D24-8F97-BAD963530E7B}"/>
              </a:ext>
            </a:extLst>
          </p:cNvPr>
          <p:cNvSpPr/>
          <p:nvPr/>
        </p:nvSpPr>
        <p:spPr>
          <a:xfrm>
            <a:off x="742950" y="942980"/>
            <a:ext cx="111252" cy="838189"/>
          </a:xfrm>
          <a:prstGeom prst="rightBracket">
            <a:avLst/>
          </a:prstGeom>
          <a:noFill/>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20">
            <a:extLst>
              <a:ext uri="{FF2B5EF4-FFF2-40B4-BE49-F238E27FC236}">
                <a16:creationId xmlns:a16="http://schemas.microsoft.com/office/drawing/2014/main" id="{231DB53C-96B6-4E7B-A5C0-3C894869D6AB}"/>
              </a:ext>
            </a:extLst>
          </p:cNvPr>
          <p:cNvSpPr txBox="1"/>
          <p:nvPr/>
        </p:nvSpPr>
        <p:spPr>
          <a:xfrm>
            <a:off x="3797017" y="4592248"/>
            <a:ext cx="1701491" cy="369332"/>
          </a:xfrm>
          <a:prstGeom prst="rect">
            <a:avLst/>
          </a:prstGeom>
          <a:solidFill>
            <a:schemeClr val="accent1">
              <a:lumMod val="20000"/>
              <a:lumOff val="80000"/>
            </a:schemeClr>
          </a:solidFill>
          <a:ln w="22225">
            <a:solidFill>
              <a:srgbClr val="FF0000"/>
            </a:solidFill>
          </a:ln>
        </p:spPr>
        <p:txBody>
          <a:bodyPr wrap="none" rtlCol="0">
            <a:spAutoFit/>
          </a:bodyPr>
          <a:lstStyle/>
          <a:p>
            <a:r>
              <a:rPr lang="en-US" b="1" dirty="0"/>
              <a:t>Attributes Table</a:t>
            </a:r>
          </a:p>
        </p:txBody>
      </p:sp>
      <p:cxnSp>
        <p:nvCxnSpPr>
          <p:cNvPr id="20" name="Straight Arrow Connector 22">
            <a:extLst>
              <a:ext uri="{FF2B5EF4-FFF2-40B4-BE49-F238E27FC236}">
                <a16:creationId xmlns:a16="http://schemas.microsoft.com/office/drawing/2014/main" id="{C7EDE097-95D1-4D49-9A6C-C46F5995DBDE}"/>
              </a:ext>
            </a:extLst>
          </p:cNvPr>
          <p:cNvCxnSpPr>
            <a:cxnSpLocks/>
            <a:stCxn id="18" idx="2"/>
            <a:endCxn id="4" idx="2"/>
          </p:cNvCxnSpPr>
          <p:nvPr/>
        </p:nvCxnSpPr>
        <p:spPr>
          <a:xfrm>
            <a:off x="4647763" y="4961580"/>
            <a:ext cx="1447088" cy="1332878"/>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Arrow: Right 8">
            <a:extLst>
              <a:ext uri="{FF2B5EF4-FFF2-40B4-BE49-F238E27FC236}">
                <a16:creationId xmlns:a16="http://schemas.microsoft.com/office/drawing/2014/main" id="{0F5EFCE3-5001-449B-AB97-FEFA3794871E}"/>
              </a:ext>
            </a:extLst>
          </p:cNvPr>
          <p:cNvSpPr/>
          <p:nvPr/>
        </p:nvSpPr>
        <p:spPr>
          <a:xfrm rot="16200000">
            <a:off x="10385274" y="1861669"/>
            <a:ext cx="558297"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433BF9D-E6DA-46CD-9851-E0985EDF1F54}"/>
              </a:ext>
            </a:extLst>
          </p:cNvPr>
          <p:cNvSpPr txBox="1"/>
          <p:nvPr/>
        </p:nvSpPr>
        <p:spPr>
          <a:xfrm>
            <a:off x="9051084" y="2248768"/>
            <a:ext cx="2831416" cy="3877985"/>
          </a:xfrm>
          <a:prstGeom prst="rect">
            <a:avLst/>
          </a:prstGeom>
          <a:solidFill>
            <a:schemeClr val="accent1">
              <a:lumMod val="20000"/>
              <a:lumOff val="80000"/>
            </a:schemeClr>
          </a:solidFill>
          <a:ln w="22225">
            <a:solidFill>
              <a:srgbClr val="FF0000"/>
            </a:solidFill>
          </a:ln>
        </p:spPr>
        <p:txBody>
          <a:bodyPr wrap="none" rtlCol="0">
            <a:spAutoFit/>
          </a:bodyPr>
          <a:lstStyle/>
          <a:p>
            <a:r>
              <a:rPr lang="en-US" sz="1600" b="1" dirty="0"/>
              <a:t>Tools window </a:t>
            </a:r>
            <a:r>
              <a:rPr lang="en-US" sz="1600" b="1" i="1" dirty="0"/>
              <a:t>(</a:t>
            </a:r>
            <a:r>
              <a:rPr lang="en-US" sz="1600" b="1" i="1" dirty="0">
                <a:solidFill>
                  <a:srgbClr val="FF0000"/>
                </a:solidFill>
              </a:rPr>
              <a:t>a.k.a. Widgets</a:t>
            </a:r>
            <a:r>
              <a:rPr lang="en-US" sz="1600" b="1" dirty="0"/>
              <a:t>)</a:t>
            </a:r>
          </a:p>
          <a:p>
            <a:r>
              <a:rPr lang="en-US" sz="1600" dirty="0"/>
              <a:t>Divided in 2 groups:</a:t>
            </a:r>
          </a:p>
          <a:p>
            <a:r>
              <a:rPr lang="en-US" sz="1600" b="1" dirty="0"/>
              <a:t>1</a:t>
            </a:r>
            <a:r>
              <a:rPr lang="en-US" sz="1600" b="1" baseline="30000" dirty="0"/>
              <a:t>st</a:t>
            </a:r>
            <a:r>
              <a:rPr lang="en-US" sz="1600" b="1" dirty="0"/>
              <a:t> Group:</a:t>
            </a:r>
          </a:p>
          <a:p>
            <a:pPr marL="800100" lvl="1" indent="-342900">
              <a:buFont typeface="Arial" panose="020B0604020202020204" pitchFamily="34" charset="0"/>
              <a:buChar char="•"/>
            </a:pPr>
            <a:r>
              <a:rPr lang="en-US" sz="1600" dirty="0"/>
              <a:t>Layers</a:t>
            </a:r>
          </a:p>
          <a:p>
            <a:pPr marL="800100" lvl="1" indent="-342900">
              <a:buFont typeface="Arial" panose="020B0604020202020204" pitchFamily="34" charset="0"/>
              <a:buChar char="•"/>
            </a:pPr>
            <a:r>
              <a:rPr lang="en-US" sz="1600" dirty="0"/>
              <a:t>Legend</a:t>
            </a:r>
          </a:p>
          <a:p>
            <a:pPr marL="800100" lvl="1" indent="-342900">
              <a:buFont typeface="Arial" panose="020B0604020202020204" pitchFamily="34" charset="0"/>
              <a:buChar char="•"/>
            </a:pPr>
            <a:r>
              <a:rPr lang="en-US" sz="1600" dirty="0"/>
              <a:t>Add Data</a:t>
            </a:r>
          </a:p>
          <a:p>
            <a:pPr marL="800100" lvl="1" indent="-342900">
              <a:buFont typeface="Arial" panose="020B0604020202020204" pitchFamily="34" charset="0"/>
              <a:buChar char="•"/>
            </a:pPr>
            <a:r>
              <a:rPr lang="en-US" sz="1600" dirty="0" err="1"/>
              <a:t>Basemap</a:t>
            </a:r>
            <a:r>
              <a:rPr lang="en-US" sz="1600" dirty="0"/>
              <a:t> Gallery</a:t>
            </a:r>
          </a:p>
          <a:p>
            <a:pPr marL="800100" lvl="1" indent="-342900">
              <a:buFont typeface="Arial" panose="020B0604020202020204" pitchFamily="34" charset="0"/>
              <a:buChar char="•"/>
            </a:pPr>
            <a:r>
              <a:rPr lang="en-US" sz="1600" dirty="0"/>
              <a:t>Bookmark</a:t>
            </a:r>
          </a:p>
          <a:p>
            <a:pPr marL="800100" lvl="1" indent="-342900">
              <a:buFont typeface="Arial" panose="020B0604020202020204" pitchFamily="34" charset="0"/>
              <a:buChar char="•"/>
            </a:pPr>
            <a:r>
              <a:rPr lang="en-US" sz="1600" dirty="0"/>
              <a:t>Draw</a:t>
            </a:r>
          </a:p>
          <a:p>
            <a:r>
              <a:rPr lang="en-US" sz="1600" b="1" dirty="0"/>
              <a:t>2</a:t>
            </a:r>
            <a:r>
              <a:rPr lang="en-US" sz="1600" b="1" baseline="30000" dirty="0"/>
              <a:t>nd</a:t>
            </a:r>
            <a:r>
              <a:rPr lang="en-US" sz="1600" b="1" dirty="0"/>
              <a:t>  Group:</a:t>
            </a:r>
          </a:p>
          <a:p>
            <a:pPr marL="742950" lvl="1" indent="-285750">
              <a:buFont typeface="Arial" panose="020B0604020202020204" pitchFamily="34" charset="0"/>
              <a:buChar char="•"/>
            </a:pPr>
            <a:r>
              <a:rPr lang="en-US" sz="1600" dirty="0"/>
              <a:t>Measurement</a:t>
            </a:r>
          </a:p>
          <a:p>
            <a:pPr marL="742950" lvl="1" indent="-285750">
              <a:buFont typeface="Arial" panose="020B0604020202020204" pitchFamily="34" charset="0"/>
              <a:buChar char="•"/>
            </a:pPr>
            <a:r>
              <a:rPr lang="en-US" sz="1600" dirty="0"/>
              <a:t>Coordinate Conversion</a:t>
            </a:r>
          </a:p>
          <a:p>
            <a:pPr marL="742950" lvl="1" indent="-285750">
              <a:buFont typeface="Arial" panose="020B0604020202020204" pitchFamily="34" charset="0"/>
              <a:buChar char="•"/>
            </a:pPr>
            <a:r>
              <a:rPr lang="en-US" sz="1600" dirty="0"/>
              <a:t>Print</a:t>
            </a:r>
          </a:p>
          <a:p>
            <a:pPr marL="742950" lvl="1" indent="-285750">
              <a:buFont typeface="Arial" panose="020B0604020202020204" pitchFamily="34" charset="0"/>
              <a:buChar char="•"/>
            </a:pPr>
            <a:r>
              <a:rPr lang="en-US" sz="1600" dirty="0"/>
              <a:t>Share</a:t>
            </a:r>
          </a:p>
          <a:p>
            <a:pPr marL="742950" lvl="1" indent="-285750">
              <a:buFont typeface="Arial" panose="020B0604020202020204" pitchFamily="34" charset="0"/>
              <a:buChar char="•"/>
            </a:pPr>
            <a:r>
              <a:rPr lang="en-US" sz="1600" dirty="0"/>
              <a:t>About</a:t>
            </a:r>
          </a:p>
        </p:txBody>
      </p:sp>
    </p:spTree>
    <p:extLst>
      <p:ext uri="{BB962C8B-B14F-4D97-AF65-F5344CB8AC3E}">
        <p14:creationId xmlns:p14="http://schemas.microsoft.com/office/powerpoint/2010/main" val="1271538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750" tmFilter="0, 0; .2, .5; .8, .5; 1, 0"/>
                                        <p:tgtEl>
                                          <p:spTgt spid="24"/>
                                        </p:tgtEl>
                                      </p:cBhvr>
                                    </p:animEffect>
                                    <p:animScale>
                                      <p:cBhvr>
                                        <p:cTn id="7" dur="375" autoRev="1" fill="hold"/>
                                        <p:tgtEl>
                                          <p:spTgt spid="24"/>
                                        </p:tgtEl>
                                      </p:cBhvr>
                                      <p:by x="105000" y="105000"/>
                                    </p:animScale>
                                  </p:childTnLst>
                                </p:cTn>
                              </p:par>
                            </p:childTnLst>
                          </p:cTn>
                        </p:par>
                        <p:par>
                          <p:cTn id="8" fill="hold">
                            <p:stCondLst>
                              <p:cond delay="750"/>
                            </p:stCondLst>
                            <p:childTnLst>
                              <p:par>
                                <p:cTn id="9" presetID="26" presetClass="emph" presetSubtype="0" fill="hold" grpId="0" nodeType="afterEffect">
                                  <p:stCondLst>
                                    <p:cond delay="0"/>
                                  </p:stCondLst>
                                  <p:childTnLst>
                                    <p:animEffect transition="out" filter="fade">
                                      <p:cBhvr>
                                        <p:cTn id="10" dur="500" tmFilter="0, 0; .2, .5; .8, .5; 1, 0"/>
                                        <p:tgtEl>
                                          <p:spTgt spid="9"/>
                                        </p:tgtEl>
                                      </p:cBhvr>
                                    </p:animEffect>
                                    <p:animScale>
                                      <p:cBhvr>
                                        <p:cTn id="11" dur="250" autoRev="1" fill="hold"/>
                                        <p:tgtEl>
                                          <p:spTgt spid="9"/>
                                        </p:tgtEl>
                                      </p:cBhvr>
                                      <p:by x="105000" y="105000"/>
                                    </p:animScale>
                                  </p:childTnLst>
                                </p:cTn>
                              </p:par>
                            </p:childTnLst>
                          </p:cTn>
                        </p:par>
                        <p:par>
                          <p:cTn id="12" fill="hold">
                            <p:stCondLst>
                              <p:cond delay="1250"/>
                            </p:stCondLst>
                            <p:childTnLst>
                              <p:par>
                                <p:cTn id="13" presetID="26" presetClass="emph" presetSubtype="0" fill="hold" grpId="0" nodeType="afterEffect">
                                  <p:stCondLst>
                                    <p:cond delay="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par>
                          <p:cTn id="16" fill="hold">
                            <p:stCondLst>
                              <p:cond delay="1750"/>
                            </p:stCondLst>
                            <p:childTnLst>
                              <p:par>
                                <p:cTn id="17" presetID="26" presetClass="emph" presetSubtype="0" fill="hold" grpId="0" nodeType="afterEffect">
                                  <p:stCondLst>
                                    <p:cond delay="0"/>
                                  </p:stCondLst>
                                  <p:childTnLst>
                                    <p:animEffect transition="out" filter="fade">
                                      <p:cBhvr>
                                        <p:cTn id="18" dur="500" tmFilter="0, 0; .2, .5; .8, .5; 1, 0"/>
                                        <p:tgtEl>
                                          <p:spTgt spid="18"/>
                                        </p:tgtEl>
                                      </p:cBhvr>
                                    </p:animEffect>
                                    <p:animScale>
                                      <p:cBhvr>
                                        <p:cTn id="19" dur="250" autoRev="1" fill="hold"/>
                                        <p:tgtEl>
                                          <p:spTgt spid="18"/>
                                        </p:tgtEl>
                                      </p:cBhvr>
                                      <p:by x="105000" y="105000"/>
                                    </p:animScale>
                                  </p:childTnLst>
                                </p:cTn>
                              </p:par>
                            </p:childTnLst>
                          </p:cTn>
                        </p:par>
                        <p:par>
                          <p:cTn id="20" fill="hold">
                            <p:stCondLst>
                              <p:cond delay="2250"/>
                            </p:stCondLst>
                            <p:childTnLst>
                              <p:par>
                                <p:cTn id="21" presetID="26" presetClass="emph" presetSubtype="0" fill="hold" grpId="0" nodeType="afterEffect">
                                  <p:stCondLst>
                                    <p:cond delay="0"/>
                                  </p:stCondLst>
                                  <p:childTnLst>
                                    <p:animEffect transition="out" filter="fade">
                                      <p:cBhvr>
                                        <p:cTn id="22" dur="500" tmFilter="0, 0; .2, .5; .8, .5; 1, 0"/>
                                        <p:tgtEl>
                                          <p:spTgt spid="21"/>
                                        </p:tgtEl>
                                      </p:cBhvr>
                                    </p:animEffect>
                                    <p:animScale>
                                      <p:cBhvr>
                                        <p:cTn id="23"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8" grpId="0" animBg="1"/>
      <p:bldP spid="24"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Layers</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8</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rotWithShape="1">
          <a:blip r:embed="rId4">
            <a:extLst>
              <a:ext uri="{28A0092B-C50C-407E-A947-70E740481C1C}">
                <a14:useLocalDpi xmlns:a14="http://schemas.microsoft.com/office/drawing/2010/main" val="0"/>
              </a:ext>
            </a:extLst>
          </a:blip>
          <a:srcRect l="31254"/>
          <a:stretch/>
        </p:blipFill>
        <p:spPr>
          <a:xfrm>
            <a:off x="457200" y="814090"/>
            <a:ext cx="8282296" cy="5463411"/>
          </a:xfrm>
          <a:prstGeom prst="rect">
            <a:avLst/>
          </a:prstGeom>
          <a:ln>
            <a:noFill/>
          </a:ln>
          <a:effectLst>
            <a:outerShdw blurRad="292100" dist="139700" dir="2700000" algn="tl" rotWithShape="0">
              <a:srgbClr val="333333">
                <a:alpha val="65000"/>
              </a:srgbClr>
            </a:outerShdw>
          </a:effectLst>
        </p:spPr>
      </p:pic>
      <p:sp>
        <p:nvSpPr>
          <p:cNvPr id="4" name="Oval 3">
            <a:extLst>
              <a:ext uri="{FF2B5EF4-FFF2-40B4-BE49-F238E27FC236}">
                <a16:creationId xmlns:a16="http://schemas.microsoft.com/office/drawing/2014/main" id="{5F6F5C7D-E5CA-4E27-8234-1FB312650025}"/>
              </a:ext>
            </a:extLst>
          </p:cNvPr>
          <p:cNvSpPr/>
          <p:nvPr/>
        </p:nvSpPr>
        <p:spPr>
          <a:xfrm>
            <a:off x="6766332" y="1187451"/>
            <a:ext cx="358668" cy="353674"/>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8299E54-6982-40D3-ACD2-33FE8F8514B1}"/>
              </a:ext>
            </a:extLst>
          </p:cNvPr>
          <p:cNvSpPr/>
          <p:nvPr/>
        </p:nvSpPr>
        <p:spPr>
          <a:xfrm>
            <a:off x="6222487" y="1256338"/>
            <a:ext cx="535963"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Brace 11">
            <a:extLst>
              <a:ext uri="{FF2B5EF4-FFF2-40B4-BE49-F238E27FC236}">
                <a16:creationId xmlns:a16="http://schemas.microsoft.com/office/drawing/2014/main" id="{EA9A5469-F44C-4CC1-81F0-C9FDB2D620F3}"/>
              </a:ext>
            </a:extLst>
          </p:cNvPr>
          <p:cNvSpPr/>
          <p:nvPr/>
        </p:nvSpPr>
        <p:spPr>
          <a:xfrm>
            <a:off x="6629384" y="1731523"/>
            <a:ext cx="287333" cy="4471142"/>
          </a:xfrm>
          <a:prstGeom prst="leftBrace">
            <a:avLst>
              <a:gd name="adj1" fmla="val 8333"/>
              <a:gd name="adj2" fmla="val 50651"/>
            </a:avLst>
          </a:prstGeom>
          <a:noFill/>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row: Right 24">
            <a:extLst>
              <a:ext uri="{FF2B5EF4-FFF2-40B4-BE49-F238E27FC236}">
                <a16:creationId xmlns:a16="http://schemas.microsoft.com/office/drawing/2014/main" id="{09BC6854-9A5C-4DD7-A2B4-4557AEAE7A6E}"/>
              </a:ext>
            </a:extLst>
          </p:cNvPr>
          <p:cNvSpPr/>
          <p:nvPr/>
        </p:nvSpPr>
        <p:spPr>
          <a:xfrm>
            <a:off x="6242807" y="3881400"/>
            <a:ext cx="368977" cy="215900"/>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n 4">
            <a:extLst>
              <a:ext uri="{FF2B5EF4-FFF2-40B4-BE49-F238E27FC236}">
                <a16:creationId xmlns:a16="http://schemas.microsoft.com/office/drawing/2014/main" id="{F4C67B10-35C4-46AC-8042-77C8A12BC9FE}"/>
              </a:ext>
            </a:extLst>
          </p:cNvPr>
          <p:cNvPicPr>
            <a:picLocks noChangeAspect="1"/>
          </p:cNvPicPr>
          <p:nvPr/>
        </p:nvPicPr>
        <p:blipFill rotWithShape="1">
          <a:blip r:embed="rId5"/>
          <a:srcRect l="3864" r="3625"/>
          <a:stretch/>
        </p:blipFill>
        <p:spPr>
          <a:xfrm>
            <a:off x="6780784" y="2942005"/>
            <a:ext cx="1877568" cy="3256027"/>
          </a:xfrm>
          <a:prstGeom prst="rect">
            <a:avLst/>
          </a:prstGeom>
        </p:spPr>
      </p:pic>
      <p:pic>
        <p:nvPicPr>
          <p:cNvPr id="11" name="Imagen 10">
            <a:extLst>
              <a:ext uri="{FF2B5EF4-FFF2-40B4-BE49-F238E27FC236}">
                <a16:creationId xmlns:a16="http://schemas.microsoft.com/office/drawing/2014/main" id="{BA3E46DD-4FDE-4057-8EA6-F9D307FF61F8}"/>
              </a:ext>
            </a:extLst>
          </p:cNvPr>
          <p:cNvPicPr>
            <a:picLocks noChangeAspect="1"/>
          </p:cNvPicPr>
          <p:nvPr/>
        </p:nvPicPr>
        <p:blipFill>
          <a:blip r:embed="rId6"/>
          <a:stretch>
            <a:fillRect/>
          </a:stretch>
        </p:blipFill>
        <p:spPr>
          <a:xfrm>
            <a:off x="9275457" y="1375713"/>
            <a:ext cx="2606204" cy="4821901"/>
          </a:xfrm>
          <a:prstGeom prst="rect">
            <a:avLst/>
          </a:prstGeom>
          <a:ln>
            <a:noFill/>
          </a:ln>
          <a:effectLst>
            <a:outerShdw blurRad="292100" dist="139700" dir="2700000" algn="tl" rotWithShape="0">
              <a:srgbClr val="333333">
                <a:alpha val="65000"/>
              </a:srgbClr>
            </a:outerShdw>
          </a:effectLst>
        </p:spPr>
      </p:pic>
      <p:sp>
        <p:nvSpPr>
          <p:cNvPr id="16" name="TextBox 20">
            <a:extLst>
              <a:ext uri="{FF2B5EF4-FFF2-40B4-BE49-F238E27FC236}">
                <a16:creationId xmlns:a16="http://schemas.microsoft.com/office/drawing/2014/main" id="{FD6F2411-0006-4416-8985-835C92D34684}"/>
              </a:ext>
            </a:extLst>
          </p:cNvPr>
          <p:cNvSpPr txBox="1"/>
          <p:nvPr/>
        </p:nvSpPr>
        <p:spPr>
          <a:xfrm>
            <a:off x="9512724" y="921131"/>
            <a:ext cx="2087495" cy="369332"/>
          </a:xfrm>
          <a:prstGeom prst="rect">
            <a:avLst/>
          </a:prstGeom>
          <a:solidFill>
            <a:schemeClr val="accent1">
              <a:lumMod val="20000"/>
              <a:lumOff val="80000"/>
            </a:schemeClr>
          </a:solidFill>
          <a:ln w="22225">
            <a:solidFill>
              <a:srgbClr val="FF0000"/>
            </a:solidFill>
          </a:ln>
        </p:spPr>
        <p:txBody>
          <a:bodyPr wrap="none" rtlCol="0">
            <a:spAutoFit/>
          </a:bodyPr>
          <a:lstStyle/>
          <a:p>
            <a:r>
              <a:rPr lang="en-US" b="1" dirty="0" err="1"/>
              <a:t>Thematics</a:t>
            </a:r>
            <a:r>
              <a:rPr lang="en-US" b="1" dirty="0"/>
              <a:t> Available</a:t>
            </a:r>
          </a:p>
        </p:txBody>
      </p:sp>
      <p:sp>
        <p:nvSpPr>
          <p:cNvPr id="17" name="Left Brace 11">
            <a:extLst>
              <a:ext uri="{FF2B5EF4-FFF2-40B4-BE49-F238E27FC236}">
                <a16:creationId xmlns:a16="http://schemas.microsoft.com/office/drawing/2014/main" id="{3A6A6EE3-4AAD-4C49-BC97-238D755FABAA}"/>
              </a:ext>
            </a:extLst>
          </p:cNvPr>
          <p:cNvSpPr/>
          <p:nvPr/>
        </p:nvSpPr>
        <p:spPr>
          <a:xfrm>
            <a:off x="8826488" y="1604538"/>
            <a:ext cx="406737" cy="4471142"/>
          </a:xfrm>
          <a:prstGeom prst="leftBrace">
            <a:avLst>
              <a:gd name="adj1" fmla="val 8333"/>
              <a:gd name="adj2" fmla="val 27473"/>
            </a:avLst>
          </a:prstGeom>
          <a:noFill/>
          <a:ln w="222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1B7733F1-4CE3-4947-84CF-DB8565ADB7EC}"/>
              </a:ext>
            </a:extLst>
          </p:cNvPr>
          <p:cNvSpPr txBox="1"/>
          <p:nvPr/>
        </p:nvSpPr>
        <p:spPr>
          <a:xfrm>
            <a:off x="228095" y="802012"/>
            <a:ext cx="5994394" cy="1754326"/>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Layers</a:t>
            </a:r>
            <a:r>
              <a:rPr lang="en-US" dirty="0"/>
              <a:t> </a:t>
            </a:r>
            <a:r>
              <a:rPr lang="en-US" b="1" dirty="0"/>
              <a:t>Button</a:t>
            </a:r>
          </a:p>
          <a:p>
            <a:pPr algn="ctr"/>
            <a:endParaRPr lang="en-US" b="1" dirty="0"/>
          </a:p>
          <a:p>
            <a:pPr algn="just"/>
            <a:r>
              <a:rPr lang="en-US" dirty="0"/>
              <a:t>You can </a:t>
            </a:r>
            <a:r>
              <a:rPr lang="en-US" b="1" dirty="0"/>
              <a:t>see the list of operational layers</a:t>
            </a:r>
            <a:r>
              <a:rPr lang="en-US" dirty="0"/>
              <a:t>, their symbols and allows to turn individual layers on and off. Each layer in the list has a check box that </a:t>
            </a:r>
            <a:r>
              <a:rPr lang="en-US" b="1" dirty="0"/>
              <a:t>allows you to control its visibility</a:t>
            </a:r>
            <a:r>
              <a:rPr lang="en-US" dirty="0"/>
              <a:t>. Some layers contain sublayers or subtypes.</a:t>
            </a:r>
          </a:p>
        </p:txBody>
      </p:sp>
      <p:sp>
        <p:nvSpPr>
          <p:cNvPr id="23" name="TextBox 22">
            <a:extLst>
              <a:ext uri="{FF2B5EF4-FFF2-40B4-BE49-F238E27FC236}">
                <a16:creationId xmlns:a16="http://schemas.microsoft.com/office/drawing/2014/main" id="{E53D17EE-7A9A-4791-8392-1E7AE88376F1}"/>
              </a:ext>
            </a:extLst>
          </p:cNvPr>
          <p:cNvSpPr txBox="1"/>
          <p:nvPr/>
        </p:nvSpPr>
        <p:spPr>
          <a:xfrm>
            <a:off x="228093" y="2654830"/>
            <a:ext cx="5994395" cy="3693319"/>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Layers list</a:t>
            </a:r>
          </a:p>
          <a:p>
            <a:pPr algn="ctr"/>
            <a:endParaRPr lang="en-US" b="1" dirty="0"/>
          </a:p>
          <a:p>
            <a:pPr algn="just"/>
            <a:r>
              <a:rPr lang="en-US" b="1" dirty="0"/>
              <a:t>Click</a:t>
            </a:r>
            <a:r>
              <a:rPr lang="en-US" dirty="0"/>
              <a:t> the three dots on the right side of a layer to display the layer menu with the following options:</a:t>
            </a:r>
          </a:p>
          <a:p>
            <a:pPr marL="285750" indent="-285750" algn="just">
              <a:buFont typeface="Arial" panose="020B0604020202020204" pitchFamily="34" charset="0"/>
              <a:buChar char="•"/>
            </a:pPr>
            <a:r>
              <a:rPr lang="en-US" dirty="0"/>
              <a:t>Zoom To—Sets the map extent to the extent of the layer.</a:t>
            </a:r>
          </a:p>
          <a:p>
            <a:pPr marL="285750" indent="-285750" algn="just">
              <a:buFont typeface="Arial" panose="020B0604020202020204" pitchFamily="34" charset="0"/>
              <a:buChar char="•"/>
            </a:pPr>
            <a:r>
              <a:rPr lang="en-US" dirty="0"/>
              <a:t>Transparency—Sets the transparency for the layer.</a:t>
            </a:r>
          </a:p>
          <a:p>
            <a:pPr marL="285750" indent="-285750" algn="just">
              <a:buFont typeface="Arial" panose="020B0604020202020204" pitchFamily="34" charset="0"/>
              <a:buChar char="•"/>
            </a:pPr>
            <a:r>
              <a:rPr lang="en-US" dirty="0"/>
              <a:t>Enable /Remove Pop-up—Enables or disables the pop-up when click layer on the map.</a:t>
            </a:r>
          </a:p>
          <a:p>
            <a:pPr marL="285750" indent="-285750" algn="just">
              <a:buFont typeface="Arial" panose="020B0604020202020204" pitchFamily="34" charset="0"/>
              <a:buChar char="•"/>
            </a:pPr>
            <a:r>
              <a:rPr lang="en-US" dirty="0"/>
              <a:t>Move up/down —Moves the layer one level up/down.</a:t>
            </a:r>
          </a:p>
          <a:p>
            <a:pPr marL="285750" indent="-285750" algn="just">
              <a:buFont typeface="Arial" panose="020B0604020202020204" pitchFamily="34" charset="0"/>
              <a:buChar char="•"/>
            </a:pPr>
            <a:r>
              <a:rPr lang="en-US" dirty="0"/>
              <a:t>View attribute table—Opens the attribute table for the feature layer.</a:t>
            </a:r>
          </a:p>
          <a:p>
            <a:pPr marL="285750" indent="-285750" algn="just">
              <a:buFont typeface="Arial" panose="020B0604020202020204" pitchFamily="34" charset="0"/>
              <a:buChar char="•"/>
            </a:pPr>
            <a:r>
              <a:rPr lang="en-US" dirty="0"/>
              <a:t>Show Item Details—Opens the </a:t>
            </a:r>
            <a:r>
              <a:rPr lang="en-US" b="1" dirty="0"/>
              <a:t>metadata</a:t>
            </a:r>
            <a:r>
              <a:rPr lang="en-US" dirty="0"/>
              <a:t> and description or the layer if available.</a:t>
            </a:r>
          </a:p>
        </p:txBody>
      </p:sp>
    </p:spTree>
    <p:extLst>
      <p:ext uri="{BB962C8B-B14F-4D97-AF65-F5344CB8AC3E}">
        <p14:creationId xmlns:p14="http://schemas.microsoft.com/office/powerpoint/2010/main" val="3494056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4"/>
                                        </p:tgtEl>
                                      </p:cBhvr>
                                    </p:animEffect>
                                    <p:animScale>
                                      <p:cBhvr>
                                        <p:cTn id="10" dur="250" autoRev="1" fill="hold"/>
                                        <p:tgtEl>
                                          <p:spTgt spid="4"/>
                                        </p:tgtEl>
                                      </p:cBhvr>
                                      <p:by x="105000" y="105000"/>
                                    </p:animScale>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BEA10C6-700A-4E79-BB48-90BAEDBEBBF4}"/>
              </a:ext>
            </a:extLst>
          </p:cNvPr>
          <p:cNvCxnSpPr>
            <a:cxnSpLocks/>
          </p:cNvCxnSpPr>
          <p:nvPr/>
        </p:nvCxnSpPr>
        <p:spPr>
          <a:xfrm>
            <a:off x="71021" y="762000"/>
            <a:ext cx="12047661"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8AFF3CC-9504-4A4E-9198-0BF81183BD53}"/>
              </a:ext>
            </a:extLst>
          </p:cNvPr>
          <p:cNvSpPr txBox="1">
            <a:spLocks/>
          </p:cNvSpPr>
          <p:nvPr/>
        </p:nvSpPr>
        <p:spPr>
          <a:xfrm>
            <a:off x="71021" y="288272"/>
            <a:ext cx="9067800" cy="421639"/>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000" dirty="0">
                <a:solidFill>
                  <a:srgbClr val="BD582C"/>
                </a:solidFill>
                <a:latin typeface="Calibri" panose="020F0502020204030204"/>
                <a:ea typeface="+mn-ea"/>
                <a:cs typeface="+mn-cs"/>
              </a:rPr>
              <a:t>Layers</a:t>
            </a:r>
          </a:p>
        </p:txBody>
      </p:sp>
      <p:pic>
        <p:nvPicPr>
          <p:cNvPr id="7" name="Picture 6" descr="A picture containing map&#10;&#10;Description automatically generated">
            <a:extLst>
              <a:ext uri="{FF2B5EF4-FFF2-40B4-BE49-F238E27FC236}">
                <a16:creationId xmlns:a16="http://schemas.microsoft.com/office/drawing/2014/main" id="{5CAEE80F-E6B7-49D2-9E17-5133AE220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4641" y="6409678"/>
            <a:ext cx="474041" cy="448322"/>
          </a:xfrm>
          <a:prstGeom prst="rect">
            <a:avLst/>
          </a:prstGeom>
        </p:spPr>
      </p:pic>
      <p:sp>
        <p:nvSpPr>
          <p:cNvPr id="10" name="Slide Number Placeholder 9">
            <a:extLst>
              <a:ext uri="{FF2B5EF4-FFF2-40B4-BE49-F238E27FC236}">
                <a16:creationId xmlns:a16="http://schemas.microsoft.com/office/drawing/2014/main" id="{46DA7485-9BFB-4374-895C-FE5C7BA53BD6}"/>
              </a:ext>
            </a:extLst>
          </p:cNvPr>
          <p:cNvSpPr>
            <a:spLocks noGrp="1"/>
          </p:cNvSpPr>
          <p:nvPr>
            <p:ph type="sldNum" sz="quarter" idx="12"/>
          </p:nvPr>
        </p:nvSpPr>
        <p:spPr/>
        <p:txBody>
          <a:bodyPr/>
          <a:lstStyle/>
          <a:p>
            <a:pPr>
              <a:defRPr/>
            </a:pPr>
            <a:fld id="{175A9CF5-9506-4E17-BFF3-6D45F342DBC8}" type="slidenum">
              <a:rPr lang="en-US" smtClean="0"/>
              <a:pPr>
                <a:defRPr/>
              </a:pPr>
              <a:t>9</a:t>
            </a:fld>
            <a:endParaRPr lang="en-US" dirty="0"/>
          </a:p>
        </p:txBody>
      </p:sp>
      <p:pic>
        <p:nvPicPr>
          <p:cNvPr id="3" name="Picture 2">
            <a:extLst>
              <a:ext uri="{FF2B5EF4-FFF2-40B4-BE49-F238E27FC236}">
                <a16:creationId xmlns:a16="http://schemas.microsoft.com/office/drawing/2014/main" id="{90A03D04-8773-4FA8-8BB8-46AF7C3D6A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1801" y="814090"/>
            <a:ext cx="11206101" cy="5463411"/>
          </a:xfrm>
          <a:prstGeom prst="rect">
            <a:avLst/>
          </a:prstGeom>
        </p:spPr>
      </p:pic>
      <p:cxnSp>
        <p:nvCxnSpPr>
          <p:cNvPr id="14" name="Straight Arrow Connector 13">
            <a:extLst>
              <a:ext uri="{FF2B5EF4-FFF2-40B4-BE49-F238E27FC236}">
                <a16:creationId xmlns:a16="http://schemas.microsoft.com/office/drawing/2014/main" id="{06393566-E4EC-44AD-9382-C375F8DAF98D}"/>
              </a:ext>
            </a:extLst>
          </p:cNvPr>
          <p:cNvCxnSpPr>
            <a:cxnSpLocks/>
            <a:stCxn id="16" idx="2"/>
          </p:cNvCxnSpPr>
          <p:nvPr/>
        </p:nvCxnSpPr>
        <p:spPr>
          <a:xfrm>
            <a:off x="6070060" y="2926009"/>
            <a:ext cx="25940" cy="1422255"/>
          </a:xfrm>
          <a:prstGeom prst="straightConnector1">
            <a:avLst/>
          </a:prstGeom>
          <a:ln w="254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73731CD-8DF7-4B36-8AFA-6C3D285F9AFD}"/>
              </a:ext>
            </a:extLst>
          </p:cNvPr>
          <p:cNvSpPr txBox="1"/>
          <p:nvPr/>
        </p:nvSpPr>
        <p:spPr>
          <a:xfrm>
            <a:off x="4406631" y="2279678"/>
            <a:ext cx="3326858" cy="646331"/>
          </a:xfrm>
          <a:prstGeom prst="rect">
            <a:avLst/>
          </a:prstGeom>
          <a:solidFill>
            <a:schemeClr val="accent1">
              <a:lumMod val="20000"/>
              <a:lumOff val="80000"/>
            </a:schemeClr>
          </a:solidFill>
          <a:ln w="22225">
            <a:solidFill>
              <a:srgbClr val="FF0000"/>
            </a:solidFill>
          </a:ln>
        </p:spPr>
        <p:txBody>
          <a:bodyPr wrap="square" rtlCol="0">
            <a:spAutoFit/>
          </a:bodyPr>
          <a:lstStyle/>
          <a:p>
            <a:pPr algn="ctr"/>
            <a:r>
              <a:rPr lang="en-US" b="1" dirty="0"/>
              <a:t>Click</a:t>
            </a:r>
            <a:r>
              <a:rPr lang="en-US" dirty="0"/>
              <a:t> here to show (or) hide the </a:t>
            </a:r>
            <a:r>
              <a:rPr lang="en-US" b="1" dirty="0"/>
              <a:t>Layer Attributes Table</a:t>
            </a:r>
          </a:p>
        </p:txBody>
      </p:sp>
    </p:spTree>
    <p:extLst>
      <p:ext uri="{BB962C8B-B14F-4D97-AF65-F5344CB8AC3E}">
        <p14:creationId xmlns:p14="http://schemas.microsoft.com/office/powerpoint/2010/main" val="3119662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Object"/>
      </p:transition>
    </mc:Choice>
    <mc:Fallback xmlns="">
      <p:transition spd="slow">
        <p:fade/>
      </p:transition>
    </mc:Fallback>
  </mc:AlternateContent>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17925</TotalTime>
  <Words>2606</Words>
  <Application>Microsoft Office PowerPoint</Application>
  <PresentationFormat>Widescreen</PresentationFormat>
  <Paragraphs>402</Paragraphs>
  <Slides>31</Slides>
  <Notes>29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Zaw Win</dc:creator>
  <cp:lastModifiedBy>Javier Manrique</cp:lastModifiedBy>
  <cp:revision>675</cp:revision>
  <cp:lastPrinted>2021-08-30T15:50:13Z</cp:lastPrinted>
  <dcterms:created xsi:type="dcterms:W3CDTF">2021-05-11T07:08:45Z</dcterms:created>
  <dcterms:modified xsi:type="dcterms:W3CDTF">2022-02-16T10:34:46Z</dcterms:modified>
</cp:coreProperties>
</file>