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565" r:id="rId3"/>
    <p:sldId id="563" r:id="rId4"/>
    <p:sldId id="710" r:id="rId5"/>
    <p:sldId id="605" r:id="rId6"/>
    <p:sldId id="564" r:id="rId7"/>
    <p:sldId id="445" r:id="rId8"/>
    <p:sldId id="446" r:id="rId9"/>
    <p:sldId id="620" r:id="rId10"/>
    <p:sldId id="700" r:id="rId11"/>
    <p:sldId id="701" r:id="rId12"/>
    <p:sldId id="621" r:id="rId13"/>
    <p:sldId id="703" r:id="rId14"/>
    <p:sldId id="704" r:id="rId15"/>
    <p:sldId id="708" r:id="rId16"/>
    <p:sldId id="460" r:id="rId17"/>
    <p:sldId id="459"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54">
          <p15:clr>
            <a:srgbClr val="A4A3A4"/>
          </p15:clr>
        </p15:guide>
        <p15:guide id="2">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7CC4"/>
    <a:srgbClr val="CED9E5"/>
    <a:srgbClr val="AC9F3C"/>
    <a:srgbClr val="A7A8AA"/>
    <a:srgbClr val="B6ADA5"/>
    <a:srgbClr val="6D4F47"/>
    <a:srgbClr val="5CB8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70985" autoAdjust="0"/>
  </p:normalViewPr>
  <p:slideViewPr>
    <p:cSldViewPr snapToGrid="0" showGuides="1">
      <p:cViewPr varScale="1">
        <p:scale>
          <a:sx n="68" d="100"/>
          <a:sy n="68" d="100"/>
        </p:scale>
        <p:origin x="1308" y="72"/>
      </p:cViewPr>
      <p:guideLst>
        <p:guide orient="horz" pos="2354"/>
        <p:guide/>
      </p:guideLst>
    </p:cSldViewPr>
  </p:slideViewPr>
  <p:notesTextViewPr>
    <p:cViewPr>
      <p:scale>
        <a:sx n="3" d="2"/>
        <a:sy n="3" d="2"/>
      </p:scale>
      <p:origin x="0" y="0"/>
    </p:cViewPr>
  </p:notesTextViewPr>
  <p:sorterViewPr>
    <p:cViewPr>
      <p:scale>
        <a:sx n="66" d="100"/>
        <a:sy n="66" d="100"/>
      </p:scale>
      <p:origin x="0" y="0"/>
    </p:cViewPr>
  </p:sorterViewPr>
  <p:notesViewPr>
    <p:cSldViewPr snapToGrid="0" showGuides="1">
      <p:cViewPr varScale="1">
        <p:scale>
          <a:sx n="75" d="100"/>
          <a:sy n="75" d="100"/>
        </p:scale>
        <p:origin x="2112" y="7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D588C1-2376-4381-BE89-F8DBFA37E694}" type="doc">
      <dgm:prSet loTypeId="urn:microsoft.com/office/officeart/2016/7/layout/RepeatingBendingProcessNew" loCatId="process" qsTypeId="urn:microsoft.com/office/officeart/2005/8/quickstyle/simple3" qsCatId="simple" csTypeId="urn:microsoft.com/office/officeart/2005/8/colors/colorful1" csCatId="colorful" phldr="1"/>
      <dgm:spPr/>
      <dgm:t>
        <a:bodyPr/>
        <a:lstStyle/>
        <a:p>
          <a:endParaRPr lang="en-US"/>
        </a:p>
      </dgm:t>
    </dgm:pt>
    <dgm:pt modelId="{ED2B3942-3FEA-49B4-8B20-224DB8493A8F}">
      <dgm:prSet phldrT="[Text]" custT="1"/>
      <dgm:spPr/>
      <dgm:t>
        <a:bodyPr/>
        <a:lstStyle/>
        <a:p>
          <a:r>
            <a:rPr lang="en-US" sz="1200" b="1" dirty="0"/>
            <a:t>Start up</a:t>
          </a:r>
        </a:p>
        <a:p>
          <a:r>
            <a:rPr lang="en-US" sz="1100" b="0" i="0" dirty="0">
              <a:solidFill>
                <a:srgbClr val="0070C0"/>
              </a:solidFill>
              <a:effectLst/>
            </a:rPr>
            <a:t>Gather information (</a:t>
          </a:r>
          <a:r>
            <a:rPr lang="en-US" sz="1100" b="0" i="0" dirty="0"/>
            <a:t>Relevant laws / local culture, values and norms; community organization; community power dynamics) </a:t>
          </a:r>
        </a:p>
        <a:p>
          <a:endParaRPr lang="en-US" sz="1100" b="0" i="0" dirty="0"/>
        </a:p>
        <a:p>
          <a:r>
            <a:rPr lang="en-US" sz="1100" b="0" i="0" dirty="0">
              <a:solidFill>
                <a:schemeClr val="accent1"/>
              </a:solidFill>
            </a:rPr>
            <a:t>2</a:t>
          </a:r>
          <a:r>
            <a:rPr lang="en-US" sz="1200" b="0" i="0" dirty="0"/>
            <a:t>. </a:t>
          </a:r>
          <a:r>
            <a:rPr lang="en-US" sz="1200" b="0" i="0" dirty="0" err="1">
              <a:solidFill>
                <a:schemeClr val="accent1"/>
              </a:solidFill>
            </a:rPr>
            <a:t>analyse</a:t>
          </a:r>
          <a:r>
            <a:rPr lang="en-US" sz="1200" b="0" i="0" dirty="0">
              <a:solidFill>
                <a:schemeClr val="accent1"/>
              </a:solidFill>
            </a:rPr>
            <a:t> how this resources can support to be safe to communities </a:t>
          </a:r>
        </a:p>
        <a:p>
          <a:endParaRPr lang="en-US" sz="1200" b="0" i="0" dirty="0">
            <a:solidFill>
              <a:schemeClr val="accent1"/>
            </a:solidFill>
          </a:endParaRPr>
        </a:p>
        <a:p>
          <a:r>
            <a:rPr lang="en-US" sz="1200" b="0" i="0" dirty="0">
              <a:solidFill>
                <a:schemeClr val="accent1"/>
              </a:solidFill>
            </a:rPr>
            <a:t>3. Safeguarding plan &amp; activities ( financial and HR )</a:t>
          </a:r>
          <a:endParaRPr lang="en-US" sz="1200" b="1" dirty="0"/>
        </a:p>
        <a:p>
          <a:endParaRPr lang="en-US" sz="2000" dirty="0"/>
        </a:p>
      </dgm:t>
    </dgm:pt>
    <dgm:pt modelId="{AA7644C6-B655-4787-A29F-30A83508ECCC}" type="parTrans" cxnId="{175F1AC3-8064-4E9F-ACF6-6CE315EC9247}">
      <dgm:prSet/>
      <dgm:spPr/>
      <dgm:t>
        <a:bodyPr/>
        <a:lstStyle/>
        <a:p>
          <a:endParaRPr lang="en-US"/>
        </a:p>
      </dgm:t>
    </dgm:pt>
    <dgm:pt modelId="{6C1D4A35-F0FD-4FBC-84D7-B1E4DABD867E}" type="sibTrans" cxnId="{175F1AC3-8064-4E9F-ACF6-6CE315EC9247}">
      <dgm:prSet/>
      <dgm:spPr/>
      <dgm:t>
        <a:bodyPr/>
        <a:lstStyle/>
        <a:p>
          <a:endParaRPr lang="en-US"/>
        </a:p>
      </dgm:t>
    </dgm:pt>
    <dgm:pt modelId="{9404FE9C-408E-436F-B3DC-38F0ED370103}">
      <dgm:prSet phldrT="[Text]" custT="1"/>
      <dgm:spPr/>
      <dgm:t>
        <a:bodyPr/>
        <a:lstStyle/>
        <a:p>
          <a:endParaRPr lang="en-US" sz="1800" b="1" dirty="0"/>
        </a:p>
        <a:p>
          <a:r>
            <a:rPr lang="en-US" sz="1800" b="1" dirty="0"/>
            <a:t>Planning and design</a:t>
          </a:r>
        </a:p>
        <a:p>
          <a:r>
            <a:rPr lang="en-US" sz="800" b="0" i="0" dirty="0">
              <a:solidFill>
                <a:schemeClr val="accent1"/>
              </a:solidFill>
            </a:rPr>
            <a:t>Identify </a:t>
          </a:r>
          <a:r>
            <a:rPr lang="en-US" sz="1100" b="0" i="0" dirty="0">
              <a:solidFill>
                <a:schemeClr val="accent1"/>
              </a:solidFill>
            </a:rPr>
            <a:t>and assess the safeguarding risks</a:t>
          </a:r>
        </a:p>
        <a:p>
          <a:r>
            <a:rPr lang="en-US" sz="1100" b="0" i="0" dirty="0">
              <a:solidFill>
                <a:schemeClr val="accent1"/>
              </a:solidFill>
            </a:rPr>
            <a:t>Location ( context) ; </a:t>
          </a:r>
        </a:p>
        <a:p>
          <a:pPr>
            <a:buFont typeface="Wingdings" panose="05000000000000000000" pitchFamily="2" charset="2"/>
            <a:buChar char="v"/>
          </a:pPr>
          <a:r>
            <a:rPr lang="en-US" sz="1100" b="0" i="0" dirty="0">
              <a:solidFill>
                <a:schemeClr val="accent1"/>
              </a:solidFill>
            </a:rPr>
            <a:t>target groups; </a:t>
          </a:r>
          <a:r>
            <a:rPr lang="en-US" sz="1100" b="0" i="0" dirty="0" err="1">
              <a:solidFill>
                <a:schemeClr val="accent1"/>
              </a:solidFill>
            </a:rPr>
            <a:t>programme</a:t>
          </a:r>
          <a:r>
            <a:rPr lang="en-US" sz="1100" b="0" i="0" dirty="0">
              <a:solidFill>
                <a:schemeClr val="accent1"/>
              </a:solidFill>
            </a:rPr>
            <a:t> ,staff</a:t>
          </a:r>
        </a:p>
        <a:p>
          <a:pPr>
            <a:buFont typeface="Wingdings" panose="05000000000000000000" pitchFamily="2" charset="2"/>
            <a:buChar char="v"/>
          </a:pPr>
          <a:r>
            <a:rPr lang="en-US" sz="1100" b="0" i="0" dirty="0">
              <a:solidFill>
                <a:schemeClr val="accent1"/>
              </a:solidFill>
            </a:rPr>
            <a:t>partners and related </a:t>
          </a:r>
          <a:r>
            <a:rPr lang="en-US" sz="1100" b="0" i="0" dirty="0" err="1">
              <a:solidFill>
                <a:schemeClr val="accent1"/>
              </a:solidFill>
            </a:rPr>
            <a:t>staff,external,communication</a:t>
          </a:r>
          <a:r>
            <a:rPr lang="en-US" sz="1100" b="0" i="0" dirty="0">
              <a:solidFill>
                <a:schemeClr val="accent1"/>
              </a:solidFill>
            </a:rPr>
            <a:t> </a:t>
          </a:r>
        </a:p>
        <a:p>
          <a:pPr>
            <a:buFont typeface="Wingdings" panose="05000000000000000000" pitchFamily="2" charset="2"/>
            <a:buChar char="v"/>
          </a:pPr>
          <a:r>
            <a:rPr lang="en-US" sz="1100" b="0" i="0" dirty="0">
              <a:solidFill>
                <a:schemeClr val="accent1"/>
              </a:solidFill>
            </a:rPr>
            <a:t>protection of data </a:t>
          </a:r>
          <a:endParaRPr lang="en-US" sz="1100" b="1" dirty="0"/>
        </a:p>
      </dgm:t>
    </dgm:pt>
    <dgm:pt modelId="{5E81F764-A854-4F6B-AB42-466A99AE88FE}" type="parTrans" cxnId="{DB3ABFF0-E7CC-4EBA-9B8F-31E51C2DC1EF}">
      <dgm:prSet/>
      <dgm:spPr/>
      <dgm:t>
        <a:bodyPr/>
        <a:lstStyle/>
        <a:p>
          <a:endParaRPr lang="en-US"/>
        </a:p>
      </dgm:t>
    </dgm:pt>
    <dgm:pt modelId="{E4AF0A38-6BC6-4182-8E75-E3B263E46197}" type="sibTrans" cxnId="{DB3ABFF0-E7CC-4EBA-9B8F-31E51C2DC1EF}">
      <dgm:prSet/>
      <dgm:spPr/>
      <dgm:t>
        <a:bodyPr/>
        <a:lstStyle/>
        <a:p>
          <a:endParaRPr lang="en-US"/>
        </a:p>
      </dgm:t>
    </dgm:pt>
    <dgm:pt modelId="{97325D61-A640-4083-B7E5-B4CEE85575B8}">
      <dgm:prSet phldrT="[Text]" custT="1"/>
      <dgm:spPr/>
      <dgm:t>
        <a:bodyPr/>
        <a:lstStyle/>
        <a:p>
          <a:r>
            <a:rPr lang="en-US" sz="2400" b="1" dirty="0"/>
            <a:t>Implementation</a:t>
          </a:r>
        </a:p>
        <a:p>
          <a:r>
            <a:rPr lang="en-US" sz="1200" b="0" i="0" dirty="0">
              <a:solidFill>
                <a:schemeClr val="accent1"/>
              </a:solidFill>
            </a:rPr>
            <a:t>Establish (CBCM/ FCHM)</a:t>
          </a:r>
        </a:p>
        <a:p>
          <a:pPr>
            <a:buFont typeface="Wingdings" panose="05000000000000000000" pitchFamily="2" charset="2"/>
            <a:buChar char="v"/>
          </a:pPr>
          <a:r>
            <a:rPr lang="en-US" sz="1200" b="0" i="0" dirty="0">
              <a:solidFill>
                <a:schemeClr val="accent1"/>
              </a:solidFill>
            </a:rPr>
            <a:t>Reach out to communities </a:t>
          </a:r>
        </a:p>
        <a:p>
          <a:pPr>
            <a:buFont typeface="Wingdings" panose="05000000000000000000" pitchFamily="2" charset="2"/>
            <a:buChar char="v"/>
          </a:pPr>
          <a:r>
            <a:rPr lang="en-US" sz="1200" b="0" i="0" dirty="0">
              <a:solidFill>
                <a:schemeClr val="accent1"/>
              </a:solidFill>
            </a:rPr>
            <a:t>commitment to preventing and responding to safeguarding risks</a:t>
          </a:r>
        </a:p>
        <a:p>
          <a:pPr>
            <a:buFont typeface="Wingdings" panose="05000000000000000000" pitchFamily="2" charset="2"/>
            <a:buChar char="v"/>
          </a:pPr>
          <a:r>
            <a:rPr lang="en-US" sz="1200" b="0" i="0" dirty="0">
              <a:solidFill>
                <a:schemeClr val="accent1"/>
              </a:solidFill>
            </a:rPr>
            <a:t>Provide survivor-</a:t>
          </a:r>
          <a:r>
            <a:rPr lang="en-US" sz="1200" b="0" i="0" dirty="0" err="1">
              <a:solidFill>
                <a:schemeClr val="accent1"/>
              </a:solidFill>
            </a:rPr>
            <a:t>centred</a:t>
          </a:r>
          <a:r>
            <a:rPr lang="en-US" sz="1200" b="0" i="0" dirty="0">
              <a:solidFill>
                <a:schemeClr val="accent1"/>
              </a:solidFill>
            </a:rPr>
            <a:t> response to reports, case handling and investigations</a:t>
          </a:r>
        </a:p>
        <a:p>
          <a:pPr>
            <a:buFont typeface="Wingdings" panose="05000000000000000000" pitchFamily="2" charset="2"/>
            <a:buChar char="v"/>
          </a:pPr>
          <a:r>
            <a:rPr lang="en-US" sz="1200" b="0" i="0" dirty="0">
              <a:solidFill>
                <a:schemeClr val="accent1"/>
              </a:solidFill>
            </a:rPr>
            <a:t>Monitoring, evaluation and learning</a:t>
          </a:r>
          <a:endParaRPr lang="en-US" sz="1200" b="1" dirty="0"/>
        </a:p>
        <a:p>
          <a:endParaRPr lang="en-US" sz="1600" dirty="0"/>
        </a:p>
      </dgm:t>
    </dgm:pt>
    <dgm:pt modelId="{7A9915A7-9237-4852-BF5F-039508E177DF}" type="parTrans" cxnId="{469CC1C7-AA4B-441A-A3FE-5718E59AA986}">
      <dgm:prSet/>
      <dgm:spPr/>
      <dgm:t>
        <a:bodyPr/>
        <a:lstStyle/>
        <a:p>
          <a:endParaRPr lang="en-US"/>
        </a:p>
      </dgm:t>
    </dgm:pt>
    <dgm:pt modelId="{251899FC-4EF1-49DD-9952-F280E219837C}" type="sibTrans" cxnId="{469CC1C7-AA4B-441A-A3FE-5718E59AA986}">
      <dgm:prSet/>
      <dgm:spPr/>
      <dgm:t>
        <a:bodyPr/>
        <a:lstStyle/>
        <a:p>
          <a:endParaRPr lang="en-US"/>
        </a:p>
      </dgm:t>
    </dgm:pt>
    <dgm:pt modelId="{58E169E6-D0E9-466C-B9B4-B2479C5BA2B6}">
      <dgm:prSet phldrT="[Text]" custT="1"/>
      <dgm:spPr/>
      <dgm:t>
        <a:bodyPr/>
        <a:lstStyle/>
        <a:p>
          <a:r>
            <a:rPr lang="en-US" sz="2400" b="1" dirty="0"/>
            <a:t>Closure</a:t>
          </a:r>
        </a:p>
        <a:p>
          <a:r>
            <a:rPr lang="en-US" sz="1200" b="0" i="0" dirty="0">
              <a:solidFill>
                <a:srgbClr val="0070C0"/>
              </a:solidFill>
              <a:effectLst/>
              <a:latin typeface="Times New Roman" panose="02020603050405020304" pitchFamily="18" charset="0"/>
            </a:rPr>
            <a:t>1. Review safeguarding performance..</a:t>
          </a:r>
        </a:p>
        <a:p>
          <a:pPr>
            <a:buFont typeface="Wingdings" panose="05000000000000000000" pitchFamily="2" charset="2"/>
            <a:buChar char="v"/>
          </a:pPr>
          <a:r>
            <a:rPr lang="en-US" sz="1200" b="0" i="0" dirty="0">
              <a:solidFill>
                <a:srgbClr val="0070C0"/>
              </a:solidFill>
              <a:effectLst/>
              <a:latin typeface="Times New Roman" panose="02020603050405020304" pitchFamily="18" charset="0"/>
            </a:rPr>
            <a:t>2. Report outstanding safeguarding concerns/incidents prior to completion.</a:t>
          </a:r>
        </a:p>
        <a:p>
          <a:pPr>
            <a:buFont typeface="Wingdings" panose="05000000000000000000" pitchFamily="2" charset="2"/>
            <a:buChar char="v"/>
          </a:pPr>
          <a:r>
            <a:rPr lang="en-US" sz="1200" b="0" i="0" dirty="0">
              <a:solidFill>
                <a:srgbClr val="0070C0"/>
              </a:solidFill>
              <a:effectLst/>
              <a:latin typeface="Times New Roman" panose="02020603050405020304" pitchFamily="18" charset="0"/>
            </a:rPr>
            <a:t>3. Build safeguarding into the </a:t>
          </a:r>
          <a:r>
            <a:rPr lang="en-US" sz="1200" b="0" i="0" dirty="0" err="1">
              <a:solidFill>
                <a:srgbClr val="0070C0"/>
              </a:solidFill>
              <a:effectLst/>
              <a:latin typeface="Times New Roman" panose="02020603050405020304" pitchFamily="18" charset="0"/>
            </a:rPr>
            <a:t>programme</a:t>
          </a:r>
          <a:r>
            <a:rPr lang="en-US" sz="1200" b="0" i="0" dirty="0">
              <a:solidFill>
                <a:srgbClr val="0070C0"/>
              </a:solidFill>
              <a:effectLst/>
              <a:latin typeface="Times New Roman" panose="02020603050405020304" pitchFamily="18" charset="0"/>
            </a:rPr>
            <a:t>( including referral system) </a:t>
          </a:r>
          <a:endParaRPr lang="en-US" sz="1200" b="1" dirty="0"/>
        </a:p>
      </dgm:t>
    </dgm:pt>
    <dgm:pt modelId="{D939F952-C958-4461-950A-77D18E99FD24}" type="parTrans" cxnId="{DDA4A866-EE78-4C55-ADBC-21EE5E0ECF78}">
      <dgm:prSet/>
      <dgm:spPr/>
      <dgm:t>
        <a:bodyPr/>
        <a:lstStyle/>
        <a:p>
          <a:endParaRPr lang="en-US"/>
        </a:p>
      </dgm:t>
    </dgm:pt>
    <dgm:pt modelId="{1B115038-68E1-467F-A6B2-F9DC95EEE323}" type="sibTrans" cxnId="{DDA4A866-EE78-4C55-ADBC-21EE5E0ECF78}">
      <dgm:prSet/>
      <dgm:spPr/>
      <dgm:t>
        <a:bodyPr/>
        <a:lstStyle/>
        <a:p>
          <a:endParaRPr lang="en-US"/>
        </a:p>
      </dgm:t>
    </dgm:pt>
    <dgm:pt modelId="{DDE1DC5D-7985-4FCD-8265-1034996A264F}" type="pres">
      <dgm:prSet presAssocID="{D4D588C1-2376-4381-BE89-F8DBFA37E694}" presName="Name0" presStyleCnt="0">
        <dgm:presLayoutVars>
          <dgm:dir/>
          <dgm:resizeHandles val="exact"/>
        </dgm:presLayoutVars>
      </dgm:prSet>
      <dgm:spPr/>
    </dgm:pt>
    <dgm:pt modelId="{3E907F7A-8DF1-49CA-BF4C-F11A11C3A640}" type="pres">
      <dgm:prSet presAssocID="{ED2B3942-3FEA-49B4-8B20-224DB8493A8F}" presName="node" presStyleLbl="node1" presStyleIdx="0" presStyleCnt="4" custScaleY="147634" custLinFactNeighborX="-12364" custLinFactNeighborY="-2923">
        <dgm:presLayoutVars>
          <dgm:bulletEnabled val="1"/>
        </dgm:presLayoutVars>
      </dgm:prSet>
      <dgm:spPr/>
    </dgm:pt>
    <dgm:pt modelId="{BB314D00-3881-473C-A193-65594289F6C3}" type="pres">
      <dgm:prSet presAssocID="{6C1D4A35-F0FD-4FBC-84D7-B1E4DABD867E}" presName="sibTrans" presStyleLbl="sibTrans1D1" presStyleIdx="0" presStyleCnt="3"/>
      <dgm:spPr/>
    </dgm:pt>
    <dgm:pt modelId="{DBD9D552-296B-4FB7-854B-C451D0E37ABA}" type="pres">
      <dgm:prSet presAssocID="{6C1D4A35-F0FD-4FBC-84D7-B1E4DABD867E}" presName="connectorText" presStyleLbl="sibTrans1D1" presStyleIdx="0" presStyleCnt="3"/>
      <dgm:spPr/>
    </dgm:pt>
    <dgm:pt modelId="{5CE2D0FB-974F-4DE8-B7E9-B1F48D6420BF}" type="pres">
      <dgm:prSet presAssocID="{9404FE9C-408E-436F-B3DC-38F0ED370103}" presName="node" presStyleLbl="node1" presStyleIdx="1" presStyleCnt="4" custScaleX="123053" custScaleY="130558" custLinFactNeighborX="14223" custLinFactNeighborY="-11461">
        <dgm:presLayoutVars>
          <dgm:bulletEnabled val="1"/>
        </dgm:presLayoutVars>
      </dgm:prSet>
      <dgm:spPr/>
    </dgm:pt>
    <dgm:pt modelId="{E725D3E7-C789-4A5F-A67F-4200FEAD9A0D}" type="pres">
      <dgm:prSet presAssocID="{E4AF0A38-6BC6-4182-8E75-E3B263E46197}" presName="sibTrans" presStyleLbl="sibTrans1D1" presStyleIdx="1" presStyleCnt="3"/>
      <dgm:spPr/>
    </dgm:pt>
    <dgm:pt modelId="{CCCEED1E-0088-4A2D-836B-47C7F4CB9B8C}" type="pres">
      <dgm:prSet presAssocID="{E4AF0A38-6BC6-4182-8E75-E3B263E46197}" presName="connectorText" presStyleLbl="sibTrans1D1" presStyleIdx="1" presStyleCnt="3"/>
      <dgm:spPr/>
    </dgm:pt>
    <dgm:pt modelId="{30EA8657-438B-4F66-A3A0-6ED1FD72FCD3}" type="pres">
      <dgm:prSet presAssocID="{97325D61-A640-4083-B7E5-B4CEE85575B8}" presName="node" presStyleLbl="node1" presStyleIdx="2" presStyleCnt="4" custScaleX="169001">
        <dgm:presLayoutVars>
          <dgm:bulletEnabled val="1"/>
        </dgm:presLayoutVars>
      </dgm:prSet>
      <dgm:spPr/>
    </dgm:pt>
    <dgm:pt modelId="{3DE437D8-6EEC-4A9B-927E-ADD1E8373FCF}" type="pres">
      <dgm:prSet presAssocID="{251899FC-4EF1-49DD-9952-F280E219837C}" presName="sibTrans" presStyleLbl="sibTrans1D1" presStyleIdx="2" presStyleCnt="3"/>
      <dgm:spPr/>
    </dgm:pt>
    <dgm:pt modelId="{347D24DF-CF7F-45E6-A26F-E6E0F08A66F1}" type="pres">
      <dgm:prSet presAssocID="{251899FC-4EF1-49DD-9952-F280E219837C}" presName="connectorText" presStyleLbl="sibTrans1D1" presStyleIdx="2" presStyleCnt="3"/>
      <dgm:spPr/>
    </dgm:pt>
    <dgm:pt modelId="{9547C845-C9CD-4D1E-AA8F-36F3F274C4B3}" type="pres">
      <dgm:prSet presAssocID="{58E169E6-D0E9-466C-B9B4-B2479C5BA2B6}" presName="node" presStyleLbl="node1" presStyleIdx="3" presStyleCnt="4" custScaleX="98690" custLinFactNeighborX="41790">
        <dgm:presLayoutVars>
          <dgm:bulletEnabled val="1"/>
        </dgm:presLayoutVars>
      </dgm:prSet>
      <dgm:spPr/>
    </dgm:pt>
  </dgm:ptLst>
  <dgm:cxnLst>
    <dgm:cxn modelId="{09420D0F-1A3A-4E81-8691-1EA5FC7385F0}" type="presOf" srcId="{97325D61-A640-4083-B7E5-B4CEE85575B8}" destId="{30EA8657-438B-4F66-A3A0-6ED1FD72FCD3}" srcOrd="0" destOrd="0" presId="urn:microsoft.com/office/officeart/2016/7/layout/RepeatingBendingProcessNew"/>
    <dgm:cxn modelId="{DDA4A866-EE78-4C55-ADBC-21EE5E0ECF78}" srcId="{D4D588C1-2376-4381-BE89-F8DBFA37E694}" destId="{58E169E6-D0E9-466C-B9B4-B2479C5BA2B6}" srcOrd="3" destOrd="0" parTransId="{D939F952-C958-4461-950A-77D18E99FD24}" sibTransId="{1B115038-68E1-467F-A6B2-F9DC95EEE323}"/>
    <dgm:cxn modelId="{D1BB474A-5280-4465-8CCB-5264B8DCB2A7}" type="presOf" srcId="{251899FC-4EF1-49DD-9952-F280E219837C}" destId="{3DE437D8-6EEC-4A9B-927E-ADD1E8373FCF}" srcOrd="0" destOrd="0" presId="urn:microsoft.com/office/officeart/2016/7/layout/RepeatingBendingProcessNew"/>
    <dgm:cxn modelId="{80604F7C-49AE-4A19-8F62-D040CA9540F7}" type="presOf" srcId="{6C1D4A35-F0FD-4FBC-84D7-B1E4DABD867E}" destId="{BB314D00-3881-473C-A193-65594289F6C3}" srcOrd="0" destOrd="0" presId="urn:microsoft.com/office/officeart/2016/7/layout/RepeatingBendingProcessNew"/>
    <dgm:cxn modelId="{7931CB80-8827-46E6-B86E-A8DC7457BBE3}" type="presOf" srcId="{ED2B3942-3FEA-49B4-8B20-224DB8493A8F}" destId="{3E907F7A-8DF1-49CA-BF4C-F11A11C3A640}" srcOrd="0" destOrd="0" presId="urn:microsoft.com/office/officeart/2016/7/layout/RepeatingBendingProcessNew"/>
    <dgm:cxn modelId="{C34C4E90-2EDE-4ABF-8372-1EDBF4079102}" type="presOf" srcId="{251899FC-4EF1-49DD-9952-F280E219837C}" destId="{347D24DF-CF7F-45E6-A26F-E6E0F08A66F1}" srcOrd="1" destOrd="0" presId="urn:microsoft.com/office/officeart/2016/7/layout/RepeatingBendingProcessNew"/>
    <dgm:cxn modelId="{9999B992-0999-4213-851E-EA8370F0B66C}" type="presOf" srcId="{D4D588C1-2376-4381-BE89-F8DBFA37E694}" destId="{DDE1DC5D-7985-4FCD-8265-1034996A264F}" srcOrd="0" destOrd="0" presId="urn:microsoft.com/office/officeart/2016/7/layout/RepeatingBendingProcessNew"/>
    <dgm:cxn modelId="{8366A094-394E-4E9F-A3E1-27ABA28CEE82}" type="presOf" srcId="{58E169E6-D0E9-466C-B9B4-B2479C5BA2B6}" destId="{9547C845-C9CD-4D1E-AA8F-36F3F274C4B3}" srcOrd="0" destOrd="0" presId="urn:microsoft.com/office/officeart/2016/7/layout/RepeatingBendingProcessNew"/>
    <dgm:cxn modelId="{6A4FB896-0738-4F12-841A-F01659AD1408}" type="presOf" srcId="{E4AF0A38-6BC6-4182-8E75-E3B263E46197}" destId="{E725D3E7-C789-4A5F-A67F-4200FEAD9A0D}" srcOrd="0" destOrd="0" presId="urn:microsoft.com/office/officeart/2016/7/layout/RepeatingBendingProcessNew"/>
    <dgm:cxn modelId="{7D3124A9-C2A6-4513-83DA-75CB4E65B35A}" type="presOf" srcId="{6C1D4A35-F0FD-4FBC-84D7-B1E4DABD867E}" destId="{DBD9D552-296B-4FB7-854B-C451D0E37ABA}" srcOrd="1" destOrd="0" presId="urn:microsoft.com/office/officeart/2016/7/layout/RepeatingBendingProcessNew"/>
    <dgm:cxn modelId="{175F1AC3-8064-4E9F-ACF6-6CE315EC9247}" srcId="{D4D588C1-2376-4381-BE89-F8DBFA37E694}" destId="{ED2B3942-3FEA-49B4-8B20-224DB8493A8F}" srcOrd="0" destOrd="0" parTransId="{AA7644C6-B655-4787-A29F-30A83508ECCC}" sibTransId="{6C1D4A35-F0FD-4FBC-84D7-B1E4DABD867E}"/>
    <dgm:cxn modelId="{469CC1C7-AA4B-441A-A3FE-5718E59AA986}" srcId="{D4D588C1-2376-4381-BE89-F8DBFA37E694}" destId="{97325D61-A640-4083-B7E5-B4CEE85575B8}" srcOrd="2" destOrd="0" parTransId="{7A9915A7-9237-4852-BF5F-039508E177DF}" sibTransId="{251899FC-4EF1-49DD-9952-F280E219837C}"/>
    <dgm:cxn modelId="{10625ECF-4F7D-408D-9FB6-E5F7A9169B78}" type="presOf" srcId="{E4AF0A38-6BC6-4182-8E75-E3B263E46197}" destId="{CCCEED1E-0088-4A2D-836B-47C7F4CB9B8C}" srcOrd="1" destOrd="0" presId="urn:microsoft.com/office/officeart/2016/7/layout/RepeatingBendingProcessNew"/>
    <dgm:cxn modelId="{89F8BEDF-9B8A-4634-AE4E-B9A12D1D92B0}" type="presOf" srcId="{9404FE9C-408E-436F-B3DC-38F0ED370103}" destId="{5CE2D0FB-974F-4DE8-B7E9-B1F48D6420BF}" srcOrd="0" destOrd="0" presId="urn:microsoft.com/office/officeart/2016/7/layout/RepeatingBendingProcessNew"/>
    <dgm:cxn modelId="{DB3ABFF0-E7CC-4EBA-9B8F-31E51C2DC1EF}" srcId="{D4D588C1-2376-4381-BE89-F8DBFA37E694}" destId="{9404FE9C-408E-436F-B3DC-38F0ED370103}" srcOrd="1" destOrd="0" parTransId="{5E81F764-A854-4F6B-AB42-466A99AE88FE}" sibTransId="{E4AF0A38-6BC6-4182-8E75-E3B263E46197}"/>
    <dgm:cxn modelId="{F5E91E91-1A67-4DBE-ABE4-764E816FA191}" type="presParOf" srcId="{DDE1DC5D-7985-4FCD-8265-1034996A264F}" destId="{3E907F7A-8DF1-49CA-BF4C-F11A11C3A640}" srcOrd="0" destOrd="0" presId="urn:microsoft.com/office/officeart/2016/7/layout/RepeatingBendingProcessNew"/>
    <dgm:cxn modelId="{35D03823-B447-43D4-8D2B-3D21CB0ADAA3}" type="presParOf" srcId="{DDE1DC5D-7985-4FCD-8265-1034996A264F}" destId="{BB314D00-3881-473C-A193-65594289F6C3}" srcOrd="1" destOrd="0" presId="urn:microsoft.com/office/officeart/2016/7/layout/RepeatingBendingProcessNew"/>
    <dgm:cxn modelId="{270B8A52-8E70-43B4-8B04-C6E55B4DDDA5}" type="presParOf" srcId="{BB314D00-3881-473C-A193-65594289F6C3}" destId="{DBD9D552-296B-4FB7-854B-C451D0E37ABA}" srcOrd="0" destOrd="0" presId="urn:microsoft.com/office/officeart/2016/7/layout/RepeatingBendingProcessNew"/>
    <dgm:cxn modelId="{E5B979D4-C27B-4CF0-9DDE-7A84A5B343D9}" type="presParOf" srcId="{DDE1DC5D-7985-4FCD-8265-1034996A264F}" destId="{5CE2D0FB-974F-4DE8-B7E9-B1F48D6420BF}" srcOrd="2" destOrd="0" presId="urn:microsoft.com/office/officeart/2016/7/layout/RepeatingBendingProcessNew"/>
    <dgm:cxn modelId="{042D87C2-1B8B-4B5B-9D7F-6EF7C1BEC443}" type="presParOf" srcId="{DDE1DC5D-7985-4FCD-8265-1034996A264F}" destId="{E725D3E7-C789-4A5F-A67F-4200FEAD9A0D}" srcOrd="3" destOrd="0" presId="urn:microsoft.com/office/officeart/2016/7/layout/RepeatingBendingProcessNew"/>
    <dgm:cxn modelId="{9C240DA5-D7B5-4DD6-8C5F-52504512BB30}" type="presParOf" srcId="{E725D3E7-C789-4A5F-A67F-4200FEAD9A0D}" destId="{CCCEED1E-0088-4A2D-836B-47C7F4CB9B8C}" srcOrd="0" destOrd="0" presId="urn:microsoft.com/office/officeart/2016/7/layout/RepeatingBendingProcessNew"/>
    <dgm:cxn modelId="{9BAF4CFA-E355-4178-8277-F498EB6BE351}" type="presParOf" srcId="{DDE1DC5D-7985-4FCD-8265-1034996A264F}" destId="{30EA8657-438B-4F66-A3A0-6ED1FD72FCD3}" srcOrd="4" destOrd="0" presId="urn:microsoft.com/office/officeart/2016/7/layout/RepeatingBendingProcessNew"/>
    <dgm:cxn modelId="{AC81FEFC-BC9D-4A5E-9E5B-BB45C616FA11}" type="presParOf" srcId="{DDE1DC5D-7985-4FCD-8265-1034996A264F}" destId="{3DE437D8-6EEC-4A9B-927E-ADD1E8373FCF}" srcOrd="5" destOrd="0" presId="urn:microsoft.com/office/officeart/2016/7/layout/RepeatingBendingProcessNew"/>
    <dgm:cxn modelId="{E5D149F4-6246-47DD-9B94-565E7FFD7026}" type="presParOf" srcId="{3DE437D8-6EEC-4A9B-927E-ADD1E8373FCF}" destId="{347D24DF-CF7F-45E6-A26F-E6E0F08A66F1}" srcOrd="0" destOrd="0" presId="urn:microsoft.com/office/officeart/2016/7/layout/RepeatingBendingProcessNew"/>
    <dgm:cxn modelId="{E598020A-96F1-486B-8E75-EEFDA80E0554}" type="presParOf" srcId="{DDE1DC5D-7985-4FCD-8265-1034996A264F}" destId="{9547C845-C9CD-4D1E-AA8F-36F3F274C4B3}" srcOrd="6"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314D00-3881-473C-A193-65594289F6C3}">
      <dsp:nvSpPr>
        <dsp:cNvPr id="0" name=""/>
        <dsp:cNvSpPr/>
      </dsp:nvSpPr>
      <dsp:spPr>
        <a:xfrm>
          <a:off x="2844533" y="1114838"/>
          <a:ext cx="1036041" cy="145811"/>
        </a:xfrm>
        <a:custGeom>
          <a:avLst/>
          <a:gdLst/>
          <a:ahLst/>
          <a:cxnLst/>
          <a:rect l="0" t="0" r="0" b="0"/>
          <a:pathLst>
            <a:path>
              <a:moveTo>
                <a:pt x="0" y="145811"/>
              </a:moveTo>
              <a:lnTo>
                <a:pt x="535120" y="145811"/>
              </a:lnTo>
              <a:lnTo>
                <a:pt x="535120" y="0"/>
              </a:lnTo>
              <a:lnTo>
                <a:pt x="1036041" y="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35640" y="1184467"/>
        <a:ext cx="53828" cy="6552"/>
      </dsp:txXfrm>
    </dsp:sp>
    <dsp:sp modelId="{3E907F7A-8DF1-49CA-BF4C-F11A11C3A640}">
      <dsp:nvSpPr>
        <dsp:cNvPr id="0" name=""/>
        <dsp:cNvSpPr/>
      </dsp:nvSpPr>
      <dsp:spPr>
        <a:xfrm>
          <a:off x="0" y="3"/>
          <a:ext cx="2846333" cy="2521293"/>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473" tIns="146401" rIns="139473" bIns="146401" numCol="1" spcCol="1270" anchor="ctr" anchorCtr="0">
          <a:noAutofit/>
        </a:bodyPr>
        <a:lstStyle/>
        <a:p>
          <a:pPr marL="0" lvl="0" indent="0" algn="ctr" defTabSz="533400">
            <a:lnSpc>
              <a:spcPct val="90000"/>
            </a:lnSpc>
            <a:spcBef>
              <a:spcPct val="0"/>
            </a:spcBef>
            <a:spcAft>
              <a:spcPct val="35000"/>
            </a:spcAft>
            <a:buNone/>
          </a:pPr>
          <a:r>
            <a:rPr lang="en-US" sz="1200" b="1" kern="1200" dirty="0"/>
            <a:t>Start up</a:t>
          </a:r>
        </a:p>
        <a:p>
          <a:pPr marL="0" lvl="0" indent="0" algn="ctr" defTabSz="533400">
            <a:lnSpc>
              <a:spcPct val="90000"/>
            </a:lnSpc>
            <a:spcBef>
              <a:spcPct val="0"/>
            </a:spcBef>
            <a:spcAft>
              <a:spcPct val="35000"/>
            </a:spcAft>
            <a:buNone/>
          </a:pPr>
          <a:r>
            <a:rPr lang="en-US" sz="1100" b="0" i="0" kern="1200" dirty="0">
              <a:solidFill>
                <a:srgbClr val="0070C0"/>
              </a:solidFill>
              <a:effectLst/>
            </a:rPr>
            <a:t>Gather information (</a:t>
          </a:r>
          <a:r>
            <a:rPr lang="en-US" sz="1100" b="0" i="0" kern="1200" dirty="0"/>
            <a:t>Relevant laws / local culture, values and norms; community organization; community power dynamics) </a:t>
          </a:r>
        </a:p>
        <a:p>
          <a:pPr marL="0" lvl="0" indent="0" algn="ctr" defTabSz="533400">
            <a:lnSpc>
              <a:spcPct val="90000"/>
            </a:lnSpc>
            <a:spcBef>
              <a:spcPct val="0"/>
            </a:spcBef>
            <a:spcAft>
              <a:spcPct val="35000"/>
            </a:spcAft>
            <a:buNone/>
          </a:pPr>
          <a:endParaRPr lang="en-US" sz="1100" b="0" i="0" kern="1200" dirty="0"/>
        </a:p>
        <a:p>
          <a:pPr marL="0" lvl="0" indent="0" algn="ctr" defTabSz="533400">
            <a:lnSpc>
              <a:spcPct val="90000"/>
            </a:lnSpc>
            <a:spcBef>
              <a:spcPct val="0"/>
            </a:spcBef>
            <a:spcAft>
              <a:spcPct val="35000"/>
            </a:spcAft>
            <a:buNone/>
          </a:pPr>
          <a:r>
            <a:rPr lang="en-US" sz="1100" b="0" i="0" kern="1200" dirty="0">
              <a:solidFill>
                <a:schemeClr val="accent1"/>
              </a:solidFill>
            </a:rPr>
            <a:t>2</a:t>
          </a:r>
          <a:r>
            <a:rPr lang="en-US" sz="1200" b="0" i="0" kern="1200" dirty="0"/>
            <a:t>. </a:t>
          </a:r>
          <a:r>
            <a:rPr lang="en-US" sz="1200" b="0" i="0" kern="1200" dirty="0" err="1">
              <a:solidFill>
                <a:schemeClr val="accent1"/>
              </a:solidFill>
            </a:rPr>
            <a:t>analyse</a:t>
          </a:r>
          <a:r>
            <a:rPr lang="en-US" sz="1200" b="0" i="0" kern="1200" dirty="0">
              <a:solidFill>
                <a:schemeClr val="accent1"/>
              </a:solidFill>
            </a:rPr>
            <a:t> how this resources can support to be safe to communities </a:t>
          </a:r>
        </a:p>
        <a:p>
          <a:pPr marL="0" lvl="0" indent="0" algn="ctr" defTabSz="533400">
            <a:lnSpc>
              <a:spcPct val="90000"/>
            </a:lnSpc>
            <a:spcBef>
              <a:spcPct val="0"/>
            </a:spcBef>
            <a:spcAft>
              <a:spcPct val="35000"/>
            </a:spcAft>
            <a:buNone/>
          </a:pPr>
          <a:endParaRPr lang="en-US" sz="1200" b="0" i="0" kern="1200" dirty="0">
            <a:solidFill>
              <a:schemeClr val="accent1"/>
            </a:solidFill>
          </a:endParaRPr>
        </a:p>
        <a:p>
          <a:pPr marL="0" lvl="0" indent="0" algn="ctr" defTabSz="533400">
            <a:lnSpc>
              <a:spcPct val="90000"/>
            </a:lnSpc>
            <a:spcBef>
              <a:spcPct val="0"/>
            </a:spcBef>
            <a:spcAft>
              <a:spcPct val="35000"/>
            </a:spcAft>
            <a:buNone/>
          </a:pPr>
          <a:r>
            <a:rPr lang="en-US" sz="1200" b="0" i="0" kern="1200" dirty="0">
              <a:solidFill>
                <a:schemeClr val="accent1"/>
              </a:solidFill>
            </a:rPr>
            <a:t>3. Safeguarding plan &amp; activities ( financial and HR )</a:t>
          </a:r>
          <a:endParaRPr lang="en-US" sz="1200" b="1" kern="1200" dirty="0"/>
        </a:p>
        <a:p>
          <a:pPr marL="0" lvl="0" indent="0" algn="ctr" defTabSz="533400">
            <a:lnSpc>
              <a:spcPct val="90000"/>
            </a:lnSpc>
            <a:spcBef>
              <a:spcPct val="0"/>
            </a:spcBef>
            <a:spcAft>
              <a:spcPct val="35000"/>
            </a:spcAft>
            <a:buNone/>
          </a:pPr>
          <a:endParaRPr lang="en-US" sz="2000" kern="1200" dirty="0"/>
        </a:p>
      </dsp:txBody>
      <dsp:txXfrm>
        <a:off x="0" y="3"/>
        <a:ext cx="2846333" cy="2521293"/>
      </dsp:txXfrm>
    </dsp:sp>
    <dsp:sp modelId="{E725D3E7-C789-4A5F-A67F-4200FEAD9A0D}">
      <dsp:nvSpPr>
        <dsp:cNvPr id="0" name=""/>
        <dsp:cNvSpPr/>
      </dsp:nvSpPr>
      <dsp:spPr>
        <a:xfrm>
          <a:off x="2412316" y="2227872"/>
          <a:ext cx="3251907" cy="965599"/>
        </a:xfrm>
        <a:custGeom>
          <a:avLst/>
          <a:gdLst/>
          <a:ahLst/>
          <a:cxnLst/>
          <a:rect l="0" t="0" r="0" b="0"/>
          <a:pathLst>
            <a:path>
              <a:moveTo>
                <a:pt x="3251907" y="0"/>
              </a:moveTo>
              <a:lnTo>
                <a:pt x="3251907" y="499899"/>
              </a:lnTo>
              <a:lnTo>
                <a:pt x="0" y="499899"/>
              </a:lnTo>
              <a:lnTo>
                <a:pt x="0" y="965599"/>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53243" y="2707396"/>
        <a:ext cx="170053" cy="6552"/>
      </dsp:txXfrm>
    </dsp:sp>
    <dsp:sp modelId="{5CE2D0FB-974F-4DE8-B7E9-B1F48D6420BF}">
      <dsp:nvSpPr>
        <dsp:cNvPr id="0" name=""/>
        <dsp:cNvSpPr/>
      </dsp:nvSpPr>
      <dsp:spPr>
        <a:xfrm>
          <a:off x="3912975" y="3"/>
          <a:ext cx="3502498" cy="2229669"/>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473" tIns="146401" rIns="139473" bIns="146401" numCol="1" spcCol="1270" anchor="ctr" anchorCtr="0">
          <a:noAutofit/>
        </a:bodyPr>
        <a:lstStyle/>
        <a:p>
          <a:pPr marL="0" lvl="0" indent="0" algn="ctr" defTabSz="800100">
            <a:lnSpc>
              <a:spcPct val="90000"/>
            </a:lnSpc>
            <a:spcBef>
              <a:spcPct val="0"/>
            </a:spcBef>
            <a:spcAft>
              <a:spcPct val="35000"/>
            </a:spcAft>
            <a:buNone/>
          </a:pPr>
          <a:endParaRPr lang="en-US" sz="1800" b="1" kern="1200" dirty="0"/>
        </a:p>
        <a:p>
          <a:pPr marL="0" lvl="0" indent="0" algn="ctr" defTabSz="800100">
            <a:lnSpc>
              <a:spcPct val="90000"/>
            </a:lnSpc>
            <a:spcBef>
              <a:spcPct val="0"/>
            </a:spcBef>
            <a:spcAft>
              <a:spcPct val="35000"/>
            </a:spcAft>
            <a:buNone/>
          </a:pPr>
          <a:r>
            <a:rPr lang="en-US" sz="1800" b="1" kern="1200" dirty="0"/>
            <a:t>Planning and design</a:t>
          </a:r>
        </a:p>
        <a:p>
          <a:pPr marL="0" lvl="0" indent="0" algn="ctr" defTabSz="800100">
            <a:lnSpc>
              <a:spcPct val="90000"/>
            </a:lnSpc>
            <a:spcBef>
              <a:spcPct val="0"/>
            </a:spcBef>
            <a:spcAft>
              <a:spcPct val="35000"/>
            </a:spcAft>
            <a:buNone/>
          </a:pPr>
          <a:r>
            <a:rPr lang="en-US" sz="800" b="0" i="0" kern="1200" dirty="0">
              <a:solidFill>
                <a:schemeClr val="accent1"/>
              </a:solidFill>
            </a:rPr>
            <a:t>Identify </a:t>
          </a:r>
          <a:r>
            <a:rPr lang="en-US" sz="1100" b="0" i="0" kern="1200" dirty="0">
              <a:solidFill>
                <a:schemeClr val="accent1"/>
              </a:solidFill>
            </a:rPr>
            <a:t>and assess the safeguarding risks</a:t>
          </a:r>
        </a:p>
        <a:p>
          <a:pPr marL="0" lvl="0" indent="0" algn="ctr" defTabSz="800100">
            <a:lnSpc>
              <a:spcPct val="90000"/>
            </a:lnSpc>
            <a:spcBef>
              <a:spcPct val="0"/>
            </a:spcBef>
            <a:spcAft>
              <a:spcPct val="35000"/>
            </a:spcAft>
            <a:buNone/>
          </a:pPr>
          <a:r>
            <a:rPr lang="en-US" sz="1100" b="0" i="0" kern="1200" dirty="0">
              <a:solidFill>
                <a:schemeClr val="accent1"/>
              </a:solidFill>
            </a:rPr>
            <a:t>Location ( context) ; </a:t>
          </a:r>
        </a:p>
        <a:p>
          <a:pPr marL="0" lvl="0" indent="0" algn="ctr" defTabSz="800100">
            <a:lnSpc>
              <a:spcPct val="90000"/>
            </a:lnSpc>
            <a:spcBef>
              <a:spcPct val="0"/>
            </a:spcBef>
            <a:spcAft>
              <a:spcPct val="35000"/>
            </a:spcAft>
            <a:buFont typeface="Wingdings" panose="05000000000000000000" pitchFamily="2" charset="2"/>
            <a:buNone/>
          </a:pPr>
          <a:r>
            <a:rPr lang="en-US" sz="1100" b="0" i="0" kern="1200" dirty="0">
              <a:solidFill>
                <a:schemeClr val="accent1"/>
              </a:solidFill>
            </a:rPr>
            <a:t>target groups; </a:t>
          </a:r>
          <a:r>
            <a:rPr lang="en-US" sz="1100" b="0" i="0" kern="1200" dirty="0" err="1">
              <a:solidFill>
                <a:schemeClr val="accent1"/>
              </a:solidFill>
            </a:rPr>
            <a:t>programme</a:t>
          </a:r>
          <a:r>
            <a:rPr lang="en-US" sz="1100" b="0" i="0" kern="1200" dirty="0">
              <a:solidFill>
                <a:schemeClr val="accent1"/>
              </a:solidFill>
            </a:rPr>
            <a:t> ,staff</a:t>
          </a:r>
        </a:p>
        <a:p>
          <a:pPr marL="0" lvl="0" indent="0" algn="ctr" defTabSz="800100">
            <a:lnSpc>
              <a:spcPct val="90000"/>
            </a:lnSpc>
            <a:spcBef>
              <a:spcPct val="0"/>
            </a:spcBef>
            <a:spcAft>
              <a:spcPct val="35000"/>
            </a:spcAft>
            <a:buFont typeface="Wingdings" panose="05000000000000000000" pitchFamily="2" charset="2"/>
            <a:buNone/>
          </a:pPr>
          <a:r>
            <a:rPr lang="en-US" sz="1100" b="0" i="0" kern="1200" dirty="0">
              <a:solidFill>
                <a:schemeClr val="accent1"/>
              </a:solidFill>
            </a:rPr>
            <a:t>partners and related </a:t>
          </a:r>
          <a:r>
            <a:rPr lang="en-US" sz="1100" b="0" i="0" kern="1200" dirty="0" err="1">
              <a:solidFill>
                <a:schemeClr val="accent1"/>
              </a:solidFill>
            </a:rPr>
            <a:t>staff,external,communication</a:t>
          </a:r>
          <a:r>
            <a:rPr lang="en-US" sz="1100" b="0" i="0" kern="1200" dirty="0">
              <a:solidFill>
                <a:schemeClr val="accent1"/>
              </a:solidFill>
            </a:rPr>
            <a:t> </a:t>
          </a:r>
        </a:p>
        <a:p>
          <a:pPr marL="0" lvl="0" indent="0" algn="ctr" defTabSz="800100">
            <a:lnSpc>
              <a:spcPct val="90000"/>
            </a:lnSpc>
            <a:spcBef>
              <a:spcPct val="0"/>
            </a:spcBef>
            <a:spcAft>
              <a:spcPct val="35000"/>
            </a:spcAft>
            <a:buFont typeface="Wingdings" panose="05000000000000000000" pitchFamily="2" charset="2"/>
            <a:buNone/>
          </a:pPr>
          <a:r>
            <a:rPr lang="en-US" sz="1100" b="0" i="0" kern="1200" dirty="0">
              <a:solidFill>
                <a:schemeClr val="accent1"/>
              </a:solidFill>
            </a:rPr>
            <a:t>protection of data </a:t>
          </a:r>
          <a:endParaRPr lang="en-US" sz="1100" b="1" kern="1200" dirty="0"/>
        </a:p>
      </dsp:txBody>
      <dsp:txXfrm>
        <a:off x="3912975" y="3"/>
        <a:ext cx="3502498" cy="2229669"/>
      </dsp:txXfrm>
    </dsp:sp>
    <dsp:sp modelId="{3DE437D8-6EEC-4A9B-927E-ADD1E8373FCF}">
      <dsp:nvSpPr>
        <dsp:cNvPr id="0" name=""/>
        <dsp:cNvSpPr/>
      </dsp:nvSpPr>
      <dsp:spPr>
        <a:xfrm>
          <a:off x="4815682" y="4034052"/>
          <a:ext cx="631207" cy="91440"/>
        </a:xfrm>
        <a:custGeom>
          <a:avLst/>
          <a:gdLst/>
          <a:ahLst/>
          <a:cxnLst/>
          <a:rect l="0" t="0" r="0" b="0"/>
          <a:pathLst>
            <a:path>
              <a:moveTo>
                <a:pt x="0" y="45720"/>
              </a:moveTo>
              <a:lnTo>
                <a:pt x="631207" y="45720"/>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14741" y="4076496"/>
        <a:ext cx="33090" cy="6552"/>
      </dsp:txXfrm>
    </dsp:sp>
    <dsp:sp modelId="{30EA8657-438B-4F66-A3A0-6ED1FD72FCD3}">
      <dsp:nvSpPr>
        <dsp:cNvPr id="0" name=""/>
        <dsp:cNvSpPr/>
      </dsp:nvSpPr>
      <dsp:spPr>
        <a:xfrm>
          <a:off x="7150" y="3225872"/>
          <a:ext cx="4810332" cy="1707800"/>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473" tIns="146401" rIns="139473" bIns="146401" numCol="1" spcCol="1270" anchor="ctr" anchorCtr="0">
          <a:noAutofit/>
        </a:bodyPr>
        <a:lstStyle/>
        <a:p>
          <a:pPr marL="0" lvl="0" indent="0" algn="ctr" defTabSz="1066800">
            <a:lnSpc>
              <a:spcPct val="90000"/>
            </a:lnSpc>
            <a:spcBef>
              <a:spcPct val="0"/>
            </a:spcBef>
            <a:spcAft>
              <a:spcPct val="35000"/>
            </a:spcAft>
            <a:buNone/>
          </a:pPr>
          <a:r>
            <a:rPr lang="en-US" sz="2400" b="1" kern="1200" dirty="0"/>
            <a:t>Implementation</a:t>
          </a:r>
        </a:p>
        <a:p>
          <a:pPr marL="0" lvl="0" indent="0" algn="ctr" defTabSz="1066800">
            <a:lnSpc>
              <a:spcPct val="90000"/>
            </a:lnSpc>
            <a:spcBef>
              <a:spcPct val="0"/>
            </a:spcBef>
            <a:spcAft>
              <a:spcPct val="35000"/>
            </a:spcAft>
            <a:buNone/>
          </a:pPr>
          <a:r>
            <a:rPr lang="en-US" sz="1200" b="0" i="0" kern="1200" dirty="0">
              <a:solidFill>
                <a:schemeClr val="accent1"/>
              </a:solidFill>
            </a:rPr>
            <a:t>Establish (CBCM/ FCHM)</a:t>
          </a:r>
        </a:p>
        <a:p>
          <a:pPr marL="0" lvl="0" indent="0" algn="ctr" defTabSz="1066800">
            <a:lnSpc>
              <a:spcPct val="90000"/>
            </a:lnSpc>
            <a:spcBef>
              <a:spcPct val="0"/>
            </a:spcBef>
            <a:spcAft>
              <a:spcPct val="35000"/>
            </a:spcAft>
            <a:buFont typeface="Wingdings" panose="05000000000000000000" pitchFamily="2" charset="2"/>
            <a:buNone/>
          </a:pPr>
          <a:r>
            <a:rPr lang="en-US" sz="1200" b="0" i="0" kern="1200" dirty="0">
              <a:solidFill>
                <a:schemeClr val="accent1"/>
              </a:solidFill>
            </a:rPr>
            <a:t>Reach out to communities </a:t>
          </a:r>
        </a:p>
        <a:p>
          <a:pPr marL="0" lvl="0" indent="0" algn="ctr" defTabSz="1066800">
            <a:lnSpc>
              <a:spcPct val="90000"/>
            </a:lnSpc>
            <a:spcBef>
              <a:spcPct val="0"/>
            </a:spcBef>
            <a:spcAft>
              <a:spcPct val="35000"/>
            </a:spcAft>
            <a:buFont typeface="Wingdings" panose="05000000000000000000" pitchFamily="2" charset="2"/>
            <a:buNone/>
          </a:pPr>
          <a:r>
            <a:rPr lang="en-US" sz="1200" b="0" i="0" kern="1200" dirty="0">
              <a:solidFill>
                <a:schemeClr val="accent1"/>
              </a:solidFill>
            </a:rPr>
            <a:t>commitment to preventing and responding to safeguarding risks</a:t>
          </a:r>
        </a:p>
        <a:p>
          <a:pPr marL="0" lvl="0" indent="0" algn="ctr" defTabSz="1066800">
            <a:lnSpc>
              <a:spcPct val="90000"/>
            </a:lnSpc>
            <a:spcBef>
              <a:spcPct val="0"/>
            </a:spcBef>
            <a:spcAft>
              <a:spcPct val="35000"/>
            </a:spcAft>
            <a:buFont typeface="Wingdings" panose="05000000000000000000" pitchFamily="2" charset="2"/>
            <a:buNone/>
          </a:pPr>
          <a:r>
            <a:rPr lang="en-US" sz="1200" b="0" i="0" kern="1200" dirty="0">
              <a:solidFill>
                <a:schemeClr val="accent1"/>
              </a:solidFill>
            </a:rPr>
            <a:t>Provide survivor-</a:t>
          </a:r>
          <a:r>
            <a:rPr lang="en-US" sz="1200" b="0" i="0" kern="1200" dirty="0" err="1">
              <a:solidFill>
                <a:schemeClr val="accent1"/>
              </a:solidFill>
            </a:rPr>
            <a:t>centred</a:t>
          </a:r>
          <a:r>
            <a:rPr lang="en-US" sz="1200" b="0" i="0" kern="1200" dirty="0">
              <a:solidFill>
                <a:schemeClr val="accent1"/>
              </a:solidFill>
            </a:rPr>
            <a:t> response to reports, case handling and investigations</a:t>
          </a:r>
        </a:p>
        <a:p>
          <a:pPr marL="0" lvl="0" indent="0" algn="ctr" defTabSz="1066800">
            <a:lnSpc>
              <a:spcPct val="90000"/>
            </a:lnSpc>
            <a:spcBef>
              <a:spcPct val="0"/>
            </a:spcBef>
            <a:spcAft>
              <a:spcPct val="35000"/>
            </a:spcAft>
            <a:buFont typeface="Wingdings" panose="05000000000000000000" pitchFamily="2" charset="2"/>
            <a:buNone/>
          </a:pPr>
          <a:r>
            <a:rPr lang="en-US" sz="1200" b="0" i="0" kern="1200" dirty="0">
              <a:solidFill>
                <a:schemeClr val="accent1"/>
              </a:solidFill>
            </a:rPr>
            <a:t>Monitoring, evaluation and learning</a:t>
          </a:r>
          <a:endParaRPr lang="en-US" sz="1200" b="1" kern="1200" dirty="0"/>
        </a:p>
        <a:p>
          <a:pPr marL="0" lvl="0" indent="0" algn="ctr" defTabSz="1066800">
            <a:lnSpc>
              <a:spcPct val="90000"/>
            </a:lnSpc>
            <a:spcBef>
              <a:spcPct val="0"/>
            </a:spcBef>
            <a:spcAft>
              <a:spcPct val="35000"/>
            </a:spcAft>
            <a:buNone/>
          </a:pPr>
          <a:endParaRPr lang="en-US" sz="1600" kern="1200" dirty="0"/>
        </a:p>
      </dsp:txBody>
      <dsp:txXfrm>
        <a:off x="7150" y="3225872"/>
        <a:ext cx="4810332" cy="1707800"/>
      </dsp:txXfrm>
    </dsp:sp>
    <dsp:sp modelId="{9547C845-C9CD-4D1E-AA8F-36F3F274C4B3}">
      <dsp:nvSpPr>
        <dsp:cNvPr id="0" name=""/>
        <dsp:cNvSpPr/>
      </dsp:nvSpPr>
      <dsp:spPr>
        <a:xfrm>
          <a:off x="5479290" y="3225872"/>
          <a:ext cx="2809046" cy="1707800"/>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473" tIns="146401" rIns="139473" bIns="146401" numCol="1" spcCol="1270" anchor="ctr" anchorCtr="0">
          <a:noAutofit/>
        </a:bodyPr>
        <a:lstStyle/>
        <a:p>
          <a:pPr marL="0" lvl="0" indent="0" algn="ctr" defTabSz="1066800">
            <a:lnSpc>
              <a:spcPct val="90000"/>
            </a:lnSpc>
            <a:spcBef>
              <a:spcPct val="0"/>
            </a:spcBef>
            <a:spcAft>
              <a:spcPct val="35000"/>
            </a:spcAft>
            <a:buNone/>
          </a:pPr>
          <a:r>
            <a:rPr lang="en-US" sz="2400" b="1" kern="1200" dirty="0"/>
            <a:t>Closure</a:t>
          </a:r>
        </a:p>
        <a:p>
          <a:pPr marL="0" lvl="0" indent="0" algn="ctr" defTabSz="1066800">
            <a:lnSpc>
              <a:spcPct val="90000"/>
            </a:lnSpc>
            <a:spcBef>
              <a:spcPct val="0"/>
            </a:spcBef>
            <a:spcAft>
              <a:spcPct val="35000"/>
            </a:spcAft>
            <a:buNone/>
          </a:pPr>
          <a:r>
            <a:rPr lang="en-US" sz="1200" b="0" i="0" kern="1200" dirty="0">
              <a:solidFill>
                <a:srgbClr val="0070C0"/>
              </a:solidFill>
              <a:effectLst/>
              <a:latin typeface="Times New Roman" panose="02020603050405020304" pitchFamily="18" charset="0"/>
            </a:rPr>
            <a:t>1. Review safeguarding performance..</a:t>
          </a:r>
        </a:p>
        <a:p>
          <a:pPr marL="0" lvl="0" indent="0" algn="ctr" defTabSz="1066800">
            <a:lnSpc>
              <a:spcPct val="90000"/>
            </a:lnSpc>
            <a:spcBef>
              <a:spcPct val="0"/>
            </a:spcBef>
            <a:spcAft>
              <a:spcPct val="35000"/>
            </a:spcAft>
            <a:buFont typeface="Wingdings" panose="05000000000000000000" pitchFamily="2" charset="2"/>
            <a:buNone/>
          </a:pPr>
          <a:r>
            <a:rPr lang="en-US" sz="1200" b="0" i="0" kern="1200" dirty="0">
              <a:solidFill>
                <a:srgbClr val="0070C0"/>
              </a:solidFill>
              <a:effectLst/>
              <a:latin typeface="Times New Roman" panose="02020603050405020304" pitchFamily="18" charset="0"/>
            </a:rPr>
            <a:t>2. Report outstanding safeguarding concerns/incidents prior to completion.</a:t>
          </a:r>
        </a:p>
        <a:p>
          <a:pPr marL="0" lvl="0" indent="0" algn="ctr" defTabSz="1066800">
            <a:lnSpc>
              <a:spcPct val="90000"/>
            </a:lnSpc>
            <a:spcBef>
              <a:spcPct val="0"/>
            </a:spcBef>
            <a:spcAft>
              <a:spcPct val="35000"/>
            </a:spcAft>
            <a:buFont typeface="Wingdings" panose="05000000000000000000" pitchFamily="2" charset="2"/>
            <a:buNone/>
          </a:pPr>
          <a:r>
            <a:rPr lang="en-US" sz="1200" b="0" i="0" kern="1200" dirty="0">
              <a:solidFill>
                <a:srgbClr val="0070C0"/>
              </a:solidFill>
              <a:effectLst/>
              <a:latin typeface="Times New Roman" panose="02020603050405020304" pitchFamily="18" charset="0"/>
            </a:rPr>
            <a:t>3. Build safeguarding into the </a:t>
          </a:r>
          <a:r>
            <a:rPr lang="en-US" sz="1200" b="0" i="0" kern="1200" dirty="0" err="1">
              <a:solidFill>
                <a:srgbClr val="0070C0"/>
              </a:solidFill>
              <a:effectLst/>
              <a:latin typeface="Times New Roman" panose="02020603050405020304" pitchFamily="18" charset="0"/>
            </a:rPr>
            <a:t>programme</a:t>
          </a:r>
          <a:r>
            <a:rPr lang="en-US" sz="1200" b="0" i="0" kern="1200" dirty="0">
              <a:solidFill>
                <a:srgbClr val="0070C0"/>
              </a:solidFill>
              <a:effectLst/>
              <a:latin typeface="Times New Roman" panose="02020603050405020304" pitchFamily="18" charset="0"/>
            </a:rPr>
            <a:t>( including referral system) </a:t>
          </a:r>
          <a:endParaRPr lang="en-US" sz="1200" b="1" kern="1200" dirty="0"/>
        </a:p>
      </dsp:txBody>
      <dsp:txXfrm>
        <a:off x="5479290" y="3225872"/>
        <a:ext cx="2809046" cy="1707800"/>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E2F917C-D500-40FE-ACA8-EB3D0F76F9A3}" type="datetimeFigureOut">
              <a:rPr lang="en-IE" smtClean="0"/>
              <a:t>18/11/2022</a:t>
            </a:fld>
            <a:endParaRPr lang="en-IE"/>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4AE2FB1-71DC-4629-BC43-C3B64ABF4022}" type="slidenum">
              <a:rPr lang="en-IE" smtClean="0"/>
              <a:t>‹#›</a:t>
            </a:fld>
            <a:endParaRPr lang="en-IE"/>
          </a:p>
        </p:txBody>
      </p:sp>
    </p:spTree>
    <p:extLst>
      <p:ext uri="{BB962C8B-B14F-4D97-AF65-F5344CB8AC3E}">
        <p14:creationId xmlns:p14="http://schemas.microsoft.com/office/powerpoint/2010/main" val="239674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917575" y="742950"/>
            <a:ext cx="4964113" cy="37242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135332" y="4715153"/>
            <a:ext cx="4569945" cy="44669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5"/>
          </p:nvPr>
        </p:nvSpPr>
        <p:spPr>
          <a:xfrm>
            <a:off x="3850444" y="9428584"/>
            <a:ext cx="2945659" cy="496331"/>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fld id="{A355EEAD-4BD4-472E-B850-FCDCB30F9991}" type="slidenum">
              <a:rPr lang="en-GB" smtClean="0"/>
              <a:pPr/>
              <a:t>‹#›</a:t>
            </a:fld>
            <a:endParaRPr lang="en-GB" dirty="0"/>
          </a:p>
        </p:txBody>
      </p:sp>
    </p:spTree>
    <p:extLst>
      <p:ext uri="{BB962C8B-B14F-4D97-AF65-F5344CB8AC3E}">
        <p14:creationId xmlns:p14="http://schemas.microsoft.com/office/powerpoint/2010/main" val="2457746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355EEAD-4BD4-472E-B850-FCDCB30F9991}" type="slidenum">
              <a:rPr lang="en-GB" smtClean="0"/>
              <a:pPr/>
              <a:t>1</a:t>
            </a:fld>
            <a:endParaRPr lang="en-GB" dirty="0"/>
          </a:p>
        </p:txBody>
      </p:sp>
    </p:spTree>
    <p:extLst>
      <p:ext uri="{BB962C8B-B14F-4D97-AF65-F5344CB8AC3E}">
        <p14:creationId xmlns:p14="http://schemas.microsoft.com/office/powerpoint/2010/main" val="2513967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55EEAD-4BD4-472E-B850-FCDCB30F9991}" type="slidenum">
              <a:rPr kumimoji="0" lang="en-GB"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853439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55EEAD-4BD4-472E-B850-FCDCB30F9991}" type="slidenum">
              <a:rPr kumimoji="0" lang="en-GB"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053240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55EEAD-4BD4-472E-B850-FCDCB30F9991}" type="slidenum">
              <a:rPr kumimoji="0" lang="en-GB"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403209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A355EEAD-4BD4-472E-B850-FCDCB30F9991}" type="slidenum">
              <a:rPr lang="en-GB" smtClean="0"/>
              <a:pPr/>
              <a:t>17</a:t>
            </a:fld>
            <a:endParaRPr lang="en-GB" dirty="0"/>
          </a:p>
        </p:txBody>
      </p:sp>
    </p:spTree>
    <p:extLst>
      <p:ext uri="{BB962C8B-B14F-4D97-AF65-F5344CB8AC3E}">
        <p14:creationId xmlns:p14="http://schemas.microsoft.com/office/powerpoint/2010/main" val="40005890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solidFill>
        <a:effectLst/>
      </p:bgPr>
    </p:bg>
    <p:spTree>
      <p:nvGrpSpPr>
        <p:cNvPr id="1" name=""/>
        <p:cNvGrpSpPr/>
        <p:nvPr/>
      </p:nvGrpSpPr>
      <p:grpSpPr>
        <a:xfrm>
          <a:off x="0" y="0"/>
          <a:ext cx="0" cy="0"/>
          <a:chOff x="0" y="0"/>
          <a:chExt cx="0" cy="0"/>
        </a:xfrm>
      </p:grpSpPr>
      <p:sp useBgFill="1">
        <p:nvSpPr>
          <p:cNvPr id="2" name="Title 1"/>
          <p:cNvSpPr>
            <a:spLocks noGrp="1"/>
          </p:cNvSpPr>
          <p:nvPr>
            <p:ph type="ctrTitle"/>
          </p:nvPr>
        </p:nvSpPr>
        <p:spPr>
          <a:xfrm>
            <a:off x="544513" y="2783397"/>
            <a:ext cx="7670573" cy="1470025"/>
          </a:xfrm>
        </p:spPr>
        <p:txBody>
          <a:bodyPr anchor="t" anchorCtr="0"/>
          <a:lstStyle>
            <a:lvl1pPr>
              <a:lnSpc>
                <a:spcPts val="4500"/>
              </a:lnSpc>
              <a:defRPr sz="4200">
                <a:solidFill>
                  <a:schemeClr val="bg1"/>
                </a:solidFill>
              </a:defRPr>
            </a:lvl1pPr>
          </a:lstStyle>
          <a:p>
            <a:r>
              <a:rPr lang="en-US"/>
              <a:t>Click to edit Master title style</a:t>
            </a:r>
            <a:endParaRPr lang="en-GB" dirty="0"/>
          </a:p>
        </p:txBody>
      </p:sp>
      <p:pic>
        <p:nvPicPr>
          <p:cNvPr id="7" name="Picture 6" descr="Logo.png"/>
          <p:cNvPicPr>
            <a:picLocks noChangeAspect="1"/>
          </p:cNvPicPr>
          <p:nvPr userDrawn="1"/>
        </p:nvPicPr>
        <p:blipFill>
          <a:blip r:embed="rId2" cstate="print"/>
          <a:stretch>
            <a:fillRect/>
          </a:stretch>
        </p:blipFill>
        <p:spPr>
          <a:xfrm>
            <a:off x="4718169" y="725714"/>
            <a:ext cx="3889256" cy="762002"/>
          </a:xfrm>
          <a:prstGeom prst="rect">
            <a:avLst/>
          </a:prstGeom>
        </p:spPr>
      </p:pic>
      <p:pic>
        <p:nvPicPr>
          <p:cNvPr id="8" name="Picture 7" descr="Footer1.png"/>
          <p:cNvPicPr>
            <a:picLocks noChangeAspect="1"/>
          </p:cNvPicPr>
          <p:nvPr userDrawn="1"/>
        </p:nvPicPr>
        <p:blipFill>
          <a:blip r:embed="rId3" cstate="print"/>
          <a:stretch>
            <a:fillRect/>
          </a:stretch>
        </p:blipFill>
        <p:spPr>
          <a:xfrm>
            <a:off x="6565261" y="5738194"/>
            <a:ext cx="2042164" cy="649225"/>
          </a:xfrm>
          <a:prstGeom prst="rect">
            <a:avLst/>
          </a:prstGeom>
        </p:spPr>
      </p:pic>
      <p:cxnSp>
        <p:nvCxnSpPr>
          <p:cNvPr id="11" name="Straight Connector 10"/>
          <p:cNvCxnSpPr/>
          <p:nvPr userDrawn="1"/>
        </p:nvCxnSpPr>
        <p:spPr>
          <a:xfrm>
            <a:off x="544513" y="2177370"/>
            <a:ext cx="8062912"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544513" y="5313363"/>
            <a:ext cx="806291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544513" y="6127559"/>
            <a:ext cx="1435265" cy="230832"/>
          </a:xfrm>
          <a:prstGeom prst="rect">
            <a:avLst/>
          </a:prstGeom>
          <a:noFill/>
        </p:spPr>
        <p:txBody>
          <a:bodyPr wrap="none" lIns="0" tIns="0" rIns="0" bIns="0" rtlCol="0">
            <a:noAutofit/>
          </a:bodyPr>
          <a:lstStyle/>
          <a:p>
            <a:r>
              <a:rPr lang="en-GB" sz="1500" dirty="0">
                <a:solidFill>
                  <a:schemeClr val="bg1"/>
                </a:solidFill>
              </a:rPr>
              <a:t>www.trocaire.org</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1"/>
        </a:solidFill>
        <a:effectLst/>
      </p:bgPr>
    </p:bg>
    <p:spTree>
      <p:nvGrpSpPr>
        <p:cNvPr id="1" name=""/>
        <p:cNvGrpSpPr/>
        <p:nvPr/>
      </p:nvGrpSpPr>
      <p:grpSpPr>
        <a:xfrm>
          <a:off x="0" y="0"/>
          <a:ext cx="0" cy="0"/>
          <a:chOff x="0" y="0"/>
          <a:chExt cx="0" cy="0"/>
        </a:xfrm>
      </p:grpSpPr>
      <p:pic>
        <p:nvPicPr>
          <p:cNvPr id="7" name="Picture 6" descr="Logo.png"/>
          <p:cNvPicPr>
            <a:picLocks noChangeAspect="1"/>
          </p:cNvPicPr>
          <p:nvPr userDrawn="1"/>
        </p:nvPicPr>
        <p:blipFill>
          <a:blip r:embed="rId2" cstate="print"/>
          <a:stretch>
            <a:fillRect/>
          </a:stretch>
        </p:blipFill>
        <p:spPr>
          <a:xfrm>
            <a:off x="4718169" y="725714"/>
            <a:ext cx="3889256" cy="762002"/>
          </a:xfrm>
          <a:prstGeom prst="rect">
            <a:avLst/>
          </a:prstGeom>
        </p:spPr>
      </p:pic>
      <p:pic>
        <p:nvPicPr>
          <p:cNvPr id="8" name="Picture 7" descr="Footer1.png"/>
          <p:cNvPicPr>
            <a:picLocks noChangeAspect="1"/>
          </p:cNvPicPr>
          <p:nvPr userDrawn="1"/>
        </p:nvPicPr>
        <p:blipFill>
          <a:blip r:embed="rId3" cstate="print"/>
          <a:stretch>
            <a:fillRect/>
          </a:stretch>
        </p:blipFill>
        <p:spPr>
          <a:xfrm>
            <a:off x="544513" y="4301278"/>
            <a:ext cx="2880000" cy="915582"/>
          </a:xfrm>
          <a:prstGeom prst="rect">
            <a:avLst/>
          </a:prstGeom>
        </p:spPr>
      </p:pic>
      <p:cxnSp>
        <p:nvCxnSpPr>
          <p:cNvPr id="11" name="Straight Connector 10"/>
          <p:cNvCxnSpPr/>
          <p:nvPr userDrawn="1"/>
        </p:nvCxnSpPr>
        <p:spPr>
          <a:xfrm>
            <a:off x="544513" y="2177370"/>
            <a:ext cx="8062912"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544513" y="6221413"/>
            <a:ext cx="806291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544513" y="6396074"/>
            <a:ext cx="1435265" cy="230832"/>
          </a:xfrm>
          <a:prstGeom prst="rect">
            <a:avLst/>
          </a:prstGeom>
          <a:noFill/>
        </p:spPr>
        <p:txBody>
          <a:bodyPr wrap="none" lIns="0" tIns="0" rIns="0" bIns="0" rtlCol="0">
            <a:noAutofit/>
          </a:bodyPr>
          <a:lstStyle/>
          <a:p>
            <a:r>
              <a:rPr lang="en-GB" sz="1500" dirty="0">
                <a:solidFill>
                  <a:schemeClr val="bg1"/>
                </a:solidFill>
              </a:rPr>
              <a:t>www.trocaire.org</a:t>
            </a:r>
          </a:p>
        </p:txBody>
      </p:sp>
      <p:sp>
        <p:nvSpPr>
          <p:cNvPr id="10" name="TextBox 9"/>
          <p:cNvSpPr txBox="1"/>
          <p:nvPr userDrawn="1"/>
        </p:nvSpPr>
        <p:spPr>
          <a:xfrm>
            <a:off x="544512" y="5234910"/>
            <a:ext cx="5010231" cy="679642"/>
          </a:xfrm>
          <a:prstGeom prst="rect">
            <a:avLst/>
          </a:prstGeom>
          <a:noFill/>
        </p:spPr>
        <p:txBody>
          <a:bodyPr wrap="none" lIns="0" tIns="0" rIns="0" bIns="0" rtlCol="0" anchor="b" anchorCtr="0">
            <a:noAutofit/>
          </a:bodyPr>
          <a:lstStyle/>
          <a:p>
            <a:r>
              <a:rPr lang="en-GB" sz="1800" dirty="0">
                <a:solidFill>
                  <a:schemeClr val="bg1"/>
                </a:solidFill>
              </a:rPr>
              <a:t>Trócaire is the overseas development</a:t>
            </a:r>
            <a:r>
              <a:rPr lang="en-GB" sz="1800" baseline="0" dirty="0">
                <a:solidFill>
                  <a:schemeClr val="bg1"/>
                </a:solidFill>
              </a:rPr>
              <a:t> </a:t>
            </a:r>
            <a:r>
              <a:rPr lang="en-GB" sz="1800" dirty="0">
                <a:solidFill>
                  <a:schemeClr val="bg1"/>
                </a:solidFill>
              </a:rPr>
              <a:t>agency</a:t>
            </a:r>
            <a:br>
              <a:rPr lang="en-GB" sz="1800" dirty="0">
                <a:solidFill>
                  <a:schemeClr val="bg1"/>
                </a:solidFill>
              </a:rPr>
            </a:br>
            <a:r>
              <a:rPr lang="en-GB" sz="1800" dirty="0">
                <a:solidFill>
                  <a:schemeClr val="bg1"/>
                </a:solidFill>
              </a:rPr>
              <a:t>of the Catholic Church in Ireland</a:t>
            </a:r>
            <a:r>
              <a:rPr lang="en-GB" sz="1500" dirty="0">
                <a:solidFill>
                  <a:schemeClr val="bg1"/>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4513" y="383493"/>
            <a:ext cx="8062912" cy="806678"/>
          </a:xfrm>
        </p:spPr>
        <p:txBody>
          <a:bodyPr anchor="ctr" anchorCtr="0"/>
          <a:lstStyle/>
          <a:p>
            <a:r>
              <a:rPr lang="en-US"/>
              <a:t>Click to edit Master title style</a:t>
            </a:r>
            <a:endParaRPr lang="en-GB" dirty="0"/>
          </a:p>
        </p:txBody>
      </p:sp>
      <p:sp>
        <p:nvSpPr>
          <p:cNvPr id="3" name="Content Placeholder 2"/>
          <p:cNvSpPr>
            <a:spLocks noGrp="1"/>
          </p:cNvSpPr>
          <p:nvPr>
            <p:ph idx="1"/>
          </p:nvPr>
        </p:nvSpPr>
        <p:spPr/>
        <p:txBody>
          <a:bodyPr/>
          <a:lstStyle>
            <a:lvl3pPr>
              <a:spcBef>
                <a:spcPts val="800"/>
              </a:spcBef>
              <a:defRPr/>
            </a:lvl3pPr>
            <a:lvl4pPr marL="841375" indent="-188913">
              <a:spcBef>
                <a:spcPts val="800"/>
              </a:spcBef>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and Content Block">
    <p:spTree>
      <p:nvGrpSpPr>
        <p:cNvPr id="1" name=""/>
        <p:cNvGrpSpPr/>
        <p:nvPr/>
      </p:nvGrpSpPr>
      <p:grpSpPr>
        <a:xfrm>
          <a:off x="0" y="0"/>
          <a:ext cx="0" cy="0"/>
          <a:chOff x="0" y="0"/>
          <a:chExt cx="0" cy="0"/>
        </a:xfrm>
      </p:grpSpPr>
      <p:sp>
        <p:nvSpPr>
          <p:cNvPr id="7" name="Round Single Corner Rectangle 6"/>
          <p:cNvSpPr/>
          <p:nvPr userDrawn="1"/>
        </p:nvSpPr>
        <p:spPr>
          <a:xfrm flipV="1">
            <a:off x="224966" y="224969"/>
            <a:ext cx="8709483" cy="1368000"/>
          </a:xfrm>
          <a:prstGeom prst="round1Rect">
            <a:avLst>
              <a:gd name="adj" fmla="val 24094"/>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544513" y="492345"/>
            <a:ext cx="8062912" cy="1053426"/>
          </a:xfrm>
        </p:spPr>
        <p:txBody>
          <a:bodyPr/>
          <a:lstStyle>
            <a:lvl1pPr>
              <a:defRPr>
                <a:solidFill>
                  <a:schemeClr val="bg1"/>
                </a:solidFill>
              </a:defRPr>
            </a:lvl1pPr>
          </a:lstStyle>
          <a:p>
            <a:r>
              <a:rPr lang="en-US"/>
              <a:t>Click to edit Master title style</a:t>
            </a:r>
            <a:endParaRPr lang="en-GB" dirty="0"/>
          </a:p>
        </p:txBody>
      </p:sp>
      <p:sp>
        <p:nvSpPr>
          <p:cNvPr id="3" name="Content Placeholder 2"/>
          <p:cNvSpPr>
            <a:spLocks noGrp="1"/>
          </p:cNvSpPr>
          <p:nvPr>
            <p:ph idx="1"/>
          </p:nvPr>
        </p:nvSpPr>
        <p:spPr/>
        <p:txBody>
          <a:bodyPr/>
          <a:lstStyle>
            <a:lvl3pPr>
              <a:spcBef>
                <a:spcPts val="800"/>
              </a:spcBef>
              <a:defRPr/>
            </a:lvl3pPr>
            <a:lvl4pPr>
              <a:spcBef>
                <a:spcPts val="800"/>
              </a:spcBef>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4" name="Picture 3" descr="Footer3.png"/>
          <p:cNvPicPr>
            <a:picLocks noChangeAspect="1"/>
          </p:cNvPicPr>
          <p:nvPr userDrawn="1"/>
        </p:nvPicPr>
        <p:blipFill>
          <a:blip r:embed="rId2" cstate="print"/>
          <a:stretch>
            <a:fillRect/>
          </a:stretch>
        </p:blipFill>
        <p:spPr>
          <a:xfrm>
            <a:off x="544513" y="6386132"/>
            <a:ext cx="1719075" cy="143256"/>
          </a:xfrm>
          <a:prstGeom prst="rect">
            <a:avLst/>
          </a:prstGeom>
        </p:spPr>
      </p:pic>
      <p:pic>
        <p:nvPicPr>
          <p:cNvPr id="5" name="Picture 4" descr="Footer 2.png"/>
          <p:cNvPicPr>
            <a:picLocks noChangeAspect="1"/>
          </p:cNvPicPr>
          <p:nvPr userDrawn="1"/>
        </p:nvPicPr>
        <p:blipFill>
          <a:blip r:embed="rId3" cstate="print"/>
          <a:stretch>
            <a:fillRect/>
          </a:stretch>
        </p:blipFill>
        <p:spPr>
          <a:xfrm>
            <a:off x="7504047" y="6312980"/>
            <a:ext cx="1103378" cy="216408"/>
          </a:xfrm>
          <a:prstGeom prst="rect">
            <a:avLst/>
          </a:prstGeom>
        </p:spPr>
      </p:pic>
      <p:cxnSp>
        <p:nvCxnSpPr>
          <p:cNvPr id="6" name="Straight Connector 5"/>
          <p:cNvCxnSpPr/>
          <p:nvPr userDrawn="1"/>
        </p:nvCxnSpPr>
        <p:spPr>
          <a:xfrm>
            <a:off x="544513" y="6194332"/>
            <a:ext cx="8062912"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4513" y="2802196"/>
            <a:ext cx="8062912" cy="1638114"/>
          </a:xfrm>
        </p:spPr>
        <p:txBody>
          <a:bodyPr/>
          <a:lstStyle>
            <a:lvl1pPr>
              <a:defRPr sz="4200"/>
            </a:lvl1pPr>
          </a:lstStyle>
          <a:p>
            <a:r>
              <a:rPr lang="en-US"/>
              <a:t>Click to edit Master title style</a:t>
            </a:r>
            <a:endParaRPr lang="en-GB" dirty="0"/>
          </a:p>
        </p:txBody>
      </p:sp>
    </p:spTree>
    <p:extLst>
      <p:ext uri="{BB962C8B-B14F-4D97-AF65-F5344CB8AC3E}">
        <p14:creationId xmlns:p14="http://schemas.microsoft.com/office/powerpoint/2010/main" val="874099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5" name="Picture 4" descr="Footer3.png"/>
          <p:cNvPicPr>
            <a:picLocks noChangeAspect="1"/>
          </p:cNvPicPr>
          <p:nvPr userDrawn="1"/>
        </p:nvPicPr>
        <p:blipFill>
          <a:blip r:embed="rId2" cstate="print"/>
          <a:stretch>
            <a:fillRect/>
          </a:stretch>
        </p:blipFill>
        <p:spPr>
          <a:xfrm>
            <a:off x="544513" y="6386132"/>
            <a:ext cx="1719075" cy="143256"/>
          </a:xfrm>
          <a:prstGeom prst="rect">
            <a:avLst/>
          </a:prstGeom>
        </p:spPr>
      </p:pic>
      <p:pic>
        <p:nvPicPr>
          <p:cNvPr id="6" name="Picture 5" descr="Footer 2.png"/>
          <p:cNvPicPr>
            <a:picLocks noChangeAspect="1"/>
          </p:cNvPicPr>
          <p:nvPr userDrawn="1"/>
        </p:nvPicPr>
        <p:blipFill>
          <a:blip r:embed="rId3" cstate="print"/>
          <a:stretch>
            <a:fillRect/>
          </a:stretch>
        </p:blipFill>
        <p:spPr>
          <a:xfrm>
            <a:off x="7504047" y="6312980"/>
            <a:ext cx="1103378" cy="216408"/>
          </a:xfrm>
          <a:prstGeom prst="rect">
            <a:avLst/>
          </a:prstGeom>
        </p:spPr>
      </p:pic>
      <p:cxnSp>
        <p:nvCxnSpPr>
          <p:cNvPr id="7" name="Straight Connector 6"/>
          <p:cNvCxnSpPr/>
          <p:nvPr userDrawn="1"/>
        </p:nvCxnSpPr>
        <p:spPr>
          <a:xfrm>
            <a:off x="544513" y="6194332"/>
            <a:ext cx="8062912"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and Content (Blue)">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E0A1391D-C0A1-7848-8846-1BF32DD1EF87}"/>
              </a:ext>
            </a:extLst>
          </p:cNvPr>
          <p:cNvSpPr>
            <a:spLocks noGrp="1"/>
          </p:cNvSpPr>
          <p:nvPr>
            <p:ph idx="1"/>
          </p:nvPr>
        </p:nvSpPr>
        <p:spPr>
          <a:xfrm>
            <a:off x="443261" y="1523482"/>
            <a:ext cx="8288144" cy="4422453"/>
          </a:xfrm>
        </p:spPr>
        <p:txBody>
          <a:body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a:t>Edit Master text styles</a:t>
            </a:r>
          </a:p>
        </p:txBody>
      </p:sp>
      <p:sp>
        <p:nvSpPr>
          <p:cNvPr id="8" name="Rectangle 7">
            <a:extLst>
              <a:ext uri="{FF2B5EF4-FFF2-40B4-BE49-F238E27FC236}">
                <a16:creationId xmlns:a16="http://schemas.microsoft.com/office/drawing/2014/main" id="{2E623568-20ED-5345-AB89-14349C169C83}"/>
              </a:ext>
            </a:extLst>
          </p:cNvPr>
          <p:cNvSpPr/>
          <p:nvPr/>
        </p:nvSpPr>
        <p:spPr>
          <a:xfrm>
            <a:off x="0" y="6635262"/>
            <a:ext cx="9144000" cy="222738"/>
          </a:xfrm>
          <a:prstGeom prst="rect">
            <a:avLst/>
          </a:prstGeom>
          <a:solidFill>
            <a:srgbClr val="008FC9"/>
          </a:solidFill>
          <a:ln>
            <a:solidFill>
              <a:srgbClr val="008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9" name="Picture 8">
            <a:extLst>
              <a:ext uri="{FF2B5EF4-FFF2-40B4-BE49-F238E27FC236}">
                <a16:creationId xmlns:a16="http://schemas.microsoft.com/office/drawing/2014/main" id="{A617A3B6-CF45-3A45-A42D-A773DB110E8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07992" y="6124054"/>
            <a:ext cx="1293475" cy="333088"/>
          </a:xfrm>
          <a:prstGeom prst="rect">
            <a:avLst/>
          </a:prstGeom>
        </p:spPr>
      </p:pic>
      <p:sp>
        <p:nvSpPr>
          <p:cNvPr id="17" name="Title Placeholder 1">
            <a:extLst>
              <a:ext uri="{FF2B5EF4-FFF2-40B4-BE49-F238E27FC236}">
                <a16:creationId xmlns:a16="http://schemas.microsoft.com/office/drawing/2014/main" id="{9ADD39E8-436B-5E42-9E93-1C0593471F3F}"/>
              </a:ext>
            </a:extLst>
          </p:cNvPr>
          <p:cNvSpPr>
            <a:spLocks noGrp="1"/>
          </p:cNvSpPr>
          <p:nvPr>
            <p:ph type="title" hasCustomPrompt="1"/>
          </p:nvPr>
        </p:nvSpPr>
        <p:spPr>
          <a:xfrm>
            <a:off x="574943" y="671411"/>
            <a:ext cx="5505261" cy="595892"/>
          </a:xfrm>
          <a:prstGeom prst="rect">
            <a:avLst/>
          </a:prstGeom>
        </p:spPr>
        <p:txBody>
          <a:bodyPr vert="horz" lIns="91440" tIns="45720" rIns="91440" bIns="45720" rtlCol="0" anchor="ctr">
            <a:normAutofit/>
          </a:bodyPr>
          <a:lstStyle>
            <a:lvl1pPr>
              <a:lnSpc>
                <a:spcPts val="3000"/>
              </a:lnSpc>
              <a:defRPr sz="3300"/>
            </a:lvl1pPr>
          </a:lstStyle>
          <a:p>
            <a:r>
              <a:rPr lang="en-US" dirty="0"/>
              <a:t>CLICK TO EDIT </a:t>
            </a:r>
            <a:br>
              <a:rPr lang="en-US" dirty="0"/>
            </a:br>
            <a:r>
              <a:rPr lang="en-US" dirty="0"/>
              <a:t>MASTER TITLE STYLE</a:t>
            </a:r>
          </a:p>
        </p:txBody>
      </p:sp>
      <p:pic>
        <p:nvPicPr>
          <p:cNvPr id="18" name="Picture 17">
            <a:extLst>
              <a:ext uri="{FF2B5EF4-FFF2-40B4-BE49-F238E27FC236}">
                <a16:creationId xmlns:a16="http://schemas.microsoft.com/office/drawing/2014/main" id="{2B3DF8FC-71D6-8546-AB5F-214F00D14EF8}"/>
              </a:ext>
            </a:extLst>
          </p:cNvPr>
          <p:cNvPicPr>
            <a:picLocks noChangeAspect="1"/>
          </p:cNvPicPr>
          <p:nvPr/>
        </p:nvPicPr>
        <p:blipFill>
          <a:blip r:embed="rId3"/>
          <a:stretch>
            <a:fillRect/>
          </a:stretch>
        </p:blipFill>
        <p:spPr>
          <a:xfrm>
            <a:off x="351263" y="183859"/>
            <a:ext cx="298949" cy="1428307"/>
          </a:xfrm>
          <a:prstGeom prst="rect">
            <a:avLst/>
          </a:prstGeom>
        </p:spPr>
      </p:pic>
      <p:sp>
        <p:nvSpPr>
          <p:cNvPr id="10" name="Rectangle 9">
            <a:extLst>
              <a:ext uri="{FF2B5EF4-FFF2-40B4-BE49-F238E27FC236}">
                <a16:creationId xmlns:a16="http://schemas.microsoft.com/office/drawing/2014/main" id="{2E623568-20ED-5345-AB89-14349C169C83}"/>
              </a:ext>
            </a:extLst>
          </p:cNvPr>
          <p:cNvSpPr/>
          <p:nvPr userDrawn="1"/>
        </p:nvSpPr>
        <p:spPr>
          <a:xfrm>
            <a:off x="0" y="6635262"/>
            <a:ext cx="9144000" cy="222738"/>
          </a:xfrm>
          <a:prstGeom prst="rect">
            <a:avLst/>
          </a:prstGeom>
          <a:solidFill>
            <a:srgbClr val="008FC9"/>
          </a:solidFill>
          <a:ln>
            <a:solidFill>
              <a:srgbClr val="008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1" name="Picture 10">
            <a:extLst>
              <a:ext uri="{FF2B5EF4-FFF2-40B4-BE49-F238E27FC236}">
                <a16:creationId xmlns:a16="http://schemas.microsoft.com/office/drawing/2014/main" id="{A617A3B6-CF45-3A45-A42D-A773DB110E8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07992" y="6124054"/>
            <a:ext cx="1293475" cy="333088"/>
          </a:xfrm>
          <a:prstGeom prst="rect">
            <a:avLst/>
          </a:prstGeom>
        </p:spPr>
      </p:pic>
      <p:pic>
        <p:nvPicPr>
          <p:cNvPr id="12" name="Picture 11">
            <a:extLst>
              <a:ext uri="{FF2B5EF4-FFF2-40B4-BE49-F238E27FC236}">
                <a16:creationId xmlns:a16="http://schemas.microsoft.com/office/drawing/2014/main" id="{2B3DF8FC-71D6-8546-AB5F-214F00D14EF8}"/>
              </a:ext>
            </a:extLst>
          </p:cNvPr>
          <p:cNvPicPr>
            <a:picLocks noChangeAspect="1"/>
          </p:cNvPicPr>
          <p:nvPr userDrawn="1"/>
        </p:nvPicPr>
        <p:blipFill>
          <a:blip r:embed="rId3"/>
          <a:stretch>
            <a:fillRect/>
          </a:stretch>
        </p:blipFill>
        <p:spPr>
          <a:xfrm>
            <a:off x="351263" y="183859"/>
            <a:ext cx="298949" cy="1428307"/>
          </a:xfrm>
          <a:prstGeom prst="rect">
            <a:avLst/>
          </a:prstGeom>
        </p:spPr>
      </p:pic>
    </p:spTree>
    <p:extLst>
      <p:ext uri="{BB962C8B-B14F-4D97-AF65-F5344CB8AC3E}">
        <p14:creationId xmlns:p14="http://schemas.microsoft.com/office/powerpoint/2010/main" val="1960229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4513" y="485091"/>
            <a:ext cx="8062912" cy="726852"/>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544513" y="1872342"/>
            <a:ext cx="8062912" cy="3722915"/>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endParaRPr lang="en-GB" dirty="0"/>
          </a:p>
        </p:txBody>
      </p:sp>
      <p:cxnSp>
        <p:nvCxnSpPr>
          <p:cNvPr id="16" name="Straight Connector 15"/>
          <p:cNvCxnSpPr/>
          <p:nvPr/>
        </p:nvCxnSpPr>
        <p:spPr>
          <a:xfrm>
            <a:off x="544513" y="1291750"/>
            <a:ext cx="8062912" cy="0"/>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5" name="Picture 14" descr="Footer3.png"/>
          <p:cNvPicPr>
            <a:picLocks noChangeAspect="1"/>
          </p:cNvPicPr>
          <p:nvPr/>
        </p:nvPicPr>
        <p:blipFill>
          <a:blip r:embed="rId10" cstate="print"/>
          <a:stretch>
            <a:fillRect/>
          </a:stretch>
        </p:blipFill>
        <p:spPr>
          <a:xfrm>
            <a:off x="544513" y="6386132"/>
            <a:ext cx="1719075" cy="143256"/>
          </a:xfrm>
          <a:prstGeom prst="rect">
            <a:avLst/>
          </a:prstGeom>
        </p:spPr>
      </p:pic>
      <p:pic>
        <p:nvPicPr>
          <p:cNvPr id="17" name="Picture 16" descr="Footer 2.png"/>
          <p:cNvPicPr>
            <a:picLocks noChangeAspect="1"/>
          </p:cNvPicPr>
          <p:nvPr/>
        </p:nvPicPr>
        <p:blipFill>
          <a:blip r:embed="rId11" cstate="print"/>
          <a:stretch>
            <a:fillRect/>
          </a:stretch>
        </p:blipFill>
        <p:spPr>
          <a:xfrm>
            <a:off x="7504047" y="6312980"/>
            <a:ext cx="1103378" cy="216408"/>
          </a:xfrm>
          <a:prstGeom prst="rect">
            <a:avLst/>
          </a:prstGeom>
        </p:spPr>
      </p:pic>
      <p:cxnSp>
        <p:nvCxnSpPr>
          <p:cNvPr id="20" name="Straight Connector 19"/>
          <p:cNvCxnSpPr/>
          <p:nvPr/>
        </p:nvCxnSpPr>
        <p:spPr>
          <a:xfrm>
            <a:off x="544513" y="6194332"/>
            <a:ext cx="8062912"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60" r:id="rId4"/>
    <p:sldLayoutId id="2147483654" r:id="rId5"/>
    <p:sldLayoutId id="2147483662" r:id="rId6"/>
    <p:sldLayoutId id="2147483655" r:id="rId7"/>
    <p:sldLayoutId id="2147483663" r:id="rId8"/>
  </p:sldLayoutIdLst>
  <p:txStyles>
    <p:titleStyle>
      <a:lvl1pPr algn="l" defTabSz="914400" rtl="0" eaLnBrk="1" latinLnBrk="0" hangingPunct="1">
        <a:lnSpc>
          <a:spcPts val="3400"/>
        </a:lnSpc>
        <a:spcBef>
          <a:spcPct val="0"/>
        </a:spcBef>
        <a:buNone/>
        <a:defRPr sz="3200" b="1" kern="1200">
          <a:solidFill>
            <a:schemeClr val="accent1"/>
          </a:solidFill>
          <a:latin typeface="+mj-lt"/>
          <a:ea typeface="+mj-ea"/>
          <a:cs typeface="+mj-cs"/>
        </a:defRPr>
      </a:lvl1pPr>
    </p:titleStyle>
    <p:bodyStyle>
      <a:lvl1pPr marL="0" indent="0" algn="l" defTabSz="914400" rtl="0" eaLnBrk="1" latinLnBrk="0" hangingPunct="1">
        <a:spcBef>
          <a:spcPts val="1200"/>
        </a:spcBef>
        <a:buFont typeface="Arial" pitchFamily="34" charset="0"/>
        <a:buNone/>
        <a:defRPr sz="2400" kern="1200">
          <a:solidFill>
            <a:schemeClr val="tx1"/>
          </a:solidFill>
          <a:latin typeface="+mn-lt"/>
          <a:ea typeface="+mn-ea"/>
          <a:cs typeface="+mn-cs"/>
        </a:defRPr>
      </a:lvl1pPr>
      <a:lvl2pPr marL="268288" indent="-268288" algn="l" defTabSz="914400" rtl="0" eaLnBrk="1" latinLnBrk="0" hangingPunct="1">
        <a:spcBef>
          <a:spcPts val="1800"/>
        </a:spcBef>
        <a:buClr>
          <a:schemeClr val="accent1"/>
        </a:buClr>
        <a:buFont typeface="Arial" pitchFamily="34" charset="0"/>
        <a:buChar char="•"/>
        <a:tabLst/>
        <a:defRPr sz="2400" kern="1200">
          <a:solidFill>
            <a:schemeClr val="tx1"/>
          </a:solidFill>
          <a:latin typeface="+mn-lt"/>
          <a:ea typeface="+mn-ea"/>
          <a:cs typeface="+mn-cs"/>
        </a:defRPr>
      </a:lvl2pPr>
      <a:lvl3pPr marL="601663" indent="-274638" algn="l" defTabSz="914400" rtl="0" eaLnBrk="1" latinLnBrk="0" hangingPunct="1">
        <a:spcBef>
          <a:spcPts val="800"/>
        </a:spcBef>
        <a:buClr>
          <a:schemeClr val="accent1"/>
        </a:buClr>
        <a:buFont typeface="Symbol" pitchFamily="18" charset="2"/>
        <a:buChar char="-"/>
        <a:defRPr sz="2200" kern="1200">
          <a:solidFill>
            <a:schemeClr val="tx1"/>
          </a:solidFill>
          <a:latin typeface="+mn-lt"/>
          <a:ea typeface="+mn-ea"/>
          <a:cs typeface="+mn-cs"/>
        </a:defRPr>
      </a:lvl3pPr>
      <a:lvl4pPr marL="863600" indent="-203200" algn="l" defTabSz="914400" rtl="0" eaLnBrk="1" latinLnBrk="0" hangingPunct="1">
        <a:spcBef>
          <a:spcPts val="800"/>
        </a:spcBef>
        <a:spcAft>
          <a:spcPts val="0"/>
        </a:spcAft>
        <a:buClr>
          <a:schemeClr val="accent1"/>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28EAA-25C5-D4E9-3D4B-142C4D6CF218}"/>
              </a:ext>
            </a:extLst>
          </p:cNvPr>
          <p:cNvSpPr>
            <a:spLocks noGrp="1"/>
          </p:cNvSpPr>
          <p:nvPr>
            <p:ph type="ctrTitle"/>
          </p:nvPr>
        </p:nvSpPr>
        <p:spPr>
          <a:xfrm>
            <a:off x="119270" y="2686929"/>
            <a:ext cx="8931965" cy="2176619"/>
          </a:xfrm>
        </p:spPr>
        <p:txBody>
          <a:bodyPr/>
          <a:lstStyle/>
          <a:p>
            <a:pPr algn="ctr"/>
            <a:r>
              <a:rPr lang="en-US" sz="3600" dirty="0">
                <a:latin typeface="Tw Cen MT" panose="020B0602020104020603" pitchFamily="34" charset="0"/>
              </a:rPr>
              <a:t>Kachin-PSEA Network Meeting  </a:t>
            </a:r>
            <a:br>
              <a:rPr lang="en-US" sz="4400" dirty="0">
                <a:latin typeface="Tw Cen MT" panose="020B0602020104020603" pitchFamily="34" charset="0"/>
              </a:rPr>
            </a:br>
            <a:br>
              <a:rPr lang="en-US" sz="4400" dirty="0">
                <a:latin typeface="Tw Cen MT" panose="020B0602020104020603" pitchFamily="34" charset="0"/>
              </a:rPr>
            </a:br>
            <a:r>
              <a:rPr lang="en-US" sz="3200" dirty="0">
                <a:latin typeface="Tw Cen MT" panose="020B0602020104020603" pitchFamily="34" charset="0"/>
              </a:rPr>
              <a:t>29 August 2022</a:t>
            </a:r>
            <a:endParaRPr lang="en-US" sz="4400" dirty="0">
              <a:latin typeface="Tw Cen MT" panose="020B0602020104020603" pitchFamily="34" charset="0"/>
            </a:endParaRPr>
          </a:p>
        </p:txBody>
      </p:sp>
      <p:pic>
        <p:nvPicPr>
          <p:cNvPr id="3" name="Picture 2" descr="Graphical user interface, text, application&#10;&#10;Description automatically generated">
            <a:extLst>
              <a:ext uri="{FF2B5EF4-FFF2-40B4-BE49-F238E27FC236}">
                <a16:creationId xmlns:a16="http://schemas.microsoft.com/office/drawing/2014/main" id="{8693317B-9076-2C63-5DAE-B3A2BDC1345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270" y="379828"/>
            <a:ext cx="3826411" cy="13173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E5CB1-F4E7-BAEF-DBAB-5EC3CA3DC29A}"/>
              </a:ext>
            </a:extLst>
          </p:cNvPr>
          <p:cNvSpPr>
            <a:spLocks noGrp="1"/>
          </p:cNvSpPr>
          <p:nvPr>
            <p:ph type="title"/>
          </p:nvPr>
        </p:nvSpPr>
        <p:spPr/>
        <p:txBody>
          <a:bodyPr/>
          <a:lstStyle/>
          <a:p>
            <a:pPr algn="ctr"/>
            <a:r>
              <a:rPr lang="en-US" dirty="0"/>
              <a:t>Safe Programming Tips ( Example)</a:t>
            </a:r>
          </a:p>
        </p:txBody>
      </p:sp>
      <p:graphicFrame>
        <p:nvGraphicFramePr>
          <p:cNvPr id="4" name="Table 4">
            <a:extLst>
              <a:ext uri="{FF2B5EF4-FFF2-40B4-BE49-F238E27FC236}">
                <a16:creationId xmlns:a16="http://schemas.microsoft.com/office/drawing/2014/main" id="{7CC772BF-DA5A-0563-639E-45947140075E}"/>
              </a:ext>
            </a:extLst>
          </p:cNvPr>
          <p:cNvGraphicFramePr>
            <a:graphicFrameLocks noGrp="1"/>
          </p:cNvGraphicFramePr>
          <p:nvPr>
            <p:ph idx="1"/>
            <p:extLst>
              <p:ext uri="{D42A27DB-BD31-4B8C-83A1-F6EECF244321}">
                <p14:modId xmlns:p14="http://schemas.microsoft.com/office/powerpoint/2010/main" val="3471363805"/>
              </p:ext>
            </p:extLst>
          </p:nvPr>
        </p:nvGraphicFramePr>
        <p:xfrm>
          <a:off x="544513" y="1702851"/>
          <a:ext cx="8062912" cy="4045282"/>
        </p:xfrm>
        <a:graphic>
          <a:graphicData uri="http://schemas.openxmlformats.org/drawingml/2006/table">
            <a:tbl>
              <a:tblPr firstRow="1" bandRow="1">
                <a:tableStyleId>{5C22544A-7EE6-4342-B048-85BDC9FD1C3A}</a:tableStyleId>
              </a:tblPr>
              <a:tblGrid>
                <a:gridCol w="2754536">
                  <a:extLst>
                    <a:ext uri="{9D8B030D-6E8A-4147-A177-3AD203B41FA5}">
                      <a16:colId xmlns:a16="http://schemas.microsoft.com/office/drawing/2014/main" val="2070776659"/>
                    </a:ext>
                  </a:extLst>
                </a:gridCol>
                <a:gridCol w="5308376">
                  <a:extLst>
                    <a:ext uri="{9D8B030D-6E8A-4147-A177-3AD203B41FA5}">
                      <a16:colId xmlns:a16="http://schemas.microsoft.com/office/drawing/2014/main" val="3108427571"/>
                    </a:ext>
                  </a:extLst>
                </a:gridCol>
              </a:tblGrid>
              <a:tr h="547159">
                <a:tc>
                  <a:txBody>
                    <a:bodyPr/>
                    <a:lstStyle/>
                    <a:p>
                      <a:r>
                        <a:rPr lang="en-US" dirty="0">
                          <a:latin typeface="Tw Cen MT" panose="020B0602020104020603" pitchFamily="34" charset="0"/>
                        </a:rPr>
                        <a:t>Tips for the safe programming </a:t>
                      </a:r>
                    </a:p>
                  </a:txBody>
                  <a:tcPr/>
                </a:tc>
                <a:tc>
                  <a:txBody>
                    <a:bodyPr/>
                    <a:lstStyle/>
                    <a:p>
                      <a:r>
                        <a:rPr lang="en-US" dirty="0">
                          <a:latin typeface="Tw Cen MT" panose="020B0602020104020603" pitchFamily="34" charset="0"/>
                        </a:rPr>
                        <a:t>Recommendation/Suggestion</a:t>
                      </a:r>
                    </a:p>
                  </a:txBody>
                  <a:tcPr/>
                </a:tc>
                <a:extLst>
                  <a:ext uri="{0D108BD9-81ED-4DB2-BD59-A6C34878D82A}">
                    <a16:rowId xmlns:a16="http://schemas.microsoft.com/office/drawing/2014/main" val="2969885312"/>
                  </a:ext>
                </a:extLst>
              </a:tr>
              <a:tr h="1169116">
                <a:tc>
                  <a:txBody>
                    <a:bodyPr/>
                    <a:lstStyle/>
                    <a:p>
                      <a:r>
                        <a:rPr lang="en-US" dirty="0">
                          <a:latin typeface="Tw Cen MT" panose="020B0602020104020603" pitchFamily="34" charset="0"/>
                        </a:rPr>
                        <a:t>Risk Assessment and Safeguarding  Plan </a:t>
                      </a:r>
                    </a:p>
                    <a:p>
                      <a:r>
                        <a:rPr lang="en-US" dirty="0">
                          <a:latin typeface="Tw Cen MT" panose="020B0602020104020603" pitchFamily="34" charset="0"/>
                        </a:rPr>
                        <a:t> ( Design and Proposal)</a:t>
                      </a:r>
                    </a:p>
                  </a:txBody>
                  <a:tcPr/>
                </a:tc>
                <a:tc>
                  <a:txBody>
                    <a:bodyPr/>
                    <a:lstStyle/>
                    <a:p>
                      <a:r>
                        <a:rPr lang="en-US" dirty="0">
                          <a:latin typeface="Tw Cen MT" panose="020B0602020104020603" pitchFamily="34" charset="0"/>
                        </a:rPr>
                        <a:t>Risk assessing and  analysis Risk and Risk mitigation should be organization best practices ( make sure to include safeguarding as a risk category ) </a:t>
                      </a:r>
                    </a:p>
                  </a:txBody>
                  <a:tcPr/>
                </a:tc>
                <a:extLst>
                  <a:ext uri="{0D108BD9-81ED-4DB2-BD59-A6C34878D82A}">
                    <a16:rowId xmlns:a16="http://schemas.microsoft.com/office/drawing/2014/main" val="1587162932"/>
                  </a:ext>
                </a:extLst>
              </a:tr>
              <a:tr h="521753">
                <a:tc>
                  <a:txBody>
                    <a:bodyPr/>
                    <a:lstStyle/>
                    <a:p>
                      <a:r>
                        <a:rPr lang="en-US" dirty="0">
                          <a:latin typeface="Tw Cen MT" panose="020B0602020104020603" pitchFamily="34" charset="0"/>
                        </a:rPr>
                        <a:t>Monitoring Visit </a:t>
                      </a:r>
                    </a:p>
                  </a:txBody>
                  <a:tcPr/>
                </a:tc>
                <a:tc>
                  <a:txBody>
                    <a:bodyPr/>
                    <a:lstStyle/>
                    <a:p>
                      <a:r>
                        <a:rPr lang="en-US" dirty="0">
                          <a:latin typeface="Tw Cen MT" panose="020B0602020104020603" pitchFamily="34" charset="0"/>
                        </a:rPr>
                        <a:t>Safeguarding Monitoring Tools</a:t>
                      </a:r>
                    </a:p>
                  </a:txBody>
                  <a:tcPr/>
                </a:tc>
                <a:extLst>
                  <a:ext uri="{0D108BD9-81ED-4DB2-BD59-A6C34878D82A}">
                    <a16:rowId xmlns:a16="http://schemas.microsoft.com/office/drawing/2014/main" val="4236452729"/>
                  </a:ext>
                </a:extLst>
              </a:tr>
              <a:tr h="968971">
                <a:tc>
                  <a:txBody>
                    <a:bodyPr/>
                    <a:lstStyle/>
                    <a:p>
                      <a:r>
                        <a:rPr lang="en-US" dirty="0">
                          <a:latin typeface="Tw Cen MT" panose="020B0602020104020603" pitchFamily="34" charset="0"/>
                        </a:rPr>
                        <a:t>Guideline for </a:t>
                      </a:r>
                      <a:r>
                        <a:rPr lang="en-US" dirty="0" err="1">
                          <a:latin typeface="Tw Cen MT" panose="020B0602020104020603" pitchFamily="34" charset="0"/>
                        </a:rPr>
                        <a:t>programme</a:t>
                      </a:r>
                      <a:r>
                        <a:rPr lang="en-US" dirty="0">
                          <a:latin typeface="Tw Cen MT" panose="020B0602020104020603" pitchFamily="34" charset="0"/>
                        </a:rPr>
                        <a:t> Delivery </a:t>
                      </a:r>
                    </a:p>
                  </a:txBody>
                  <a:tcPr/>
                </a:tc>
                <a:tc>
                  <a:txBody>
                    <a:bodyPr/>
                    <a:lstStyle/>
                    <a:p>
                      <a:r>
                        <a:rPr lang="en-US" dirty="0">
                          <a:latin typeface="Tw Cen MT" panose="020B0602020104020603" pitchFamily="34" charset="0"/>
                        </a:rPr>
                        <a:t>Code of Conduct and FCHM</a:t>
                      </a:r>
                    </a:p>
                    <a:p>
                      <a:r>
                        <a:rPr lang="en-US" dirty="0">
                          <a:latin typeface="Tw Cen MT" panose="020B0602020104020603" pitchFamily="34" charset="0"/>
                        </a:rPr>
                        <a:t>( inclusive Safeguarding/PSEA )</a:t>
                      </a:r>
                    </a:p>
                    <a:p>
                      <a:endParaRPr lang="en-US" dirty="0">
                        <a:latin typeface="Tw Cen MT" panose="020B0602020104020603" pitchFamily="34" charset="0"/>
                      </a:endParaRPr>
                    </a:p>
                  </a:txBody>
                  <a:tcPr/>
                </a:tc>
                <a:extLst>
                  <a:ext uri="{0D108BD9-81ED-4DB2-BD59-A6C34878D82A}">
                    <a16:rowId xmlns:a16="http://schemas.microsoft.com/office/drawing/2014/main" val="1347629531"/>
                  </a:ext>
                </a:extLst>
              </a:tr>
              <a:tr h="745362">
                <a:tc>
                  <a:txBody>
                    <a:bodyPr/>
                    <a:lstStyle/>
                    <a:p>
                      <a:r>
                        <a:rPr lang="en-US" dirty="0">
                          <a:latin typeface="Tw Cen MT" panose="020B0602020104020603" pitchFamily="34" charset="0"/>
                        </a:rPr>
                        <a:t>Guideline for recording images </a:t>
                      </a:r>
                    </a:p>
                  </a:txBody>
                  <a:tcPr/>
                </a:tc>
                <a:tc>
                  <a:txBody>
                    <a:bodyPr/>
                    <a:lstStyle/>
                    <a:p>
                      <a:r>
                        <a:rPr lang="en-US" dirty="0">
                          <a:latin typeface="Tw Cen MT" panose="020B0602020104020603" pitchFamily="34" charset="0"/>
                        </a:rPr>
                        <a:t>Follow Code of Conduct, using photo consent form</a:t>
                      </a:r>
                    </a:p>
                  </a:txBody>
                  <a:tcPr/>
                </a:tc>
                <a:extLst>
                  <a:ext uri="{0D108BD9-81ED-4DB2-BD59-A6C34878D82A}">
                    <a16:rowId xmlns:a16="http://schemas.microsoft.com/office/drawing/2014/main" val="152844910"/>
                  </a:ext>
                </a:extLst>
              </a:tr>
            </a:tbl>
          </a:graphicData>
        </a:graphic>
      </p:graphicFrame>
    </p:spTree>
    <p:extLst>
      <p:ext uri="{BB962C8B-B14F-4D97-AF65-F5344CB8AC3E}">
        <p14:creationId xmlns:p14="http://schemas.microsoft.com/office/powerpoint/2010/main" val="2154186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6249E-B808-1749-3B6F-23E0514BF4E6}"/>
              </a:ext>
            </a:extLst>
          </p:cNvPr>
          <p:cNvSpPr>
            <a:spLocks noGrp="1"/>
          </p:cNvSpPr>
          <p:nvPr>
            <p:ph type="title"/>
          </p:nvPr>
        </p:nvSpPr>
        <p:spPr/>
        <p:txBody>
          <a:bodyPr/>
          <a:lstStyle/>
          <a:p>
            <a:r>
              <a:rPr lang="en-US" dirty="0"/>
              <a:t>Example Risk Category </a:t>
            </a:r>
          </a:p>
        </p:txBody>
      </p:sp>
      <p:sp>
        <p:nvSpPr>
          <p:cNvPr id="3" name="Content Placeholder 2">
            <a:extLst>
              <a:ext uri="{FF2B5EF4-FFF2-40B4-BE49-F238E27FC236}">
                <a16:creationId xmlns:a16="http://schemas.microsoft.com/office/drawing/2014/main" id="{218A68B5-ED8E-693C-78C5-0BA2A22D941A}"/>
              </a:ext>
            </a:extLst>
          </p:cNvPr>
          <p:cNvSpPr>
            <a:spLocks noGrp="1"/>
          </p:cNvSpPr>
          <p:nvPr>
            <p:ph idx="1"/>
          </p:nvPr>
        </p:nvSpPr>
        <p:spPr>
          <a:xfrm>
            <a:off x="544513" y="1872342"/>
            <a:ext cx="8062912" cy="4064224"/>
          </a:xfrm>
        </p:spPr>
        <p:txBody>
          <a:bodyPr/>
          <a:lstStyle/>
          <a:p>
            <a:pPr marL="342900" indent="-342900">
              <a:buFont typeface="Wingdings" panose="05000000000000000000" pitchFamily="2" charset="2"/>
              <a:buChar char="v"/>
            </a:pPr>
            <a:r>
              <a:rPr lang="en-US" sz="1800" dirty="0">
                <a:solidFill>
                  <a:schemeClr val="accent1"/>
                </a:solidFill>
              </a:rPr>
              <a:t>Context and External Environmental</a:t>
            </a:r>
          </a:p>
          <a:p>
            <a:pPr marL="342900" indent="-342900">
              <a:buFont typeface="Wingdings" panose="05000000000000000000" pitchFamily="2" charset="2"/>
              <a:buChar char="v"/>
            </a:pPr>
            <a:r>
              <a:rPr lang="en-US" sz="1800" dirty="0" err="1">
                <a:solidFill>
                  <a:schemeClr val="accent1"/>
                </a:solidFill>
              </a:rPr>
              <a:t>Programme</a:t>
            </a:r>
            <a:r>
              <a:rPr lang="en-US" sz="1800" dirty="0">
                <a:solidFill>
                  <a:schemeClr val="accent1"/>
                </a:solidFill>
              </a:rPr>
              <a:t> deliverable </a:t>
            </a:r>
          </a:p>
          <a:p>
            <a:pPr marL="342900" indent="-342900">
              <a:buFont typeface="Wingdings" panose="05000000000000000000" pitchFamily="2" charset="2"/>
              <a:buChar char="v"/>
            </a:pPr>
            <a:r>
              <a:rPr lang="en-US" sz="1800" dirty="0" err="1">
                <a:solidFill>
                  <a:schemeClr val="accent1"/>
                </a:solidFill>
              </a:rPr>
              <a:t>Programme</a:t>
            </a:r>
            <a:r>
              <a:rPr lang="en-US" sz="1800" dirty="0">
                <a:solidFill>
                  <a:schemeClr val="accent1"/>
                </a:solidFill>
              </a:rPr>
              <a:t> Participants ( Aged, Gender, Disability)</a:t>
            </a:r>
          </a:p>
          <a:p>
            <a:pPr marL="342900" indent="-342900">
              <a:buFont typeface="Wingdings" panose="05000000000000000000" pitchFamily="2" charset="2"/>
              <a:buChar char="v"/>
            </a:pPr>
            <a:r>
              <a:rPr lang="en-US" sz="1800" dirty="0">
                <a:solidFill>
                  <a:schemeClr val="accent1"/>
                </a:solidFill>
              </a:rPr>
              <a:t>Human Resources</a:t>
            </a:r>
          </a:p>
          <a:p>
            <a:pPr marL="342900" indent="-342900">
              <a:buFont typeface="Wingdings" panose="05000000000000000000" pitchFamily="2" charset="2"/>
              <a:buChar char="v"/>
            </a:pPr>
            <a:r>
              <a:rPr lang="en-US" sz="1800" dirty="0">
                <a:solidFill>
                  <a:schemeClr val="accent1"/>
                </a:solidFill>
              </a:rPr>
              <a:t>Media and Communication</a:t>
            </a:r>
          </a:p>
          <a:p>
            <a:pPr marL="342900" indent="-342900">
              <a:buFont typeface="Wingdings" panose="05000000000000000000" pitchFamily="2" charset="2"/>
              <a:buChar char="v"/>
            </a:pPr>
            <a:r>
              <a:rPr lang="en-US" sz="1800" dirty="0">
                <a:solidFill>
                  <a:schemeClr val="accent1"/>
                </a:solidFill>
              </a:rPr>
              <a:t>Government and leadership</a:t>
            </a:r>
          </a:p>
          <a:p>
            <a:pPr marL="342900" indent="-342900">
              <a:buFont typeface="Wingdings" panose="05000000000000000000" pitchFamily="2" charset="2"/>
              <a:buChar char="v"/>
            </a:pPr>
            <a:r>
              <a:rPr lang="en-US" sz="1800" dirty="0">
                <a:solidFill>
                  <a:schemeClr val="accent1"/>
                </a:solidFill>
              </a:rPr>
              <a:t>Information and technology</a:t>
            </a:r>
          </a:p>
          <a:p>
            <a:pPr marL="342900" indent="-342900">
              <a:buFont typeface="Wingdings" panose="05000000000000000000" pitchFamily="2" charset="2"/>
              <a:buChar char="v"/>
            </a:pPr>
            <a:r>
              <a:rPr lang="en-US" sz="1800" dirty="0">
                <a:solidFill>
                  <a:schemeClr val="accent1"/>
                </a:solidFill>
              </a:rPr>
              <a:t>Partners and third parties </a:t>
            </a:r>
          </a:p>
          <a:p>
            <a:endParaRPr lang="en-US" dirty="0"/>
          </a:p>
        </p:txBody>
      </p:sp>
    </p:spTree>
    <p:extLst>
      <p:ext uri="{BB962C8B-B14F-4D97-AF65-F5344CB8AC3E}">
        <p14:creationId xmlns:p14="http://schemas.microsoft.com/office/powerpoint/2010/main" val="3656808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B48484-D76E-F12F-73B5-67A568CFB183}"/>
              </a:ext>
            </a:extLst>
          </p:cNvPr>
          <p:cNvSpPr>
            <a:spLocks noGrp="1"/>
          </p:cNvSpPr>
          <p:nvPr>
            <p:ph idx="1"/>
          </p:nvPr>
        </p:nvSpPr>
        <p:spPr/>
        <p:txBody>
          <a:bodyPr/>
          <a:lstStyle/>
          <a:p>
            <a:r>
              <a:rPr lang="en-US" dirty="0"/>
              <a:t>1) Potential for abuse</a:t>
            </a:r>
          </a:p>
          <a:p>
            <a:r>
              <a:rPr lang="en-US" dirty="0"/>
              <a:t> </a:t>
            </a:r>
          </a:p>
          <a:p>
            <a:r>
              <a:rPr lang="en-US" dirty="0"/>
              <a:t>2) Prevention Measure</a:t>
            </a:r>
          </a:p>
          <a:p>
            <a:endParaRPr lang="en-US" dirty="0"/>
          </a:p>
          <a:p>
            <a:r>
              <a:rPr lang="en-US" dirty="0"/>
              <a:t> </a:t>
            </a:r>
          </a:p>
        </p:txBody>
      </p:sp>
      <p:sp>
        <p:nvSpPr>
          <p:cNvPr id="3" name="Title 2">
            <a:extLst>
              <a:ext uri="{FF2B5EF4-FFF2-40B4-BE49-F238E27FC236}">
                <a16:creationId xmlns:a16="http://schemas.microsoft.com/office/drawing/2014/main" id="{15352AD5-4989-68C7-E45E-245F8242810F}"/>
              </a:ext>
            </a:extLst>
          </p:cNvPr>
          <p:cNvSpPr>
            <a:spLocks noGrp="1"/>
          </p:cNvSpPr>
          <p:nvPr>
            <p:ph type="title"/>
          </p:nvPr>
        </p:nvSpPr>
        <p:spPr>
          <a:xfrm>
            <a:off x="574943" y="671411"/>
            <a:ext cx="8288144" cy="595892"/>
          </a:xfrm>
        </p:spPr>
        <p:txBody>
          <a:bodyPr/>
          <a:lstStyle/>
          <a:p>
            <a:r>
              <a:rPr lang="en-US" dirty="0"/>
              <a:t>Programmatic Risk Assessment</a:t>
            </a:r>
          </a:p>
        </p:txBody>
      </p:sp>
      <p:graphicFrame>
        <p:nvGraphicFramePr>
          <p:cNvPr id="4" name="Table 4">
            <a:extLst>
              <a:ext uri="{FF2B5EF4-FFF2-40B4-BE49-F238E27FC236}">
                <a16:creationId xmlns:a16="http://schemas.microsoft.com/office/drawing/2014/main" id="{37768102-5745-73C4-0FBF-0D39444808C4}"/>
              </a:ext>
            </a:extLst>
          </p:cNvPr>
          <p:cNvGraphicFramePr>
            <a:graphicFrameLocks noGrp="1"/>
          </p:cNvGraphicFramePr>
          <p:nvPr/>
        </p:nvGraphicFramePr>
        <p:xfrm>
          <a:off x="659567" y="3147934"/>
          <a:ext cx="2188564" cy="2057434"/>
        </p:xfrm>
        <a:graphic>
          <a:graphicData uri="http://schemas.openxmlformats.org/drawingml/2006/table">
            <a:tbl>
              <a:tblPr firstRow="1" bandRow="1">
                <a:tableStyleId>{5C22544A-7EE6-4342-B048-85BDC9FD1C3A}</a:tableStyleId>
              </a:tblPr>
              <a:tblGrid>
                <a:gridCol w="1250476">
                  <a:extLst>
                    <a:ext uri="{9D8B030D-6E8A-4147-A177-3AD203B41FA5}">
                      <a16:colId xmlns:a16="http://schemas.microsoft.com/office/drawing/2014/main" val="2380196912"/>
                    </a:ext>
                  </a:extLst>
                </a:gridCol>
                <a:gridCol w="938088">
                  <a:extLst>
                    <a:ext uri="{9D8B030D-6E8A-4147-A177-3AD203B41FA5}">
                      <a16:colId xmlns:a16="http://schemas.microsoft.com/office/drawing/2014/main" val="1839150659"/>
                    </a:ext>
                  </a:extLst>
                </a:gridCol>
              </a:tblGrid>
              <a:tr h="654638">
                <a:tc gridSpan="2">
                  <a:txBody>
                    <a:bodyPr/>
                    <a:lstStyle/>
                    <a:p>
                      <a:r>
                        <a:rPr lang="en-US" dirty="0"/>
                        <a:t>1. Note How likely the risk will occur</a:t>
                      </a:r>
                    </a:p>
                  </a:txBody>
                  <a:tcPr/>
                </a:tc>
                <a:tc hMerge="1">
                  <a:txBody>
                    <a:bodyPr/>
                    <a:lstStyle/>
                    <a:p>
                      <a:r>
                        <a:rPr lang="en-US" dirty="0"/>
                        <a:t>1. Note How likely the risk will occur</a:t>
                      </a:r>
                    </a:p>
                  </a:txBody>
                  <a:tcPr/>
                </a:tc>
                <a:extLst>
                  <a:ext uri="{0D108BD9-81ED-4DB2-BD59-A6C34878D82A}">
                    <a16:rowId xmlns:a16="http://schemas.microsoft.com/office/drawing/2014/main" val="3338680022"/>
                  </a:ext>
                </a:extLst>
              </a:tr>
              <a:tr h="654638">
                <a:tc>
                  <a:txBody>
                    <a:bodyPr/>
                    <a:lstStyle/>
                    <a:p>
                      <a:r>
                        <a:rPr lang="en-US" dirty="0"/>
                        <a:t>Highly likely</a:t>
                      </a:r>
                    </a:p>
                  </a:txBody>
                  <a:tcPr/>
                </a:tc>
                <a:tc>
                  <a:txBody>
                    <a:bodyPr/>
                    <a:lstStyle/>
                    <a:p>
                      <a:r>
                        <a:rPr lang="en-US" dirty="0"/>
                        <a:t>3</a:t>
                      </a:r>
                    </a:p>
                  </a:txBody>
                  <a:tcPr/>
                </a:tc>
                <a:extLst>
                  <a:ext uri="{0D108BD9-81ED-4DB2-BD59-A6C34878D82A}">
                    <a16:rowId xmlns:a16="http://schemas.microsoft.com/office/drawing/2014/main" val="2495961029"/>
                  </a:ext>
                </a:extLst>
              </a:tr>
              <a:tr h="374079">
                <a:tc>
                  <a:txBody>
                    <a:bodyPr/>
                    <a:lstStyle/>
                    <a:p>
                      <a:r>
                        <a:rPr lang="en-US" dirty="0"/>
                        <a:t>Likely</a:t>
                      </a:r>
                    </a:p>
                  </a:txBody>
                  <a:tcPr/>
                </a:tc>
                <a:tc>
                  <a:txBody>
                    <a:bodyPr/>
                    <a:lstStyle/>
                    <a:p>
                      <a:r>
                        <a:rPr lang="en-US" dirty="0"/>
                        <a:t>2</a:t>
                      </a:r>
                    </a:p>
                  </a:txBody>
                  <a:tcPr/>
                </a:tc>
                <a:extLst>
                  <a:ext uri="{0D108BD9-81ED-4DB2-BD59-A6C34878D82A}">
                    <a16:rowId xmlns:a16="http://schemas.microsoft.com/office/drawing/2014/main" val="4238628163"/>
                  </a:ext>
                </a:extLst>
              </a:tr>
              <a:tr h="374079">
                <a:tc>
                  <a:txBody>
                    <a:bodyPr/>
                    <a:lstStyle/>
                    <a:p>
                      <a:r>
                        <a:rPr lang="en-US" dirty="0"/>
                        <a:t>Not likely</a:t>
                      </a:r>
                    </a:p>
                  </a:txBody>
                  <a:tcPr/>
                </a:tc>
                <a:tc>
                  <a:txBody>
                    <a:bodyPr/>
                    <a:lstStyle/>
                    <a:p>
                      <a:r>
                        <a:rPr lang="en-US" dirty="0"/>
                        <a:t>1</a:t>
                      </a:r>
                    </a:p>
                  </a:txBody>
                  <a:tcPr/>
                </a:tc>
                <a:extLst>
                  <a:ext uri="{0D108BD9-81ED-4DB2-BD59-A6C34878D82A}">
                    <a16:rowId xmlns:a16="http://schemas.microsoft.com/office/drawing/2014/main" val="3344689582"/>
                  </a:ext>
                </a:extLst>
              </a:tr>
            </a:tbl>
          </a:graphicData>
        </a:graphic>
      </p:graphicFrame>
      <p:graphicFrame>
        <p:nvGraphicFramePr>
          <p:cNvPr id="7" name="Table 4">
            <a:extLst>
              <a:ext uri="{FF2B5EF4-FFF2-40B4-BE49-F238E27FC236}">
                <a16:creationId xmlns:a16="http://schemas.microsoft.com/office/drawing/2014/main" id="{0B8F8B37-2E00-5AA5-E689-03FB7155A8C0}"/>
              </a:ext>
            </a:extLst>
          </p:cNvPr>
          <p:cNvGraphicFramePr>
            <a:graphicFrameLocks noGrp="1"/>
          </p:cNvGraphicFramePr>
          <p:nvPr/>
        </p:nvGraphicFramePr>
        <p:xfrm>
          <a:off x="3064437" y="3147934"/>
          <a:ext cx="2743202" cy="2398213"/>
        </p:xfrm>
        <a:graphic>
          <a:graphicData uri="http://schemas.openxmlformats.org/drawingml/2006/table">
            <a:tbl>
              <a:tblPr firstRow="1" bandRow="1">
                <a:tableStyleId>{5C22544A-7EE6-4342-B048-85BDC9FD1C3A}</a:tableStyleId>
              </a:tblPr>
              <a:tblGrid>
                <a:gridCol w="1567378">
                  <a:extLst>
                    <a:ext uri="{9D8B030D-6E8A-4147-A177-3AD203B41FA5}">
                      <a16:colId xmlns:a16="http://schemas.microsoft.com/office/drawing/2014/main" val="2380196912"/>
                    </a:ext>
                  </a:extLst>
                </a:gridCol>
                <a:gridCol w="1175824">
                  <a:extLst>
                    <a:ext uri="{9D8B030D-6E8A-4147-A177-3AD203B41FA5}">
                      <a16:colId xmlns:a16="http://schemas.microsoft.com/office/drawing/2014/main" val="1839150659"/>
                    </a:ext>
                  </a:extLst>
                </a:gridCol>
              </a:tblGrid>
              <a:tr h="940631">
                <a:tc gridSpan="2">
                  <a:txBody>
                    <a:bodyPr/>
                    <a:lstStyle/>
                    <a:p>
                      <a:r>
                        <a:rPr lang="en-US" dirty="0"/>
                        <a:t>1. Note the likely impact for individuals and organization reputation</a:t>
                      </a:r>
                    </a:p>
                  </a:txBody>
                  <a:tcPr/>
                </a:tc>
                <a:tc hMerge="1">
                  <a:txBody>
                    <a:bodyPr/>
                    <a:lstStyle/>
                    <a:p>
                      <a:r>
                        <a:rPr lang="en-US" dirty="0"/>
                        <a:t>1. Note How likely the risk will occur</a:t>
                      </a:r>
                    </a:p>
                  </a:txBody>
                  <a:tcPr/>
                </a:tc>
                <a:extLst>
                  <a:ext uri="{0D108BD9-81ED-4DB2-BD59-A6C34878D82A}">
                    <a16:rowId xmlns:a16="http://schemas.microsoft.com/office/drawing/2014/main" val="3338680022"/>
                  </a:ext>
                </a:extLst>
              </a:tr>
              <a:tr h="450779">
                <a:tc>
                  <a:txBody>
                    <a:bodyPr/>
                    <a:lstStyle/>
                    <a:p>
                      <a:r>
                        <a:rPr lang="en-US" dirty="0"/>
                        <a:t>Highly likely</a:t>
                      </a:r>
                    </a:p>
                  </a:txBody>
                  <a:tcPr/>
                </a:tc>
                <a:tc>
                  <a:txBody>
                    <a:bodyPr/>
                    <a:lstStyle/>
                    <a:p>
                      <a:r>
                        <a:rPr lang="en-US" dirty="0"/>
                        <a:t>3</a:t>
                      </a:r>
                    </a:p>
                  </a:txBody>
                  <a:tcPr/>
                </a:tc>
                <a:extLst>
                  <a:ext uri="{0D108BD9-81ED-4DB2-BD59-A6C34878D82A}">
                    <a16:rowId xmlns:a16="http://schemas.microsoft.com/office/drawing/2014/main" val="2495961029"/>
                  </a:ext>
                </a:extLst>
              </a:tr>
              <a:tr h="376252">
                <a:tc>
                  <a:txBody>
                    <a:bodyPr/>
                    <a:lstStyle/>
                    <a:p>
                      <a:r>
                        <a:rPr lang="en-US" dirty="0"/>
                        <a:t>Likely</a:t>
                      </a:r>
                    </a:p>
                  </a:txBody>
                  <a:tcPr/>
                </a:tc>
                <a:tc>
                  <a:txBody>
                    <a:bodyPr/>
                    <a:lstStyle/>
                    <a:p>
                      <a:r>
                        <a:rPr lang="en-US" dirty="0"/>
                        <a:t>2</a:t>
                      </a:r>
                    </a:p>
                  </a:txBody>
                  <a:tcPr/>
                </a:tc>
                <a:extLst>
                  <a:ext uri="{0D108BD9-81ED-4DB2-BD59-A6C34878D82A}">
                    <a16:rowId xmlns:a16="http://schemas.microsoft.com/office/drawing/2014/main" val="4238628163"/>
                  </a:ext>
                </a:extLst>
              </a:tr>
              <a:tr h="382462">
                <a:tc>
                  <a:txBody>
                    <a:bodyPr/>
                    <a:lstStyle/>
                    <a:p>
                      <a:r>
                        <a:rPr lang="en-US" dirty="0"/>
                        <a:t>Not likely</a:t>
                      </a:r>
                    </a:p>
                  </a:txBody>
                  <a:tcPr/>
                </a:tc>
                <a:tc>
                  <a:txBody>
                    <a:bodyPr/>
                    <a:lstStyle/>
                    <a:p>
                      <a:r>
                        <a:rPr lang="en-US" dirty="0"/>
                        <a:t>1</a:t>
                      </a:r>
                    </a:p>
                  </a:txBody>
                  <a:tcPr/>
                </a:tc>
                <a:extLst>
                  <a:ext uri="{0D108BD9-81ED-4DB2-BD59-A6C34878D82A}">
                    <a16:rowId xmlns:a16="http://schemas.microsoft.com/office/drawing/2014/main" val="3344689582"/>
                  </a:ext>
                </a:extLst>
              </a:tr>
            </a:tbl>
          </a:graphicData>
        </a:graphic>
      </p:graphicFrame>
      <p:graphicFrame>
        <p:nvGraphicFramePr>
          <p:cNvPr id="8" name="Table 4">
            <a:extLst>
              <a:ext uri="{FF2B5EF4-FFF2-40B4-BE49-F238E27FC236}">
                <a16:creationId xmlns:a16="http://schemas.microsoft.com/office/drawing/2014/main" id="{C72335B8-2F5E-25B2-E4F6-3013EC497174}"/>
              </a:ext>
            </a:extLst>
          </p:cNvPr>
          <p:cNvGraphicFramePr>
            <a:graphicFrameLocks noGrp="1"/>
          </p:cNvGraphicFramePr>
          <p:nvPr/>
        </p:nvGraphicFramePr>
        <p:xfrm>
          <a:off x="6119885" y="3161049"/>
          <a:ext cx="2743202" cy="2123893"/>
        </p:xfrm>
        <a:graphic>
          <a:graphicData uri="http://schemas.openxmlformats.org/drawingml/2006/table">
            <a:tbl>
              <a:tblPr firstRow="1" bandRow="1">
                <a:tableStyleId>{5C22544A-7EE6-4342-B048-85BDC9FD1C3A}</a:tableStyleId>
              </a:tblPr>
              <a:tblGrid>
                <a:gridCol w="1567378">
                  <a:extLst>
                    <a:ext uri="{9D8B030D-6E8A-4147-A177-3AD203B41FA5}">
                      <a16:colId xmlns:a16="http://schemas.microsoft.com/office/drawing/2014/main" val="2380196912"/>
                    </a:ext>
                  </a:extLst>
                </a:gridCol>
                <a:gridCol w="1175824">
                  <a:extLst>
                    <a:ext uri="{9D8B030D-6E8A-4147-A177-3AD203B41FA5}">
                      <a16:colId xmlns:a16="http://schemas.microsoft.com/office/drawing/2014/main" val="1839150659"/>
                    </a:ext>
                  </a:extLst>
                </a:gridCol>
              </a:tblGrid>
              <a:tr h="688297">
                <a:tc gridSpan="2">
                  <a:txBody>
                    <a:bodyPr/>
                    <a:lstStyle/>
                    <a:p>
                      <a:r>
                        <a:rPr lang="en-US" dirty="0"/>
                        <a:t>Calculate the overall risk rating: likelihood x impact </a:t>
                      </a:r>
                    </a:p>
                  </a:txBody>
                  <a:tcPr/>
                </a:tc>
                <a:tc hMerge="1">
                  <a:txBody>
                    <a:bodyPr/>
                    <a:lstStyle/>
                    <a:p>
                      <a:r>
                        <a:rPr lang="en-US" dirty="0"/>
                        <a:t>1. Note How likely the risk will occur</a:t>
                      </a:r>
                    </a:p>
                  </a:txBody>
                  <a:tcPr/>
                </a:tc>
                <a:extLst>
                  <a:ext uri="{0D108BD9-81ED-4DB2-BD59-A6C34878D82A}">
                    <a16:rowId xmlns:a16="http://schemas.microsoft.com/office/drawing/2014/main" val="3338680022"/>
                  </a:ext>
                </a:extLst>
              </a:tr>
              <a:tr h="450779">
                <a:tc>
                  <a:txBody>
                    <a:bodyPr/>
                    <a:lstStyle/>
                    <a:p>
                      <a:r>
                        <a:rPr lang="en-US" dirty="0"/>
                        <a:t>Highly likely</a:t>
                      </a:r>
                    </a:p>
                  </a:txBody>
                  <a:tcPr/>
                </a:tc>
                <a:tc>
                  <a:txBody>
                    <a:bodyPr/>
                    <a:lstStyle/>
                    <a:p>
                      <a:r>
                        <a:rPr lang="en-US" dirty="0"/>
                        <a:t>7 to 9</a:t>
                      </a:r>
                    </a:p>
                  </a:txBody>
                  <a:tcPr/>
                </a:tc>
                <a:extLst>
                  <a:ext uri="{0D108BD9-81ED-4DB2-BD59-A6C34878D82A}">
                    <a16:rowId xmlns:a16="http://schemas.microsoft.com/office/drawing/2014/main" val="2495961029"/>
                  </a:ext>
                </a:extLst>
              </a:tr>
              <a:tr h="376252">
                <a:tc>
                  <a:txBody>
                    <a:bodyPr/>
                    <a:lstStyle/>
                    <a:p>
                      <a:r>
                        <a:rPr lang="en-US" dirty="0"/>
                        <a:t>Likely</a:t>
                      </a:r>
                    </a:p>
                  </a:txBody>
                  <a:tcPr/>
                </a:tc>
                <a:tc>
                  <a:txBody>
                    <a:bodyPr/>
                    <a:lstStyle/>
                    <a:p>
                      <a:r>
                        <a:rPr lang="en-US" dirty="0"/>
                        <a:t>4 to 6</a:t>
                      </a:r>
                    </a:p>
                  </a:txBody>
                  <a:tcPr/>
                </a:tc>
                <a:extLst>
                  <a:ext uri="{0D108BD9-81ED-4DB2-BD59-A6C34878D82A}">
                    <a16:rowId xmlns:a16="http://schemas.microsoft.com/office/drawing/2014/main" val="4238628163"/>
                  </a:ext>
                </a:extLst>
              </a:tr>
              <a:tr h="382462">
                <a:tc>
                  <a:txBody>
                    <a:bodyPr/>
                    <a:lstStyle/>
                    <a:p>
                      <a:r>
                        <a:rPr lang="en-US" dirty="0"/>
                        <a:t>Not likely</a:t>
                      </a:r>
                    </a:p>
                  </a:txBody>
                  <a:tcPr/>
                </a:tc>
                <a:tc>
                  <a:txBody>
                    <a:bodyPr/>
                    <a:lstStyle/>
                    <a:p>
                      <a:r>
                        <a:rPr lang="en-US" dirty="0"/>
                        <a:t>1 to 3</a:t>
                      </a:r>
                    </a:p>
                  </a:txBody>
                  <a:tcPr/>
                </a:tc>
                <a:extLst>
                  <a:ext uri="{0D108BD9-81ED-4DB2-BD59-A6C34878D82A}">
                    <a16:rowId xmlns:a16="http://schemas.microsoft.com/office/drawing/2014/main" val="3344689582"/>
                  </a:ext>
                </a:extLst>
              </a:tr>
            </a:tbl>
          </a:graphicData>
        </a:graphic>
      </p:graphicFrame>
    </p:spTree>
    <p:extLst>
      <p:ext uri="{BB962C8B-B14F-4D97-AF65-F5344CB8AC3E}">
        <p14:creationId xmlns:p14="http://schemas.microsoft.com/office/powerpoint/2010/main" val="3204289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772FD-12F4-85C6-25F0-5467468DBA73}"/>
              </a:ext>
            </a:extLst>
          </p:cNvPr>
          <p:cNvSpPr>
            <a:spLocks noGrp="1"/>
          </p:cNvSpPr>
          <p:nvPr>
            <p:ph type="title"/>
          </p:nvPr>
        </p:nvSpPr>
        <p:spPr/>
        <p:txBody>
          <a:bodyPr/>
          <a:lstStyle/>
          <a:p>
            <a:r>
              <a:rPr lang="en-US" sz="2400" dirty="0"/>
              <a:t>Community-based reporting mechanisms (CBRMs)</a:t>
            </a:r>
            <a:r>
              <a:rPr lang="my-MM" sz="2400" dirty="0"/>
              <a:t> </a:t>
            </a:r>
            <a:r>
              <a:rPr lang="en-US" sz="2400" dirty="0"/>
              <a:t>/</a:t>
            </a:r>
            <a:r>
              <a:rPr lang="my-MM" sz="1800" dirty="0"/>
              <a:t>လူ့အဖွဲ့အစည်းအခြေပြု အစီရင်ခံနည်းစနစ်များ</a:t>
            </a:r>
            <a:endParaRPr lang="en-US" sz="2400" dirty="0"/>
          </a:p>
        </p:txBody>
      </p:sp>
      <p:sp>
        <p:nvSpPr>
          <p:cNvPr id="4" name="Content Placeholder 1">
            <a:extLst>
              <a:ext uri="{FF2B5EF4-FFF2-40B4-BE49-F238E27FC236}">
                <a16:creationId xmlns:a16="http://schemas.microsoft.com/office/drawing/2014/main" id="{D23C9A36-5B53-01D9-A556-A91658002024}"/>
              </a:ext>
            </a:extLst>
          </p:cNvPr>
          <p:cNvSpPr>
            <a:spLocks noGrp="1"/>
          </p:cNvSpPr>
          <p:nvPr>
            <p:ph idx="1"/>
          </p:nvPr>
        </p:nvSpPr>
        <p:spPr>
          <a:xfrm>
            <a:off x="544513" y="1871663"/>
            <a:ext cx="8062912" cy="3724275"/>
          </a:xfrm>
        </p:spPr>
        <p:txBody>
          <a:bodyPr>
            <a:normAutofit/>
          </a:bodyPr>
          <a:lstStyle/>
          <a:p>
            <a:pPr>
              <a:buFont typeface="Wingdings" panose="05000000000000000000" pitchFamily="2" charset="2"/>
              <a:buChar char="v"/>
            </a:pPr>
            <a:r>
              <a:rPr lang="en-US" sz="1800" dirty="0" err="1"/>
              <a:t>အဖွဲ့အစည်းအလုပ်လုပ်နေတဲ့နေရာမှာရှိတဲ</a:t>
            </a:r>
            <a:r>
              <a:rPr lang="en-US" sz="1800" dirty="0"/>
              <a:t>့ </a:t>
            </a:r>
            <a:r>
              <a:rPr lang="en-US" sz="1800" dirty="0" err="1"/>
              <a:t>လူတိုင်းက</a:t>
            </a:r>
            <a:r>
              <a:rPr lang="en-US" sz="1800" dirty="0"/>
              <a:t> SEA,Safeguarding,နဲ့ပတ်သတ်ပြီးချိုးဖောက်ခံရရင်တိုင်ကြားနိုင်ရမယ်</a:t>
            </a:r>
          </a:p>
          <a:p>
            <a:endParaRPr lang="en-US" sz="1800" dirty="0"/>
          </a:p>
          <a:p>
            <a:pPr>
              <a:buFont typeface="Wingdings" panose="05000000000000000000" pitchFamily="2" charset="2"/>
              <a:buChar char="v"/>
            </a:pPr>
            <a:r>
              <a:rPr lang="en-US" sz="1800" dirty="0" err="1"/>
              <a:t>လူထုအခြပြုအစီရင်ခံစာစနစ်ဟာ</a:t>
            </a:r>
            <a:r>
              <a:rPr lang="en-US" sz="1800" dirty="0"/>
              <a:t> </a:t>
            </a:r>
            <a:r>
              <a:rPr lang="en-US" sz="1800" dirty="0" err="1"/>
              <a:t>အသက်ရှင်သန်ကျန်ရစ်သူနဲ့အခွင</a:t>
            </a:r>
            <a:r>
              <a:rPr lang="en-US" sz="1800" dirty="0"/>
              <a:t>့်</a:t>
            </a:r>
            <a:r>
              <a:rPr lang="en-US" sz="1800" dirty="0" err="1"/>
              <a:t>အရေးလိုအပ်ချက်နဲ</a:t>
            </a:r>
            <a:r>
              <a:rPr lang="en-US" sz="1800" dirty="0"/>
              <a:t>့ </a:t>
            </a:r>
            <a:r>
              <a:rPr lang="en-US" sz="1800" dirty="0" err="1"/>
              <a:t>ဆန္ဒတွေကိုအလေးပေးရမည</a:t>
            </a:r>
            <a:r>
              <a:rPr lang="en-US" sz="1800" dirty="0"/>
              <a:t>်။</a:t>
            </a:r>
          </a:p>
          <a:p>
            <a:endParaRPr lang="en-US" sz="1800" dirty="0"/>
          </a:p>
          <a:p>
            <a:pPr>
              <a:buFont typeface="Wingdings" panose="05000000000000000000" pitchFamily="2" charset="2"/>
              <a:buChar char="v"/>
            </a:pPr>
            <a:r>
              <a:rPr lang="en-US" sz="1800" dirty="0" err="1"/>
              <a:t>လူထုနဲ့အတူ</a:t>
            </a:r>
            <a:r>
              <a:rPr lang="en-US" sz="1800" dirty="0"/>
              <a:t> </a:t>
            </a:r>
            <a:r>
              <a:rPr lang="en-US" sz="1800" dirty="0" err="1"/>
              <a:t>သူတို့လက်လှမ်းမှီနိုင်မယ</a:t>
            </a:r>
            <a:r>
              <a:rPr lang="en-US" sz="1800" dirty="0"/>
              <a:t>့် </a:t>
            </a:r>
            <a:r>
              <a:rPr lang="en-US" sz="1800" dirty="0" err="1"/>
              <a:t>တိုင်ကြားမှုစနစ်ကိုအတူဖော်ထုတ်သင</a:t>
            </a:r>
            <a:r>
              <a:rPr lang="en-US" sz="1800" dirty="0"/>
              <a:t>့်</a:t>
            </a:r>
            <a:r>
              <a:rPr lang="en-US" sz="1800" dirty="0" err="1"/>
              <a:t>သည</a:t>
            </a:r>
            <a:r>
              <a:rPr lang="en-US" sz="1800" dirty="0"/>
              <a:t>်။</a:t>
            </a:r>
          </a:p>
          <a:p>
            <a:endParaRPr lang="en-US" sz="1800" dirty="0"/>
          </a:p>
        </p:txBody>
      </p:sp>
    </p:spTree>
    <p:extLst>
      <p:ext uri="{BB962C8B-B14F-4D97-AF65-F5344CB8AC3E}">
        <p14:creationId xmlns:p14="http://schemas.microsoft.com/office/powerpoint/2010/main" val="448135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1326-3067-13C8-5C53-37A79E6B2DEB}"/>
              </a:ext>
            </a:extLst>
          </p:cNvPr>
          <p:cNvSpPr>
            <a:spLocks noGrp="1"/>
          </p:cNvSpPr>
          <p:nvPr>
            <p:ph type="title"/>
          </p:nvPr>
        </p:nvSpPr>
        <p:spPr/>
        <p:txBody>
          <a:bodyPr/>
          <a:lstStyle/>
          <a:p>
            <a:r>
              <a:rPr lang="en-US" sz="2000" dirty="0"/>
              <a:t>Speak-up/whistle-blowing system/</a:t>
            </a:r>
            <a:r>
              <a:rPr lang="my-MM" sz="1600" dirty="0"/>
              <a:t>ပြောရေးဆိုခွင့်/</a:t>
            </a:r>
            <a:r>
              <a:rPr lang="en-US" sz="1600" dirty="0" err="1"/>
              <a:t>တီးတိုးသတင်းပေးခြင်း</a:t>
            </a:r>
            <a:endParaRPr lang="en-US" sz="1600" dirty="0"/>
          </a:p>
        </p:txBody>
      </p:sp>
      <p:sp>
        <p:nvSpPr>
          <p:cNvPr id="4" name="Content Placeholder 1">
            <a:extLst>
              <a:ext uri="{FF2B5EF4-FFF2-40B4-BE49-F238E27FC236}">
                <a16:creationId xmlns:a16="http://schemas.microsoft.com/office/drawing/2014/main" id="{82565EAF-A036-DB17-75BD-953A9A1D49E3}"/>
              </a:ext>
            </a:extLst>
          </p:cNvPr>
          <p:cNvSpPr>
            <a:spLocks noGrp="1"/>
          </p:cNvSpPr>
          <p:nvPr>
            <p:ph idx="1"/>
          </p:nvPr>
        </p:nvSpPr>
        <p:spPr>
          <a:xfrm>
            <a:off x="544513" y="1871663"/>
            <a:ext cx="8062912" cy="3724275"/>
          </a:xfrm>
          <a:ln w="38100">
            <a:solidFill>
              <a:srgbClr val="00B050"/>
            </a:solidFill>
          </a:ln>
        </p:spPr>
        <p:txBody>
          <a:bodyPr>
            <a:normAutofit fontScale="92500"/>
          </a:bodyPr>
          <a:lstStyle/>
          <a:p>
            <a:pPr>
              <a:buFont typeface="Wingdings" panose="05000000000000000000" pitchFamily="2" charset="2"/>
              <a:buChar char="v"/>
            </a:pPr>
            <a:endParaRPr lang="en-US" sz="1350" dirty="0">
              <a:latin typeface="Myanmar Text" panose="020B0502040204020203" pitchFamily="34" charset="0"/>
              <a:ea typeface="Calibri" panose="020F0502020204030204" pitchFamily="34" charset="0"/>
            </a:endParaRPr>
          </a:p>
          <a:p>
            <a:pPr>
              <a:buFont typeface="Wingdings" panose="05000000000000000000" pitchFamily="2" charset="2"/>
              <a:buChar char="v"/>
            </a:pPr>
            <a:r>
              <a:rPr lang="en-US" sz="1350" dirty="0" err="1">
                <a:latin typeface="Myanmar Text" panose="020B0502040204020203" pitchFamily="34" charset="0"/>
                <a:ea typeface="Calibri" panose="020F0502020204030204" pitchFamily="34" charset="0"/>
              </a:rPr>
              <a:t>လိင်ပိုင်းဆိုင်ရာ</a:t>
            </a:r>
            <a:r>
              <a:rPr lang="en-US" sz="1350" dirty="0">
                <a:latin typeface="Myanmar Text" panose="020B0502040204020203" pitchFamily="34" charset="0"/>
                <a:ea typeface="Calibri" panose="020F0502020204030204" pitchFamily="34" charset="0"/>
              </a:rPr>
              <a:t> </a:t>
            </a:r>
            <a:r>
              <a:rPr lang="en-US" sz="1350" dirty="0" err="1">
                <a:latin typeface="Myanmar Text" panose="020B0502040204020203" pitchFamily="34" charset="0"/>
                <a:ea typeface="Calibri" panose="020F0502020204030204" pitchFamily="34" charset="0"/>
              </a:rPr>
              <a:t>အမြတ်ထုတ်မှု</a:t>
            </a:r>
            <a:r>
              <a:rPr lang="en-US" sz="1350" dirty="0">
                <a:latin typeface="Myanmar Text" panose="020B0502040204020203" pitchFamily="34" charset="0"/>
                <a:ea typeface="Calibri" panose="020F0502020204030204" pitchFamily="34" charset="0"/>
              </a:rPr>
              <a:t> /</a:t>
            </a:r>
            <a:r>
              <a:rPr lang="en-US" sz="1350" dirty="0" err="1">
                <a:latin typeface="Myanmar Text" panose="020B0502040204020203" pitchFamily="34" charset="0"/>
                <a:ea typeface="Calibri" panose="020F0502020204030204" pitchFamily="34" charset="0"/>
              </a:rPr>
              <a:t>မဖွယ်မရာပြုလုပ်မှု</a:t>
            </a:r>
            <a:r>
              <a:rPr lang="en-US" sz="1350" dirty="0">
                <a:latin typeface="Myanmar Text" panose="020B0502040204020203" pitchFamily="34" charset="0"/>
                <a:ea typeface="Calibri" panose="020F0502020204030204" pitchFamily="34" charset="0"/>
              </a:rPr>
              <a:t> /</a:t>
            </a:r>
            <a:r>
              <a:rPr lang="en-US" sz="1350" dirty="0" err="1">
                <a:latin typeface="Myanmar Text" panose="020B0502040204020203" pitchFamily="34" charset="0"/>
                <a:ea typeface="Calibri" panose="020F0502020204030204" pitchFamily="34" charset="0"/>
              </a:rPr>
              <a:t>စော်ကားနှောင</a:t>
            </a:r>
            <a:r>
              <a:rPr lang="en-US" sz="1350" dirty="0">
                <a:latin typeface="Myanmar Text" panose="020B0502040204020203" pitchFamily="34" charset="0"/>
                <a:ea typeface="Calibri" panose="020F0502020204030204" pitchFamily="34" charset="0"/>
              </a:rPr>
              <a:t>့်</a:t>
            </a:r>
            <a:r>
              <a:rPr lang="en-US" sz="1350" dirty="0" err="1">
                <a:latin typeface="Myanmar Text" panose="020B0502040204020203" pitchFamily="34" charset="0"/>
                <a:ea typeface="Calibri" panose="020F0502020204030204" pitchFamily="34" charset="0"/>
              </a:rPr>
              <a:t>ယှက်မှုများနှင</a:t>
            </a:r>
            <a:r>
              <a:rPr lang="en-US" sz="1350" dirty="0">
                <a:latin typeface="Myanmar Text" panose="020B0502040204020203" pitchFamily="34" charset="0"/>
                <a:ea typeface="Calibri" panose="020F0502020204030204" pitchFamily="34" charset="0"/>
              </a:rPr>
              <a:t>့် </a:t>
            </a:r>
            <a:r>
              <a:rPr lang="en-US" sz="1350" dirty="0" err="1">
                <a:latin typeface="Myanmar Text" panose="020B0502040204020203" pitchFamily="34" charset="0"/>
                <a:ea typeface="Calibri" panose="020F0502020204030204" pitchFamily="34" charset="0"/>
              </a:rPr>
              <a:t>အခြားထိခိုက်မှုပုံစံများနှင</a:t>
            </a:r>
            <a:r>
              <a:rPr lang="en-US" sz="1350" dirty="0">
                <a:latin typeface="Myanmar Text" panose="020B0502040204020203" pitchFamily="34" charset="0"/>
                <a:ea typeface="Calibri" panose="020F0502020204030204" pitchFamily="34" charset="0"/>
              </a:rPr>
              <a:t>့်</a:t>
            </a:r>
            <a:r>
              <a:rPr lang="en-US" sz="1350" dirty="0" err="1">
                <a:latin typeface="Myanmar Text" panose="020B0502040204020203" pitchFamily="34" charset="0"/>
                <a:ea typeface="Calibri" panose="020F0502020204030204" pitchFamily="34" charset="0"/>
              </a:rPr>
              <a:t>ပတ်သက</a:t>
            </a:r>
            <a:r>
              <a:rPr lang="en-US" sz="1350" dirty="0">
                <a:latin typeface="Myanmar Text" panose="020B0502040204020203" pitchFamily="34" charset="0"/>
                <a:ea typeface="Calibri" panose="020F0502020204030204" pitchFamily="34" charset="0"/>
              </a:rPr>
              <a:t>်၍ </a:t>
            </a:r>
            <a:r>
              <a:rPr lang="en-US" sz="1350" dirty="0" err="1">
                <a:latin typeface="Myanmar Text" panose="020B0502040204020203" pitchFamily="34" charset="0"/>
                <a:ea typeface="Calibri" panose="020F0502020204030204" pitchFamily="34" charset="0"/>
              </a:rPr>
              <a:t>စိုးရိမ်ပူပန်မှုများကို</a:t>
            </a:r>
            <a:r>
              <a:rPr lang="en-US" sz="1350" dirty="0">
                <a:latin typeface="Myanmar Text" panose="020B0502040204020203" pitchFamily="34" charset="0"/>
                <a:ea typeface="Calibri" panose="020F0502020204030204" pitchFamily="34" charset="0"/>
              </a:rPr>
              <a:t> </a:t>
            </a:r>
            <a:r>
              <a:rPr lang="en-US" sz="1350" dirty="0" err="1">
                <a:latin typeface="Myanmar Text" panose="020B0502040204020203" pitchFamily="34" charset="0"/>
                <a:ea typeface="Calibri" panose="020F0502020204030204" pitchFamily="34" charset="0"/>
              </a:rPr>
              <a:t>သတင်းပို့ရန</a:t>
            </a:r>
            <a:r>
              <a:rPr lang="en-US" sz="1350" dirty="0">
                <a:latin typeface="Myanmar Text" panose="020B0502040204020203" pitchFamily="34" charset="0"/>
                <a:ea typeface="Calibri" panose="020F0502020204030204" pitchFamily="34" charset="0"/>
              </a:rPr>
              <a:t>် </a:t>
            </a:r>
            <a:r>
              <a:rPr lang="en-US" sz="1350" dirty="0" err="1">
                <a:latin typeface="Myanmar Text" panose="020B0502040204020203" pitchFamily="34" charset="0"/>
                <a:ea typeface="Calibri" panose="020F0502020204030204" pitchFamily="34" charset="0"/>
              </a:rPr>
              <a:t>ဝန်ထမ်းများ</a:t>
            </a:r>
            <a:r>
              <a:rPr lang="en-US" sz="1350" dirty="0" err="1">
                <a:latin typeface="Myanmar Text" panose="020B0502040204020203" pitchFamily="34" charset="0"/>
                <a:ea typeface="Calibri" panose="020F0502020204030204" pitchFamily="34" charset="0"/>
                <a:cs typeface="Times New Roman" panose="02020603050405020304" pitchFamily="18" charset="0"/>
              </a:rPr>
              <a:t>အားလုံးအတွက</a:t>
            </a:r>
            <a:r>
              <a:rPr lang="en-US" sz="1350" dirty="0">
                <a:latin typeface="Myanmar Text" panose="020B0502040204020203"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လက်လှမ်းမှီဖို့နဲ့အသုံးဝင်ဖို</a:t>
            </a:r>
            <a:r>
              <a:rPr lang="en-US" sz="1350" dirty="0">
                <a:latin typeface="Myanmar Text" panose="020B0502040204020203"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လိုပါတယ</a:t>
            </a:r>
            <a:r>
              <a:rPr lang="en-US" sz="1350" dirty="0">
                <a:latin typeface="Myanmar Text" panose="020B0502040204020203" pitchFamily="34" charset="0"/>
                <a:ea typeface="Calibri" panose="020F0502020204030204" pitchFamily="34" charset="0"/>
                <a:cs typeface="Times New Roman" panose="02020603050405020304" pitchFamily="18" charset="0"/>
              </a:rPr>
              <a:t>်။</a:t>
            </a:r>
          </a:p>
          <a:p>
            <a:endParaRPr lang="en-US" sz="1350" dirty="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v"/>
            </a:pPr>
            <a:r>
              <a:rPr lang="my-MM" sz="1350" dirty="0">
                <a:latin typeface="Calibri" panose="020F0502020204030204" pitchFamily="34" charset="0"/>
                <a:ea typeface="Calibri" panose="020F0502020204030204" pitchFamily="34" charset="0"/>
                <a:cs typeface="Myanmar Text" panose="020B0502040204020203" pitchFamily="34" charset="0"/>
              </a:rPr>
              <a:t>အသက်ရှင်ကျန်ရစ်သူရဲ့ အခွင့်အရေး၊ လိုအပ်ချက်တွေနဲ့ ဆန္ဒတွေကို ဦးစားပေးပါ။</a:t>
            </a:r>
            <a:endParaRPr lang="en-US" sz="1350" dirty="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v"/>
            </a:pPr>
            <a:endParaRPr lang="en-US" sz="1350" dirty="0"/>
          </a:p>
          <a:p>
            <a:pPr>
              <a:buFont typeface="Wingdings" panose="05000000000000000000" pitchFamily="2" charset="2"/>
              <a:buChar char="v"/>
            </a:pPr>
            <a:r>
              <a:rPr lang="en-US" sz="1350" dirty="0" err="1">
                <a:latin typeface="Myanmar Text" panose="020B0502040204020203" pitchFamily="34" charset="0"/>
                <a:ea typeface="Calibri" panose="020F0502020204030204" pitchFamily="34" charset="0"/>
                <a:cs typeface="Times New Roman" panose="02020603050405020304" pitchFamily="18" charset="0"/>
              </a:rPr>
              <a:t>ဝန်ထမ်း</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များ</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နှင</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လုပ်ဖော်ကိုင်ဖက</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အားလုံး</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သည</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သူ</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တို</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စိုးရိမ</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ပူပန</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မှု</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တစ</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ခု</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ကို</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အစီရင်ခံ</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သောအခ</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စနစ</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သည</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သူ</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တို</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ကို</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ထောက်ပံ</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ပြီး</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ကာကွယ</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ပေး</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လိမ</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err="1">
                <a:latin typeface="Myanmar Text" panose="020B0502040204020203" pitchFamily="34" charset="0"/>
                <a:ea typeface="Calibri" panose="020F0502020204030204" pitchFamily="34" charset="0"/>
                <a:cs typeface="Times New Roman" panose="02020603050405020304" pitchFamily="18" charset="0"/>
              </a:rPr>
              <a:t>မည</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ဟု</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ယုံကြည</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a:latin typeface="Myanmar Text" panose="020B0502040204020203" pitchFamily="34" charset="0"/>
                <a:ea typeface="Calibri" panose="020F0502020204030204" pitchFamily="34" charset="0"/>
                <a:cs typeface="Times New Roman" panose="02020603050405020304" pitchFamily="18" charset="0"/>
              </a:rPr>
              <a:t>ရ</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မည</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a:t> </a:t>
            </a:r>
            <a:r>
              <a:rPr lang="en-US" sz="1350" dirty="0">
                <a:latin typeface="Myanmar Text" panose="020B0502040204020203" pitchFamily="34" charset="0"/>
                <a:ea typeface="Calibri" panose="020F0502020204030204" pitchFamily="34" charset="0"/>
                <a:cs typeface="Times New Roman" panose="02020603050405020304" pitchFamily="18" charset="0"/>
              </a:rPr>
              <a:t>ဤ</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စနစ</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သည</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ဝန်ထမ်း</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များ</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သို့မဟုတ</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လုပ်ဖော်ကိုင်ဖက</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များ</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ကို</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နစ်နာစေသော</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တိုင်ကြား</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မှု</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များ</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a:latin typeface="Myanmar Text" panose="020B0502040204020203" pitchFamily="34" charset="0"/>
                <a:ea typeface="Calibri" panose="020F0502020204030204" pitchFamily="34" charset="0"/>
                <a:cs typeface="Times New Roman" panose="02020603050405020304" pitchFamily="18" charset="0"/>
              </a:rPr>
              <a:t>မှ</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ကာကွယ</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ပေးရန</a:t>
            </a:r>
            <a:r>
              <a:rPr lang="en-US" sz="1350" dirty="0">
                <a:latin typeface="Myanmar Text" panose="020B0502040204020203"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ဖြစ်သင</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err="1">
                <a:latin typeface="Myanmar Text" panose="020B0502040204020203" pitchFamily="34" charset="0"/>
                <a:ea typeface="Calibri" panose="020F0502020204030204" pitchFamily="34" charset="0"/>
                <a:cs typeface="Times New Roman" panose="02020603050405020304" pitchFamily="18" charset="0"/>
              </a:rPr>
              <a:t>သည</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a:latin typeface="Calibri" panose="020F0502020204030204" pitchFamily="34" charset="0"/>
                <a:ea typeface="Calibri" panose="020F0502020204030204" pitchFamily="34" charset="0"/>
                <a:cs typeface="Times New Roman" panose="02020603050405020304" pitchFamily="18" charset="0"/>
              </a:rPr>
              <a:t> </a:t>
            </a:r>
          </a:p>
          <a:p>
            <a:endParaRPr lang="en-US" sz="1350" dirty="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v"/>
            </a:pPr>
            <a:r>
              <a:rPr lang="en-US" sz="1350" dirty="0" err="1">
                <a:latin typeface="Myanmar Text" panose="020B0502040204020203" pitchFamily="34" charset="0"/>
                <a:ea typeface="Calibri" panose="020F0502020204030204" pitchFamily="34" charset="0"/>
                <a:cs typeface="Times New Roman" panose="02020603050405020304" pitchFamily="18" charset="0"/>
              </a:rPr>
              <a:t>ထိရောက်သောစနစ်ဖြစ်ရန်အတွက်ရှင်သန်လွတ်မြောက်သူ</a:t>
            </a:r>
            <a:r>
              <a:rPr lang="en-US" sz="1350" dirty="0">
                <a:latin typeface="Myanmar Text" panose="020B0502040204020203"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ကျူးလွန်ခံရသူ</a:t>
            </a:r>
            <a:r>
              <a:rPr lang="en-US" sz="1350" dirty="0">
                <a:latin typeface="Myanmar Text" panose="020B0502040204020203" pitchFamily="34" charset="0"/>
                <a:ea typeface="Calibri" panose="020F0502020204030204" pitchFamily="34" charset="0"/>
                <a:cs typeface="Times New Roman" panose="02020603050405020304" pitchFamily="18" charset="0"/>
              </a:rPr>
              <a:t> ၏ </a:t>
            </a:r>
            <a:r>
              <a:rPr lang="en-US" sz="1350" dirty="0" err="1">
                <a:latin typeface="Myanmar Text" panose="020B0502040204020203" pitchFamily="34" charset="0"/>
                <a:ea typeface="Calibri" panose="020F0502020204030204" pitchFamily="34" charset="0"/>
                <a:cs typeface="Times New Roman" panose="02020603050405020304" pitchFamily="18" charset="0"/>
              </a:rPr>
              <a:t>ကျားမဖြစ်တည်မှု</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err="1">
                <a:latin typeface="Myanmar Text" panose="020B0502040204020203" pitchFamily="34" charset="0"/>
                <a:ea typeface="Calibri" panose="020F0502020204030204" pitchFamily="34" charset="0"/>
                <a:cs typeface="Times New Roman" panose="02020603050405020304" pitchFamily="18" charset="0"/>
              </a:rPr>
              <a:t>မသန်စွမ်းမှု</a:t>
            </a:r>
            <a:r>
              <a:rPr lang="en-US" sz="1350" dirty="0">
                <a:latin typeface="Myanmar Text" panose="020B0502040204020203"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အခြေအနေ</a:t>
            </a:r>
            <a:r>
              <a:rPr lang="en-US" sz="1350" dirty="0">
                <a:latin typeface="Myanmar Text" panose="020B0502040204020203"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လူမျိုးအသက်အရွယ</a:t>
            </a:r>
            <a:r>
              <a:rPr lang="en-US" sz="1350" dirty="0">
                <a:latin typeface="Myanmar Text" panose="020B0502040204020203"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နှင</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err="1">
                <a:latin typeface="Myanmar Text" panose="020B0502040204020203" pitchFamily="34" charset="0"/>
                <a:ea typeface="Calibri" panose="020F0502020204030204" pitchFamily="34" charset="0"/>
                <a:cs typeface="Times New Roman" panose="02020603050405020304" pitchFamily="18" charset="0"/>
              </a:rPr>
              <a:t>အခြားသောလက္ခဏာများကို</a:t>
            </a:r>
            <a:r>
              <a:rPr lang="en-US" sz="1350" dirty="0">
                <a:latin typeface="Myanmar Text" panose="020B0502040204020203"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ထည</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err="1">
                <a:latin typeface="Myanmar Text" panose="020B0502040204020203" pitchFamily="34" charset="0"/>
                <a:ea typeface="Calibri" panose="020F0502020204030204" pitchFamily="34" charset="0"/>
                <a:cs typeface="Times New Roman" panose="02020603050405020304" pitchFamily="18" charset="0"/>
              </a:rPr>
              <a:t>သွင်းစဉ်းစားပြီးအတားအဆီးများကိုဖော်ထုတ်ကူညီပေးနိုင်ရန</a:t>
            </a:r>
            <a:r>
              <a:rPr lang="en-US" sz="1350" dirty="0">
                <a:latin typeface="Myanmar Text" panose="020B0502040204020203"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ဝန်ထမ်းများနှင</a:t>
            </a:r>
            <a:r>
              <a:rPr lang="en-US" sz="1350" dirty="0">
                <a:latin typeface="Myanmar Text" panose="020B0502040204020203" pitchFamily="34" charset="0"/>
                <a:ea typeface="Calibri" panose="020F0502020204030204" pitchFamily="34" charset="0"/>
                <a:cs typeface="Times New Roman" panose="02020603050405020304" pitchFamily="18" charset="0"/>
              </a:rPr>
              <a:t>့်</a:t>
            </a:r>
            <a:r>
              <a:rPr lang="en-US" sz="1350" dirty="0" err="1">
                <a:latin typeface="Myanmar Text" panose="020B0502040204020203" pitchFamily="34" charset="0"/>
                <a:ea typeface="Calibri" panose="020F0502020204030204" pitchFamily="34" charset="0"/>
                <a:cs typeface="Times New Roman" panose="02020603050405020304" pitchFamily="18" charset="0"/>
              </a:rPr>
              <a:t>အတူ</a:t>
            </a:r>
            <a:r>
              <a:rPr lang="en-US" sz="1350" dirty="0">
                <a:latin typeface="Myanmar Text" panose="020B0502040204020203" pitchFamily="34" charset="0"/>
                <a:ea typeface="Calibri" panose="020F0502020204030204" pitchFamily="34" charset="0"/>
                <a:cs typeface="Times New Roman" panose="02020603050405020304" pitchFamily="18" charset="0"/>
              </a:rPr>
              <a:t> </a:t>
            </a:r>
            <a:r>
              <a:rPr lang="en-US" sz="1350" dirty="0" err="1">
                <a:latin typeface="Myanmar Text" panose="020B0502040204020203" pitchFamily="34" charset="0"/>
                <a:ea typeface="Calibri" panose="020F0502020204030204" pitchFamily="34" charset="0"/>
                <a:cs typeface="Times New Roman" panose="02020603050405020304" pitchFamily="18" charset="0"/>
              </a:rPr>
              <a:t>ဤစနစ်ကိုတီထွင်ရန်လိုအပ်သည</a:t>
            </a:r>
            <a:r>
              <a:rPr lang="en-US" sz="1350" dirty="0">
                <a:latin typeface="Myanmar Text" panose="020B0502040204020203" pitchFamily="34" charset="0"/>
                <a:ea typeface="Calibri" panose="020F0502020204030204" pitchFamily="34" charset="0"/>
                <a:cs typeface="Times New Roman" panose="02020603050405020304" pitchFamily="18" charset="0"/>
              </a:rPr>
              <a:t>်။</a:t>
            </a:r>
            <a:endParaRPr lang="en-US" sz="135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55507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A6949-038E-387B-859D-9446238F20A8}"/>
              </a:ext>
            </a:extLst>
          </p:cNvPr>
          <p:cNvSpPr>
            <a:spLocks noGrp="1"/>
          </p:cNvSpPr>
          <p:nvPr>
            <p:ph type="title"/>
          </p:nvPr>
        </p:nvSpPr>
        <p:spPr/>
        <p:txBody>
          <a:bodyPr/>
          <a:lstStyle/>
          <a:p>
            <a:pPr algn="ctr"/>
            <a:r>
              <a:rPr lang="en-US" dirty="0"/>
              <a:t>Exchange Learning for Reporting channel</a:t>
            </a:r>
          </a:p>
        </p:txBody>
      </p:sp>
      <p:sp>
        <p:nvSpPr>
          <p:cNvPr id="3" name="Content Placeholder 2">
            <a:extLst>
              <a:ext uri="{FF2B5EF4-FFF2-40B4-BE49-F238E27FC236}">
                <a16:creationId xmlns:a16="http://schemas.microsoft.com/office/drawing/2014/main" id="{14F832AD-EEE0-1C06-054C-85739A4B365E}"/>
              </a:ext>
            </a:extLst>
          </p:cNvPr>
          <p:cNvSpPr>
            <a:spLocks noGrp="1"/>
          </p:cNvSpPr>
          <p:nvPr>
            <p:ph idx="1"/>
          </p:nvPr>
        </p:nvSpPr>
        <p:spPr/>
        <p:txBody>
          <a:bodyPr/>
          <a:lstStyle/>
          <a:p>
            <a:r>
              <a:rPr lang="en-US" dirty="0">
                <a:solidFill>
                  <a:schemeClr val="accent1"/>
                </a:solidFill>
              </a:rPr>
              <a:t>Discussion Point </a:t>
            </a:r>
          </a:p>
          <a:p>
            <a:pPr marL="342900" indent="-342900">
              <a:buFont typeface="Wingdings" panose="05000000000000000000" pitchFamily="2" charset="2"/>
              <a:buChar char="v"/>
            </a:pPr>
            <a:r>
              <a:rPr lang="en-US" dirty="0">
                <a:solidFill>
                  <a:schemeClr val="accent1"/>
                </a:solidFill>
              </a:rPr>
              <a:t>Current Situation</a:t>
            </a:r>
          </a:p>
          <a:p>
            <a:pPr marL="342900" indent="-342900">
              <a:buFont typeface="Wingdings" panose="05000000000000000000" pitchFamily="2" charset="2"/>
              <a:buChar char="v"/>
            </a:pPr>
            <a:r>
              <a:rPr lang="en-US" dirty="0">
                <a:solidFill>
                  <a:schemeClr val="accent1"/>
                </a:solidFill>
              </a:rPr>
              <a:t>Challenges </a:t>
            </a:r>
          </a:p>
          <a:p>
            <a:pPr marL="342900" indent="-342900">
              <a:buFont typeface="Wingdings" panose="05000000000000000000" pitchFamily="2" charset="2"/>
              <a:buChar char="v"/>
            </a:pPr>
            <a:r>
              <a:rPr lang="en-US" dirty="0">
                <a:solidFill>
                  <a:schemeClr val="accent1"/>
                </a:solidFill>
              </a:rPr>
              <a:t>Suggestions </a:t>
            </a:r>
          </a:p>
        </p:txBody>
      </p:sp>
    </p:spTree>
    <p:extLst>
      <p:ext uri="{BB962C8B-B14F-4D97-AF65-F5344CB8AC3E}">
        <p14:creationId xmlns:p14="http://schemas.microsoft.com/office/powerpoint/2010/main" val="1887387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Closing</a:t>
            </a:r>
          </a:p>
        </p:txBody>
      </p:sp>
      <p:pic>
        <p:nvPicPr>
          <p:cNvPr id="7"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6610" y="1433016"/>
            <a:ext cx="3187302" cy="4625422"/>
          </a:xfrm>
          <a:prstGeom prst="rect">
            <a:avLst/>
          </a:prstGeom>
        </p:spPr>
      </p:pic>
      <p:sp>
        <p:nvSpPr>
          <p:cNvPr id="8" name="TextBox 7"/>
          <p:cNvSpPr txBox="1"/>
          <p:nvPr/>
        </p:nvSpPr>
        <p:spPr>
          <a:xfrm>
            <a:off x="546610" y="1433015"/>
            <a:ext cx="2784143" cy="1077218"/>
          </a:xfrm>
          <a:prstGeom prst="rect">
            <a:avLst/>
          </a:prstGeom>
          <a:noFill/>
        </p:spPr>
        <p:txBody>
          <a:bodyPr wrap="square" rtlCol="0">
            <a:spAutoFit/>
          </a:bodyPr>
          <a:lstStyle/>
          <a:p>
            <a:pPr algn="ctr"/>
            <a:r>
              <a:rPr lang="en-IE" sz="3200" b="1" dirty="0"/>
              <a:t>ANY FINAL QUESTIONS</a:t>
            </a:r>
          </a:p>
        </p:txBody>
      </p:sp>
    </p:spTree>
    <p:extLst>
      <p:ext uri="{BB962C8B-B14F-4D97-AF65-F5344CB8AC3E}">
        <p14:creationId xmlns:p14="http://schemas.microsoft.com/office/powerpoint/2010/main" val="15326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0B1F282-0D9F-1D01-C291-0C30BBC838EF}"/>
              </a:ext>
            </a:extLst>
          </p:cNvPr>
          <p:cNvPicPr>
            <a:picLocks noChangeAspect="1"/>
          </p:cNvPicPr>
          <p:nvPr/>
        </p:nvPicPr>
        <p:blipFill>
          <a:blip r:embed="rId3"/>
          <a:stretch>
            <a:fillRect/>
          </a:stretch>
        </p:blipFill>
        <p:spPr>
          <a:xfrm>
            <a:off x="5191514" y="2565009"/>
            <a:ext cx="3077842" cy="2108618"/>
          </a:xfrm>
          <a:prstGeom prst="rect">
            <a:avLst/>
          </a:prstGeom>
        </p:spPr>
      </p:pic>
    </p:spTree>
    <p:extLst>
      <p:ext uri="{BB962C8B-B14F-4D97-AF65-F5344CB8AC3E}">
        <p14:creationId xmlns:p14="http://schemas.microsoft.com/office/powerpoint/2010/main" val="2291556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EC5DA-3727-81E0-1A3D-3747F29DDC60}"/>
              </a:ext>
            </a:extLst>
          </p:cNvPr>
          <p:cNvSpPr>
            <a:spLocks noGrp="1"/>
          </p:cNvSpPr>
          <p:nvPr>
            <p:ph type="title"/>
          </p:nvPr>
        </p:nvSpPr>
        <p:spPr/>
        <p:txBody>
          <a:bodyPr/>
          <a:lstStyle/>
          <a:p>
            <a:pPr algn="ctr"/>
            <a:r>
              <a:rPr lang="en-US" dirty="0">
                <a:latin typeface="Tw Cen MT" panose="020B0602020104020603" pitchFamily="34" charset="0"/>
              </a:rPr>
              <a:t>Introduction</a:t>
            </a:r>
          </a:p>
        </p:txBody>
      </p:sp>
      <p:sp>
        <p:nvSpPr>
          <p:cNvPr id="3" name="Content Placeholder 2">
            <a:extLst>
              <a:ext uri="{FF2B5EF4-FFF2-40B4-BE49-F238E27FC236}">
                <a16:creationId xmlns:a16="http://schemas.microsoft.com/office/drawing/2014/main" id="{2A91B4D9-D396-25B8-E689-92A3B80BC8D6}"/>
              </a:ext>
            </a:extLst>
          </p:cNvPr>
          <p:cNvSpPr>
            <a:spLocks noGrp="1"/>
          </p:cNvSpPr>
          <p:nvPr>
            <p:ph idx="1"/>
          </p:nvPr>
        </p:nvSpPr>
        <p:spPr>
          <a:xfrm>
            <a:off x="544513" y="1872342"/>
            <a:ext cx="8062912" cy="2277627"/>
          </a:xfrm>
        </p:spPr>
        <p:txBody>
          <a:bodyPr/>
          <a:lstStyle/>
          <a:p>
            <a:pPr marL="342900" indent="-342900">
              <a:buFont typeface="Wingdings" panose="05000000000000000000" pitchFamily="2" charset="2"/>
              <a:buChar char="v"/>
            </a:pPr>
            <a:r>
              <a:rPr lang="en-US" dirty="0">
                <a:latin typeface="Tw Cen MT" panose="020B0602020104020603" pitchFamily="34" charset="0"/>
              </a:rPr>
              <a:t>Name </a:t>
            </a:r>
          </a:p>
          <a:p>
            <a:pPr marL="342900" indent="-342900">
              <a:buFont typeface="Wingdings" panose="05000000000000000000" pitchFamily="2" charset="2"/>
              <a:buChar char="v"/>
            </a:pPr>
            <a:r>
              <a:rPr lang="en-US" dirty="0">
                <a:latin typeface="Tw Cen MT" panose="020B0602020104020603" pitchFamily="34" charset="0"/>
              </a:rPr>
              <a:t>One thing about  PSEA in your organization/ your mind! </a:t>
            </a:r>
          </a:p>
          <a:p>
            <a:endParaRPr lang="en-US" dirty="0"/>
          </a:p>
        </p:txBody>
      </p:sp>
    </p:spTree>
    <p:extLst>
      <p:ext uri="{BB962C8B-B14F-4D97-AF65-F5344CB8AC3E}">
        <p14:creationId xmlns:p14="http://schemas.microsoft.com/office/powerpoint/2010/main" val="4116087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EEB4B4-06E5-22DF-4699-EF8A7E751E56}"/>
              </a:ext>
            </a:extLst>
          </p:cNvPr>
          <p:cNvSpPr>
            <a:spLocks noGrp="1"/>
          </p:cNvSpPr>
          <p:nvPr>
            <p:ph type="title"/>
          </p:nvPr>
        </p:nvSpPr>
        <p:spPr/>
        <p:txBody>
          <a:bodyPr/>
          <a:lstStyle/>
          <a:p>
            <a:pPr algn="ctr"/>
            <a:r>
              <a:rPr lang="en-US" dirty="0"/>
              <a:t>Purpose of the Network</a:t>
            </a:r>
          </a:p>
        </p:txBody>
      </p:sp>
      <p:sp>
        <p:nvSpPr>
          <p:cNvPr id="4" name="Content Placeholder 3">
            <a:extLst>
              <a:ext uri="{FF2B5EF4-FFF2-40B4-BE49-F238E27FC236}">
                <a16:creationId xmlns:a16="http://schemas.microsoft.com/office/drawing/2014/main" id="{46717006-CA08-CECA-0424-8B5E0A2137BA}"/>
              </a:ext>
            </a:extLst>
          </p:cNvPr>
          <p:cNvSpPr>
            <a:spLocks noGrp="1"/>
          </p:cNvSpPr>
          <p:nvPr>
            <p:ph idx="1"/>
          </p:nvPr>
        </p:nvSpPr>
        <p:spPr>
          <a:xfrm>
            <a:off x="544513" y="1872342"/>
            <a:ext cx="8062912" cy="3811005"/>
          </a:xfrm>
        </p:spPr>
        <p:txBody>
          <a:bodyPr/>
          <a:lstStyle/>
          <a:p>
            <a:pPr algn="just" rtl="0" fontAlgn="base">
              <a:spcBef>
                <a:spcPts val="1200"/>
              </a:spcBef>
              <a:spcAft>
                <a:spcPts val="1200"/>
              </a:spcAft>
            </a:pPr>
            <a:endParaRPr lang="en-US" sz="1800" b="0" i="0" u="none" strike="noStrike" dirty="0">
              <a:solidFill>
                <a:srgbClr val="3C4043"/>
              </a:solidFill>
              <a:effectLst/>
              <a:latin typeface="Roboto" panose="02000000000000000000" pitchFamily="2" charset="0"/>
            </a:endParaRPr>
          </a:p>
          <a:p>
            <a:pPr marL="285750" indent="-285750" algn="just" rtl="0" fontAlgn="base">
              <a:spcBef>
                <a:spcPts val="1200"/>
              </a:spcBef>
              <a:spcAft>
                <a:spcPts val="1200"/>
              </a:spcAft>
              <a:buFont typeface="Wingdings" panose="05000000000000000000" pitchFamily="2" charset="2"/>
              <a:buChar char="v"/>
            </a:pPr>
            <a:r>
              <a:rPr lang="my-MM" sz="1800" b="0" i="0" u="none" strike="noStrike" dirty="0">
                <a:solidFill>
                  <a:srgbClr val="3C4043"/>
                </a:solidFill>
                <a:effectLst/>
                <a:latin typeface="Roboto" panose="02000000000000000000" pitchFamily="2" charset="0"/>
              </a:rPr>
              <a:t>လိင်ပိုင်းဆိုင်ရာအမြတ်ထုတ်မှုနှင့်အကြမ်းဖက်မှုမှကာကွယ်ခြင်းယန္တရားများကိုကချင်ပြည်နယ်ဒေသအတွင်းရှိလူထုအခြေပြုအဖွဲ့အစည်းများအရပ်ဖက်အဖွဲ့အစည်းများ အစိုးရ</a:t>
            </a:r>
            <a:r>
              <a:rPr lang="en-US" sz="1800" b="0" i="0" u="none" strike="noStrike" dirty="0">
                <a:solidFill>
                  <a:srgbClr val="3C4043"/>
                </a:solidFill>
                <a:effectLst/>
                <a:latin typeface="Roboto" panose="02000000000000000000" pitchFamily="2" charset="0"/>
              </a:rPr>
              <a:t> </a:t>
            </a:r>
            <a:r>
              <a:rPr lang="my-MM" sz="1800" b="0" i="0" u="none" strike="noStrike" dirty="0">
                <a:solidFill>
                  <a:srgbClr val="3C4043"/>
                </a:solidFill>
                <a:effectLst/>
                <a:latin typeface="Roboto" panose="02000000000000000000" pitchFamily="2" charset="0"/>
              </a:rPr>
              <a:t>မဟုတ်သောပြည်တွင်းအဖွဲ့အစည်းနှင့်နိုင်ငံတကာအဖွဲ့အစည်းများများတွင်မူဝါဒနှင့်ယန္တရားများ</a:t>
            </a:r>
            <a:r>
              <a:rPr lang="en-US" sz="1800" b="0" i="0" u="none" strike="noStrike" dirty="0">
                <a:solidFill>
                  <a:srgbClr val="3C4043"/>
                </a:solidFill>
                <a:effectLst/>
                <a:latin typeface="Roboto" panose="02000000000000000000" pitchFamily="2" charset="0"/>
              </a:rPr>
              <a:t> </a:t>
            </a:r>
            <a:r>
              <a:rPr lang="my-MM" sz="1800" b="0" i="0" u="none" strike="noStrike" dirty="0">
                <a:solidFill>
                  <a:srgbClr val="3C4043"/>
                </a:solidFill>
                <a:effectLst/>
                <a:latin typeface="Roboto" panose="02000000000000000000" pitchFamily="2" charset="0"/>
              </a:rPr>
              <a:t>ချမှတ်နိုင်ပြီး၎င်းအဖွဲ့အစည်းများအားကိုယ်စားပြုလုပ်ဆောင်</a:t>
            </a:r>
            <a:r>
              <a:rPr lang="en-US" sz="1800" b="0" i="0" u="none" strike="noStrike" dirty="0">
                <a:solidFill>
                  <a:srgbClr val="3C4043"/>
                </a:solidFill>
                <a:effectLst/>
                <a:latin typeface="Roboto" panose="02000000000000000000" pitchFamily="2" charset="0"/>
              </a:rPr>
              <a:t> </a:t>
            </a:r>
            <a:r>
              <a:rPr lang="my-MM" sz="1800" b="0" i="0" u="none" strike="noStrike" dirty="0">
                <a:solidFill>
                  <a:srgbClr val="3C4043"/>
                </a:solidFill>
                <a:effectLst/>
                <a:latin typeface="Roboto" panose="02000000000000000000" pitchFamily="2" charset="0"/>
              </a:rPr>
              <a:t>နေကြ</a:t>
            </a:r>
            <a:r>
              <a:rPr lang="en-US" sz="1800" b="0" i="0" u="none" strike="noStrike" dirty="0">
                <a:solidFill>
                  <a:srgbClr val="3C4043"/>
                </a:solidFill>
                <a:effectLst/>
                <a:latin typeface="Roboto" panose="02000000000000000000" pitchFamily="2" charset="0"/>
              </a:rPr>
              <a:t> </a:t>
            </a:r>
            <a:r>
              <a:rPr lang="my-MM" sz="1800" b="0" i="0" u="none" strike="noStrike" dirty="0">
                <a:solidFill>
                  <a:srgbClr val="3C4043"/>
                </a:solidFill>
                <a:effectLst/>
                <a:latin typeface="Roboto" panose="02000000000000000000" pitchFamily="2" charset="0"/>
              </a:rPr>
              <a:t>သောဝန်ထမ်းများကိုယ်တိုင်တန်ဖိုးထားကျင့်သုံးလိုက်နာတာဝန်ခံမှုရှိစေရေးအချင်းချင်းတွန်းအားပေးလှုံ့ဆော်သည့်</a:t>
            </a:r>
            <a:r>
              <a:rPr lang="en-US" sz="1800" b="0" i="0" u="none" strike="noStrike" dirty="0">
                <a:solidFill>
                  <a:srgbClr val="3C4043"/>
                </a:solidFill>
                <a:effectLst/>
                <a:latin typeface="Roboto" panose="02000000000000000000" pitchFamily="2" charset="0"/>
              </a:rPr>
              <a:t> </a:t>
            </a:r>
            <a:r>
              <a:rPr lang="my-MM" sz="1800" b="0" i="0" u="none" strike="noStrike" dirty="0">
                <a:solidFill>
                  <a:srgbClr val="3C4043"/>
                </a:solidFill>
                <a:effectLst/>
                <a:latin typeface="Roboto" panose="02000000000000000000" pitchFamily="2" charset="0"/>
              </a:rPr>
              <a:t>အဖွဲ့</a:t>
            </a:r>
            <a:r>
              <a:rPr lang="en-US" sz="1800" b="0" i="0" u="none" strike="noStrike" dirty="0">
                <a:solidFill>
                  <a:srgbClr val="3C4043"/>
                </a:solidFill>
                <a:effectLst/>
                <a:latin typeface="Roboto" panose="02000000000000000000" pitchFamily="2" charset="0"/>
              </a:rPr>
              <a:t> </a:t>
            </a:r>
            <a:r>
              <a:rPr lang="my-MM" sz="1800" b="0" i="0" u="none" strike="noStrike" dirty="0">
                <a:solidFill>
                  <a:srgbClr val="3C4043"/>
                </a:solidFill>
                <a:effectLst/>
                <a:latin typeface="Roboto" panose="02000000000000000000" pitchFamily="2" charset="0"/>
              </a:rPr>
              <a:t>အစည်းကွန်ယက်များ အားကောင်းလာစေရန်</a:t>
            </a:r>
            <a:endParaRPr lang="en-US" sz="1800" b="0" i="0" u="none" strike="noStrike" dirty="0">
              <a:solidFill>
                <a:srgbClr val="3C4043"/>
              </a:solidFill>
              <a:effectLst/>
              <a:latin typeface="Roboto" panose="02000000000000000000" pitchFamily="2" charset="0"/>
            </a:endParaRPr>
          </a:p>
          <a:p>
            <a:pPr marL="285750" indent="-285750" algn="just" rtl="0" fontAlgn="base">
              <a:spcBef>
                <a:spcPts val="1200"/>
              </a:spcBef>
              <a:spcAft>
                <a:spcPts val="1200"/>
              </a:spcAft>
              <a:buFont typeface="Wingdings" panose="05000000000000000000" pitchFamily="2" charset="2"/>
              <a:buChar char="v"/>
            </a:pPr>
            <a:r>
              <a:rPr lang="en-US" sz="1800" dirty="0">
                <a:solidFill>
                  <a:srgbClr val="3C4043"/>
                </a:solidFill>
                <a:latin typeface="Roboto" panose="02000000000000000000" pitchFamily="2" charset="0"/>
              </a:rPr>
              <a:t>Network Member </a:t>
            </a:r>
            <a:r>
              <a:rPr lang="en-US" sz="1800" dirty="0" err="1">
                <a:solidFill>
                  <a:srgbClr val="3C4043"/>
                </a:solidFill>
                <a:latin typeface="Roboto" panose="02000000000000000000" pitchFamily="2" charset="0"/>
              </a:rPr>
              <a:t>အသစ်များအားဖိတ်ခေ</a:t>
            </a:r>
            <a:r>
              <a:rPr lang="en-US" sz="1800" dirty="0">
                <a:solidFill>
                  <a:srgbClr val="3C4043"/>
                </a:solidFill>
                <a:latin typeface="Roboto" panose="02000000000000000000" pitchFamily="2" charset="0"/>
              </a:rPr>
              <a:t>ါ်</a:t>
            </a:r>
            <a:r>
              <a:rPr lang="en-US" sz="1800" dirty="0" err="1">
                <a:solidFill>
                  <a:srgbClr val="3C4043"/>
                </a:solidFill>
                <a:latin typeface="Roboto" panose="02000000000000000000" pitchFamily="2" charset="0"/>
              </a:rPr>
              <a:t>ခြင်း</a:t>
            </a:r>
            <a:endParaRPr lang="en-US" sz="1800" dirty="0">
              <a:solidFill>
                <a:srgbClr val="3C4043"/>
              </a:solidFill>
              <a:latin typeface="Roboto" panose="02000000000000000000" pitchFamily="2" charset="0"/>
            </a:endParaRPr>
          </a:p>
          <a:p>
            <a:pPr marL="285750" indent="-285750" algn="just" rtl="0" fontAlgn="base">
              <a:spcBef>
                <a:spcPts val="1200"/>
              </a:spcBef>
              <a:spcAft>
                <a:spcPts val="1200"/>
              </a:spcAft>
              <a:buFont typeface="Wingdings" panose="05000000000000000000" pitchFamily="2" charset="2"/>
              <a:buChar char="v"/>
            </a:pPr>
            <a:r>
              <a:rPr lang="en-US" sz="1800" b="0" i="0" u="none" strike="noStrike" dirty="0">
                <a:solidFill>
                  <a:srgbClr val="3C4043"/>
                </a:solidFill>
                <a:effectLst/>
                <a:latin typeface="Roboto" panose="02000000000000000000" pitchFamily="2" charset="0"/>
              </a:rPr>
              <a:t>Learning and Sharing Session</a:t>
            </a:r>
            <a:endParaRPr lang="my-MM" sz="1800" b="0" i="0" u="none" strike="noStrike" dirty="0">
              <a:solidFill>
                <a:srgbClr val="000000"/>
              </a:solidFill>
              <a:effectLst/>
              <a:latin typeface="Arial" panose="020B0604020202020204" pitchFamily="34" charset="0"/>
            </a:endParaRPr>
          </a:p>
          <a:p>
            <a:endParaRPr lang="en-US" sz="1800" dirty="0">
              <a:effectLst/>
              <a:latin typeface="Calibri" panose="020F0502020204030204" pitchFamily="34" charset="0"/>
              <a:ea typeface="Calibri" panose="020F0502020204030204" pitchFamily="34" charset="0"/>
              <a:cs typeface="Myanmar Text" panose="020B0502040204020203" pitchFamily="34" charset="0"/>
            </a:endParaRPr>
          </a:p>
          <a:p>
            <a:endParaRPr lang="en-US" dirty="0"/>
          </a:p>
        </p:txBody>
      </p:sp>
    </p:spTree>
    <p:extLst>
      <p:ext uri="{BB962C8B-B14F-4D97-AF65-F5344CB8AC3E}">
        <p14:creationId xmlns:p14="http://schemas.microsoft.com/office/powerpoint/2010/main" val="959757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4C67B-0C48-9CA7-32AF-E68A4CEFD679}"/>
              </a:ext>
            </a:extLst>
          </p:cNvPr>
          <p:cNvSpPr>
            <a:spLocks noGrp="1"/>
          </p:cNvSpPr>
          <p:nvPr>
            <p:ph type="title"/>
          </p:nvPr>
        </p:nvSpPr>
        <p:spPr/>
        <p:txBody>
          <a:bodyPr/>
          <a:lstStyle/>
          <a:p>
            <a:pPr algn="ctr"/>
            <a:r>
              <a:rPr lang="en-US" dirty="0"/>
              <a:t>Safeguarding </a:t>
            </a:r>
          </a:p>
        </p:txBody>
      </p:sp>
      <p:sp>
        <p:nvSpPr>
          <p:cNvPr id="4" name="Content Placeholder 3">
            <a:extLst>
              <a:ext uri="{FF2B5EF4-FFF2-40B4-BE49-F238E27FC236}">
                <a16:creationId xmlns:a16="http://schemas.microsoft.com/office/drawing/2014/main" id="{B404565C-3E9C-2298-98CB-037FA4B9B999}"/>
              </a:ext>
            </a:extLst>
          </p:cNvPr>
          <p:cNvSpPr txBox="1">
            <a:spLocks noGrp="1"/>
          </p:cNvSpPr>
          <p:nvPr>
            <p:ph idx="1"/>
          </p:nvPr>
        </p:nvSpPr>
        <p:spPr>
          <a:xfrm>
            <a:off x="544513" y="1871663"/>
            <a:ext cx="8062912" cy="3836948"/>
          </a:xfrm>
          <a:prstGeom prst="rect">
            <a:avLst/>
          </a:prstGeom>
          <a:ln w="57150">
            <a:solidFill>
              <a:srgbClr val="00B050"/>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spcAft>
                <a:spcPts val="800"/>
              </a:spcAft>
            </a:pPr>
            <a:r>
              <a:rPr lang="en-IE" sz="2400" dirty="0">
                <a:latin typeface="Tw Cen MT" panose="020B0602020104020603" pitchFamily="34" charset="0"/>
                <a:ea typeface="Calibri" panose="020F0502020204030204" pitchFamily="34" charset="0"/>
                <a:cs typeface="Arial" panose="020B0604020202020204" pitchFamily="34" charset="0"/>
              </a:rPr>
              <a:t>Safeguarding is about protecting children and adults from harm within our programmes and activities. This includes the prevention of exploitation and abuse as well as any harm caused by our failure to take reasonable care. </a:t>
            </a:r>
          </a:p>
          <a:p>
            <a:pPr algn="just">
              <a:spcAft>
                <a:spcPts val="800"/>
              </a:spcAft>
            </a:pPr>
            <a:r>
              <a:rPr lang="en-IE" sz="2400" dirty="0">
                <a:latin typeface="Tw Cen MT" panose="020B0602020104020603" pitchFamily="34" charset="0"/>
                <a:ea typeface="Calibri" panose="020F0502020204030204" pitchFamily="34" charset="0"/>
                <a:cs typeface="Arial" panose="020B0604020202020204" pitchFamily="34" charset="0"/>
              </a:rPr>
              <a:t>In its broadest sense it is also about ensuring that those who represent our organisation do not engage in behaviours that abuse or exploit others in any setting.</a:t>
            </a:r>
          </a:p>
          <a:p>
            <a:pPr algn="just">
              <a:spcAft>
                <a:spcPts val="800"/>
              </a:spcAft>
            </a:pPr>
            <a:r>
              <a:rPr lang="en-IE" sz="2400" dirty="0">
                <a:latin typeface="Tw Cen MT" panose="020B0602020104020603" pitchFamily="34" charset="0"/>
                <a:ea typeface="Calibri" panose="020F0502020204030204" pitchFamily="34" charset="0"/>
                <a:cs typeface="Arial" panose="020B0604020202020204" pitchFamily="34" charset="0"/>
              </a:rPr>
              <a:t>It brings together </a:t>
            </a:r>
            <a:r>
              <a:rPr lang="en-IE" sz="2400" b="1" dirty="0">
                <a:latin typeface="Tw Cen MT" panose="020B0602020104020603" pitchFamily="34" charset="0"/>
                <a:ea typeface="Calibri" panose="020F0502020204030204" pitchFamily="34" charset="0"/>
                <a:cs typeface="Arial" panose="020B0604020202020204" pitchFamily="34" charset="0"/>
              </a:rPr>
              <a:t>Child Protection</a:t>
            </a:r>
            <a:r>
              <a:rPr lang="en-IE" sz="2400" dirty="0">
                <a:latin typeface="Tw Cen MT" panose="020B0602020104020603" pitchFamily="34" charset="0"/>
                <a:ea typeface="Calibri" panose="020F0502020204030204" pitchFamily="34" charset="0"/>
                <a:cs typeface="Arial" panose="020B0604020202020204" pitchFamily="34" charset="0"/>
              </a:rPr>
              <a:t>, </a:t>
            </a:r>
            <a:r>
              <a:rPr lang="en-IE" sz="2400" b="1" dirty="0">
                <a:latin typeface="Tw Cen MT" panose="020B0602020104020603" pitchFamily="34" charset="0"/>
                <a:ea typeface="Calibri" panose="020F0502020204030204" pitchFamily="34" charset="0"/>
                <a:cs typeface="Arial" panose="020B0604020202020204" pitchFamily="34" charset="0"/>
              </a:rPr>
              <a:t>PSEA</a:t>
            </a:r>
            <a:r>
              <a:rPr lang="en-IE" sz="2400" dirty="0">
                <a:latin typeface="Tw Cen MT" panose="020B0602020104020603" pitchFamily="34" charset="0"/>
                <a:ea typeface="Calibri" panose="020F0502020204030204" pitchFamily="34" charset="0"/>
                <a:cs typeface="Arial" panose="020B0604020202020204" pitchFamily="34" charset="0"/>
              </a:rPr>
              <a:t> and </a:t>
            </a:r>
            <a:r>
              <a:rPr lang="en-IE" sz="2400" b="1" dirty="0">
                <a:latin typeface="Tw Cen MT" panose="020B0602020104020603" pitchFamily="34" charset="0"/>
                <a:ea typeface="Calibri" panose="020F0502020204030204" pitchFamily="34" charset="0"/>
                <a:cs typeface="Arial" panose="020B0604020202020204" pitchFamily="34" charset="0"/>
              </a:rPr>
              <a:t>Sexual Harassment against Staff</a:t>
            </a:r>
            <a:r>
              <a:rPr lang="en-IE" sz="2400" dirty="0">
                <a:latin typeface="Tw Cen MT" panose="020B0602020104020603"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1256184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741CC33-A1EE-AC0D-5EBB-964FB571A89F}"/>
              </a:ext>
            </a:extLst>
          </p:cNvPr>
          <p:cNvSpPr>
            <a:spLocks noGrp="1"/>
          </p:cNvSpPr>
          <p:nvPr>
            <p:ph idx="1"/>
          </p:nvPr>
        </p:nvSpPr>
        <p:spPr/>
        <p:txBody>
          <a:bodyPr>
            <a:normAutofit fontScale="92500" lnSpcReduction="10000"/>
          </a:bodyPr>
          <a:lstStyle/>
          <a:p>
            <a:pPr algn="just">
              <a:lnSpc>
                <a:spcPct val="150000"/>
              </a:lnSpc>
              <a:spcAft>
                <a:spcPts val="450"/>
              </a:spcAft>
            </a:pPr>
            <a:r>
              <a:rPr lang="en-IE" sz="1800" dirty="0" err="1">
                <a:latin typeface="Abadi" panose="020B0604020104020204" pitchFamily="34" charset="0"/>
                <a:ea typeface="Calibri" panose="020F0502020204030204" pitchFamily="34" charset="0"/>
                <a:cs typeface="Arial" panose="020B0604020202020204" pitchFamily="34" charset="0"/>
              </a:rPr>
              <a:t>Safegaurdingဆိုသည်မှာအရွယ်ရောက်ပြီးသူများနှင</a:t>
            </a:r>
            <a:r>
              <a:rPr lang="en-IE" sz="1800" dirty="0">
                <a:latin typeface="Abadi" panose="020B0604020104020204" pitchFamily="34" charset="0"/>
                <a:ea typeface="Calibri" panose="020F0502020204030204" pitchFamily="34" charset="0"/>
                <a:cs typeface="Arial" panose="020B0604020202020204" pitchFamily="34" charset="0"/>
              </a:rPr>
              <a:t>့်</a:t>
            </a:r>
            <a:r>
              <a:rPr lang="en-IE" sz="1800" dirty="0" err="1">
                <a:latin typeface="Abadi" panose="020B0604020104020204" pitchFamily="34" charset="0"/>
                <a:ea typeface="Calibri" panose="020F0502020204030204" pitchFamily="34" charset="0"/>
                <a:cs typeface="Arial" panose="020B0604020202020204" pitchFamily="34" charset="0"/>
              </a:rPr>
              <a:t>ကလေးသူငယ်များကိုက</a:t>
            </a:r>
            <a:r>
              <a:rPr lang="en-IE" sz="1800" dirty="0">
                <a:latin typeface="Abadi" panose="020B0604020104020204" pitchFamily="34" charset="0"/>
                <a:ea typeface="Calibri" panose="020F0502020204030204" pitchFamily="34" charset="0"/>
                <a:cs typeface="Arial" panose="020B0604020202020204" pitchFamily="34" charset="0"/>
              </a:rPr>
              <a:t>ျွ</a:t>
            </a:r>
            <a:r>
              <a:rPr lang="en-IE" sz="1800" dirty="0" err="1">
                <a:latin typeface="Abadi" panose="020B0604020104020204" pitchFamily="34" charset="0"/>
                <a:ea typeface="Calibri" panose="020F0502020204030204" pitchFamily="34" charset="0"/>
                <a:cs typeface="Arial" panose="020B0604020202020204" pitchFamily="34" charset="0"/>
              </a:rPr>
              <a:t>န်ပ်တို</a:t>
            </a:r>
            <a:r>
              <a:rPr lang="en-IE" sz="1800" dirty="0">
                <a:latin typeface="Abadi" panose="020B0604020104020204" pitchFamily="34" charset="0"/>
                <a:ea typeface="Calibri" panose="020F0502020204030204" pitchFamily="34" charset="0"/>
                <a:cs typeface="Arial" panose="020B0604020202020204" pitchFamily="34" charset="0"/>
              </a:rPr>
              <a:t>့ </a:t>
            </a:r>
            <a:r>
              <a:rPr lang="en-IE" sz="1800" b="1" i="1" dirty="0" err="1">
                <a:solidFill>
                  <a:schemeClr val="accent6">
                    <a:lumMod val="60000"/>
                    <a:lumOff val="40000"/>
                  </a:schemeClr>
                </a:solidFill>
                <a:latin typeface="Abadi" panose="020B0604020104020204" pitchFamily="34" charset="0"/>
                <a:ea typeface="Calibri" panose="020F0502020204030204" pitchFamily="34" charset="0"/>
                <a:cs typeface="Arial" panose="020B0604020202020204" pitchFamily="34" charset="0"/>
              </a:rPr>
              <a:t>အဖွဲ့အစည်း၏စီမံကိန်းများလုပ်ငန်းစဉ်များကြောင</a:t>
            </a:r>
            <a:r>
              <a:rPr lang="en-IE" sz="1800" b="1" i="1" dirty="0">
                <a:solidFill>
                  <a:schemeClr val="accent6">
                    <a:lumMod val="60000"/>
                    <a:lumOff val="40000"/>
                  </a:schemeClr>
                </a:solidFill>
                <a:latin typeface="Abadi" panose="020B0604020104020204" pitchFamily="34" charset="0"/>
                <a:ea typeface="Calibri" panose="020F0502020204030204" pitchFamily="34" charset="0"/>
                <a:cs typeface="Arial" panose="020B0604020202020204" pitchFamily="34" charset="0"/>
              </a:rPr>
              <a:t>့်</a:t>
            </a:r>
            <a:r>
              <a:rPr lang="en-IE" sz="1800" b="1" i="1" dirty="0" err="1">
                <a:solidFill>
                  <a:schemeClr val="accent6">
                    <a:lumMod val="60000"/>
                    <a:lumOff val="40000"/>
                  </a:schemeClr>
                </a:solidFill>
                <a:latin typeface="Abadi" panose="020B0604020104020204" pitchFamily="34" charset="0"/>
                <a:ea typeface="Calibri" panose="020F0502020204030204" pitchFamily="34" charset="0"/>
                <a:cs typeface="Arial" panose="020B0604020202020204" pitchFamily="34" charset="0"/>
              </a:rPr>
              <a:t>ထိခိုက်နစ်နာမှုမရှိအောင်</a:t>
            </a:r>
            <a:r>
              <a:rPr lang="en-IE" sz="1800" dirty="0" err="1">
                <a:latin typeface="Abadi" panose="020B0604020104020204" pitchFamily="34" charset="0"/>
                <a:ea typeface="Calibri" panose="020F0502020204030204" pitchFamily="34" charset="0"/>
                <a:cs typeface="Arial" panose="020B0604020202020204" pitchFamily="34" charset="0"/>
              </a:rPr>
              <a:t>ကာကွယ</a:t>
            </a:r>
            <a:r>
              <a:rPr lang="en-IE" sz="1800" dirty="0">
                <a:latin typeface="Abadi" panose="020B0604020104020204" pitchFamily="34" charset="0"/>
                <a:ea typeface="Calibri" panose="020F0502020204030204" pitchFamily="34" charset="0"/>
                <a:cs typeface="Arial" panose="020B0604020202020204" pitchFamily="34" charset="0"/>
              </a:rPr>
              <a:t>် </a:t>
            </a:r>
            <a:r>
              <a:rPr lang="en-IE" sz="1800" dirty="0" err="1">
                <a:latin typeface="Abadi" panose="020B0604020104020204" pitchFamily="34" charset="0"/>
                <a:ea typeface="Calibri" panose="020F0502020204030204" pitchFamily="34" charset="0"/>
                <a:cs typeface="Arial" panose="020B0604020202020204" pitchFamily="34" charset="0"/>
              </a:rPr>
              <a:t>ပေးခြင်းဖြစ်သည</a:t>
            </a:r>
            <a:r>
              <a:rPr lang="en-IE" sz="1800" dirty="0">
                <a:latin typeface="Abadi" panose="020B0604020104020204" pitchFamily="34" charset="0"/>
                <a:ea typeface="Calibri" panose="020F0502020204030204" pitchFamily="34" charset="0"/>
                <a:cs typeface="Arial" panose="020B0604020202020204" pitchFamily="34" charset="0"/>
              </a:rPr>
              <a:t>်။</a:t>
            </a:r>
            <a:r>
              <a:rPr lang="en-IE" sz="1800" dirty="0" err="1">
                <a:latin typeface="Abadi" panose="020B0604020104020204" pitchFamily="34" charset="0"/>
                <a:ea typeface="Calibri" panose="020F0502020204030204" pitchFamily="34" charset="0"/>
                <a:cs typeface="Arial" panose="020B0604020202020204" pitchFamily="34" charset="0"/>
              </a:rPr>
              <a:t>ကျယ်ကျယ်ပြန</a:t>
            </a:r>
            <a:r>
              <a:rPr lang="en-IE" sz="1800" dirty="0">
                <a:latin typeface="Abadi" panose="020B0604020104020204" pitchFamily="34" charset="0"/>
                <a:ea typeface="Calibri" panose="020F0502020204030204" pitchFamily="34" charset="0"/>
                <a:cs typeface="Arial" panose="020B0604020202020204" pitchFamily="34" charset="0"/>
              </a:rPr>
              <a:t>့်</a:t>
            </a:r>
            <a:r>
              <a:rPr lang="en-IE" sz="1800" dirty="0" err="1">
                <a:latin typeface="Abadi" panose="020B0604020104020204" pitchFamily="34" charset="0"/>
                <a:ea typeface="Calibri" panose="020F0502020204030204" pitchFamily="34" charset="0"/>
                <a:cs typeface="Arial" panose="020B0604020202020204" pitchFamily="34" charset="0"/>
              </a:rPr>
              <a:t>ပြန</a:t>
            </a:r>
            <a:r>
              <a:rPr lang="en-IE" sz="1800" dirty="0">
                <a:latin typeface="Abadi" panose="020B0604020104020204" pitchFamily="34" charset="0"/>
                <a:ea typeface="Calibri" panose="020F0502020204030204" pitchFamily="34" charset="0"/>
                <a:cs typeface="Arial" panose="020B0604020202020204" pitchFamily="34" charset="0"/>
              </a:rPr>
              <a:t>့်</a:t>
            </a:r>
            <a:r>
              <a:rPr lang="en-IE" sz="1800" dirty="0" err="1">
                <a:latin typeface="Abadi" panose="020B0604020104020204" pitchFamily="34" charset="0"/>
                <a:ea typeface="Calibri" panose="020F0502020204030204" pitchFamily="34" charset="0"/>
                <a:cs typeface="Arial" panose="020B0604020202020204" pitchFamily="34" charset="0"/>
              </a:rPr>
              <a:t>ဆိုရမည်ဆိုပါကက</a:t>
            </a:r>
            <a:r>
              <a:rPr lang="en-IE" sz="1800" dirty="0">
                <a:latin typeface="Abadi" panose="020B0604020104020204" pitchFamily="34" charset="0"/>
                <a:ea typeface="Calibri" panose="020F0502020204030204" pitchFamily="34" charset="0"/>
                <a:cs typeface="Arial" panose="020B0604020202020204" pitchFamily="34" charset="0"/>
              </a:rPr>
              <a:t>ျွ</a:t>
            </a:r>
            <a:r>
              <a:rPr lang="en-IE" sz="1800" dirty="0" err="1">
                <a:latin typeface="Abadi" panose="020B0604020104020204" pitchFamily="34" charset="0"/>
                <a:ea typeface="Calibri" panose="020F0502020204030204" pitchFamily="34" charset="0"/>
                <a:cs typeface="Arial" panose="020B0604020202020204" pitchFamily="34" charset="0"/>
              </a:rPr>
              <a:t>န်ပ်တို့အဖွဲ့ကိုကိုယ်စားပြုသူများမှ</a:t>
            </a:r>
            <a:r>
              <a:rPr lang="en-IE" sz="1800" b="1" i="1" dirty="0" err="1">
                <a:solidFill>
                  <a:schemeClr val="accent6">
                    <a:lumMod val="60000"/>
                    <a:lumOff val="40000"/>
                  </a:schemeClr>
                </a:solidFill>
                <a:latin typeface="Abadi" panose="020B0604020104020204" pitchFamily="34" charset="0"/>
                <a:ea typeface="Calibri" panose="020F0502020204030204" pitchFamily="34" charset="0"/>
                <a:cs typeface="Arial" panose="020B0604020202020204" pitchFamily="34" charset="0"/>
              </a:rPr>
              <a:t>မည်သည</a:t>
            </a:r>
            <a:r>
              <a:rPr lang="en-IE" sz="1800" b="1" i="1" dirty="0">
                <a:solidFill>
                  <a:schemeClr val="accent6">
                    <a:lumMod val="60000"/>
                    <a:lumOff val="40000"/>
                  </a:schemeClr>
                </a:solidFill>
                <a:latin typeface="Abadi" panose="020B0604020104020204" pitchFamily="34" charset="0"/>
                <a:ea typeface="Calibri" panose="020F0502020204030204" pitchFamily="34" charset="0"/>
                <a:cs typeface="Arial" panose="020B0604020202020204" pitchFamily="34" charset="0"/>
              </a:rPr>
              <a:t>့်ကဏ္ဍတွင်မဆိုအမြတ်ထုတ်ခြင်းမဖွယ်မရာပြုမူခြင်း</a:t>
            </a:r>
            <a:r>
              <a:rPr lang="en-IE" sz="1800" dirty="0">
                <a:latin typeface="Abadi" panose="020B0604020104020204" pitchFamily="34" charset="0"/>
                <a:ea typeface="Calibri" panose="020F0502020204030204" pitchFamily="34" charset="0"/>
                <a:cs typeface="Arial" panose="020B0604020202020204" pitchFamily="34" charset="0"/>
              </a:rPr>
              <a:t>တို့ကိုပါဝင်ဆောင်ရွက်ခြင်းမရှိစေရန်ဖြစ်ပါသည်။</a:t>
            </a:r>
          </a:p>
          <a:p>
            <a:pPr algn="just">
              <a:lnSpc>
                <a:spcPct val="150000"/>
              </a:lnSpc>
              <a:spcAft>
                <a:spcPts val="450"/>
              </a:spcAft>
            </a:pPr>
            <a:r>
              <a:rPr lang="en-IE" sz="1800" dirty="0" err="1">
                <a:latin typeface="Abadi" panose="020B0604020104020204" pitchFamily="34" charset="0"/>
                <a:ea typeface="Calibri" panose="020F0502020204030204" pitchFamily="34" charset="0"/>
                <a:cs typeface="Arial" panose="020B0604020202020204" pitchFamily="34" charset="0"/>
              </a:rPr>
              <a:t>Safeguardingဟုဆိုရာတွင</a:t>
            </a:r>
            <a:r>
              <a:rPr lang="en-IE" sz="1800" dirty="0">
                <a:latin typeface="Abadi" panose="020B0604020104020204" pitchFamily="34" charset="0"/>
                <a:ea typeface="Calibri" panose="020F0502020204030204" pitchFamily="34" charset="0"/>
                <a:cs typeface="Arial" panose="020B0604020202020204" pitchFamily="34" charset="0"/>
              </a:rPr>
              <a:t>်</a:t>
            </a:r>
          </a:p>
          <a:p>
            <a:pPr algn="just">
              <a:lnSpc>
                <a:spcPct val="150000"/>
              </a:lnSpc>
              <a:spcAft>
                <a:spcPts val="450"/>
              </a:spcAft>
            </a:pPr>
            <a:r>
              <a:rPr lang="en-IE" sz="1800" dirty="0" err="1">
                <a:latin typeface="Abadi" panose="020B0604020104020204" pitchFamily="34" charset="0"/>
                <a:ea typeface="Calibri" panose="020F0502020204030204" pitchFamily="34" charset="0"/>
                <a:cs typeface="Arial" panose="020B0604020202020204" pitchFamily="34" charset="0"/>
              </a:rPr>
              <a:t>ကလေးသူငယ်များအကာအကွယ်ပေးမှု</a:t>
            </a:r>
            <a:r>
              <a:rPr lang="en-IE" sz="1800" dirty="0">
                <a:latin typeface="Abadi" panose="020B0604020104020204" pitchFamily="34" charset="0"/>
                <a:ea typeface="Calibri" panose="020F0502020204030204" pitchFamily="34" charset="0"/>
                <a:cs typeface="Arial" panose="020B0604020202020204" pitchFamily="34" charset="0"/>
              </a:rPr>
              <a:t>(CP)</a:t>
            </a:r>
          </a:p>
          <a:p>
            <a:pPr algn="just">
              <a:lnSpc>
                <a:spcPct val="150000"/>
              </a:lnSpc>
              <a:spcAft>
                <a:spcPts val="450"/>
              </a:spcAft>
            </a:pPr>
            <a:r>
              <a:rPr lang="en-IE" sz="1800" dirty="0" err="1">
                <a:latin typeface="Abadi" panose="020B0604020104020204" pitchFamily="34" charset="0"/>
                <a:ea typeface="Calibri" panose="020F0502020204030204" pitchFamily="34" charset="0"/>
                <a:cs typeface="Arial" panose="020B0604020202020204" pitchFamily="34" charset="0"/>
              </a:rPr>
              <a:t>လိင်ပိုင်းဆိုင်ရာခေါင်းပုံဖြတ်ခြင်းမတော်တရော်ပြုမူခြင်း</a:t>
            </a:r>
            <a:r>
              <a:rPr lang="en-IE" sz="1800" dirty="0">
                <a:latin typeface="Abadi" panose="020B0604020104020204" pitchFamily="34" charset="0"/>
                <a:ea typeface="Calibri" panose="020F0502020204030204" pitchFamily="34" charset="0"/>
                <a:cs typeface="Arial" panose="020B0604020202020204" pitchFamily="34" charset="0"/>
              </a:rPr>
              <a:t>(PSEA)</a:t>
            </a:r>
            <a:r>
              <a:rPr lang="en-IE" sz="1800" dirty="0" err="1">
                <a:latin typeface="Abadi" panose="020B0604020104020204" pitchFamily="34" charset="0"/>
                <a:ea typeface="Calibri" panose="020F0502020204030204" pitchFamily="34" charset="0"/>
                <a:cs typeface="Arial" panose="020B0604020202020204" pitchFamily="34" charset="0"/>
              </a:rPr>
              <a:t>တို့အားကာကွယ်ပေးမှုနှင</a:t>
            </a:r>
            <a:r>
              <a:rPr lang="en-IE" sz="1800" dirty="0">
                <a:latin typeface="Abadi" panose="020B0604020104020204" pitchFamily="34" charset="0"/>
                <a:ea typeface="Calibri" panose="020F0502020204030204" pitchFamily="34" charset="0"/>
                <a:cs typeface="Arial" panose="020B0604020202020204" pitchFamily="34" charset="0"/>
              </a:rPr>
              <a:t>့်</a:t>
            </a:r>
          </a:p>
          <a:p>
            <a:pPr algn="just">
              <a:lnSpc>
                <a:spcPct val="150000"/>
              </a:lnSpc>
              <a:spcAft>
                <a:spcPts val="450"/>
              </a:spcAft>
            </a:pPr>
            <a:r>
              <a:rPr lang="en-IE" sz="1800" dirty="0" err="1">
                <a:latin typeface="Abadi" panose="020B0604020104020204" pitchFamily="34" charset="0"/>
                <a:ea typeface="Calibri" panose="020F0502020204030204" pitchFamily="34" charset="0"/>
                <a:cs typeface="Arial" panose="020B0604020202020204" pitchFamily="34" charset="0"/>
              </a:rPr>
              <a:t>ဝန်ထမ်းများအား</a:t>
            </a:r>
            <a:r>
              <a:rPr lang="en-IE" sz="1800" dirty="0">
                <a:latin typeface="Abadi" panose="020B0604020104020204" pitchFamily="34" charset="0"/>
                <a:ea typeface="Calibri" panose="020F0502020204030204" pitchFamily="34" charset="0"/>
                <a:cs typeface="Arial" panose="020B0604020202020204" pitchFamily="34" charset="0"/>
              </a:rPr>
              <a:t> </a:t>
            </a:r>
            <a:r>
              <a:rPr lang="en-IE" sz="1800" dirty="0" err="1">
                <a:latin typeface="Abadi" panose="020B0604020104020204" pitchFamily="34" charset="0"/>
                <a:ea typeface="Calibri" panose="020F0502020204030204" pitchFamily="34" charset="0"/>
                <a:cs typeface="Arial" panose="020B0604020202020204" pitchFamily="34" charset="0"/>
              </a:rPr>
              <a:t>လိင်ပိုင်ဆိုင်ရာထိပါးနှောင</a:t>
            </a:r>
            <a:r>
              <a:rPr lang="en-IE" sz="1800" dirty="0">
                <a:latin typeface="Abadi" panose="020B0604020104020204" pitchFamily="34" charset="0"/>
                <a:ea typeface="Calibri" panose="020F0502020204030204" pitchFamily="34" charset="0"/>
                <a:cs typeface="Arial" panose="020B0604020202020204" pitchFamily="34" charset="0"/>
              </a:rPr>
              <a:t>့်</a:t>
            </a:r>
            <a:r>
              <a:rPr lang="en-IE" sz="1800" dirty="0" err="1">
                <a:latin typeface="Abadi" panose="020B0604020104020204" pitchFamily="34" charset="0"/>
                <a:ea typeface="Calibri" panose="020F0502020204030204" pitchFamily="34" charset="0"/>
                <a:cs typeface="Arial" panose="020B0604020202020204" pitchFamily="34" charset="0"/>
              </a:rPr>
              <a:t>ယှက်ခံရမှု</a:t>
            </a:r>
            <a:r>
              <a:rPr lang="en-IE" sz="1800" dirty="0">
                <a:latin typeface="Abadi" panose="020B0604020104020204" pitchFamily="34" charset="0"/>
                <a:ea typeface="Calibri" panose="020F0502020204030204" pitchFamily="34" charset="0"/>
                <a:cs typeface="Arial" panose="020B0604020202020204" pitchFamily="34" charset="0"/>
              </a:rPr>
              <a:t>(SH) </a:t>
            </a:r>
            <a:r>
              <a:rPr lang="en-IE" sz="1800" dirty="0" err="1">
                <a:latin typeface="Abadi" panose="020B0604020104020204" pitchFamily="34" charset="0"/>
                <a:ea typeface="Calibri" panose="020F0502020204030204" pitchFamily="34" charset="0"/>
                <a:cs typeface="Arial" panose="020B0604020202020204" pitchFamily="34" charset="0"/>
              </a:rPr>
              <a:t>ကိုကာကွယ်ပေးခြင်းတို့ပါဝင်ပါသည</a:t>
            </a:r>
            <a:r>
              <a:rPr lang="en-IE" sz="1800" dirty="0">
                <a:latin typeface="Abadi" panose="020B0604020104020204" pitchFamily="34" charset="0"/>
                <a:ea typeface="Calibri" panose="020F0502020204030204" pitchFamily="34" charset="0"/>
                <a:cs typeface="Arial" panose="020B0604020202020204" pitchFamily="34" charset="0"/>
              </a:rPr>
              <a:t>်။</a:t>
            </a:r>
            <a:endParaRPr lang="en-IE" sz="525" dirty="0">
              <a:latin typeface="Abadi" panose="020B0604020104020204" pitchFamily="34" charset="0"/>
              <a:ea typeface="Calibri" panose="020F0502020204030204" pitchFamily="34" charset="0"/>
              <a:cs typeface="Arial" panose="020B0604020202020204" pitchFamily="34" charset="0"/>
            </a:endParaRPr>
          </a:p>
          <a:p>
            <a:endParaRPr lang="en-US" dirty="0"/>
          </a:p>
        </p:txBody>
      </p:sp>
      <p:sp>
        <p:nvSpPr>
          <p:cNvPr id="3" name="Title 2">
            <a:extLst>
              <a:ext uri="{FF2B5EF4-FFF2-40B4-BE49-F238E27FC236}">
                <a16:creationId xmlns:a16="http://schemas.microsoft.com/office/drawing/2014/main" id="{14185A7B-5C3F-21FB-2297-A1FE39A8EBAF}"/>
              </a:ext>
            </a:extLst>
          </p:cNvPr>
          <p:cNvSpPr>
            <a:spLocks noGrp="1"/>
          </p:cNvSpPr>
          <p:nvPr>
            <p:ph type="title"/>
          </p:nvPr>
        </p:nvSpPr>
        <p:spPr>
          <a:xfrm>
            <a:off x="443260" y="688605"/>
            <a:ext cx="8067693" cy="446919"/>
          </a:xfrm>
        </p:spPr>
        <p:txBody>
          <a:bodyPr>
            <a:normAutofit fontScale="90000"/>
          </a:bodyPr>
          <a:lstStyle/>
          <a:p>
            <a:pPr algn="ctr"/>
            <a:r>
              <a:rPr lang="en-US" dirty="0"/>
              <a:t>Safeguarding</a:t>
            </a:r>
          </a:p>
        </p:txBody>
      </p:sp>
    </p:spTree>
    <p:extLst>
      <p:ext uri="{BB962C8B-B14F-4D97-AF65-F5344CB8AC3E}">
        <p14:creationId xmlns:p14="http://schemas.microsoft.com/office/powerpoint/2010/main" val="2095994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EEB4B4-06E5-22DF-4699-EF8A7E751E56}"/>
              </a:ext>
            </a:extLst>
          </p:cNvPr>
          <p:cNvSpPr>
            <a:spLocks noGrp="1"/>
          </p:cNvSpPr>
          <p:nvPr>
            <p:ph type="title"/>
          </p:nvPr>
        </p:nvSpPr>
        <p:spPr/>
        <p:txBody>
          <a:bodyPr/>
          <a:lstStyle/>
          <a:p>
            <a:pPr algn="ctr"/>
            <a:r>
              <a:rPr lang="en-US" dirty="0"/>
              <a:t>Where Safeguarding/PSEA can happen</a:t>
            </a:r>
          </a:p>
        </p:txBody>
      </p:sp>
      <p:sp>
        <p:nvSpPr>
          <p:cNvPr id="4" name="Content Placeholder 3">
            <a:extLst>
              <a:ext uri="{FF2B5EF4-FFF2-40B4-BE49-F238E27FC236}">
                <a16:creationId xmlns:a16="http://schemas.microsoft.com/office/drawing/2014/main" id="{46717006-CA08-CECA-0424-8B5E0A2137BA}"/>
              </a:ext>
            </a:extLst>
          </p:cNvPr>
          <p:cNvSpPr>
            <a:spLocks noGrp="1"/>
          </p:cNvSpPr>
          <p:nvPr>
            <p:ph idx="1"/>
          </p:nvPr>
        </p:nvSpPr>
        <p:spPr>
          <a:xfrm>
            <a:off x="544513" y="1872343"/>
            <a:ext cx="8062912" cy="4078291"/>
          </a:xfrm>
        </p:spPr>
        <p:txBody>
          <a:bodyPr/>
          <a:lstStyle/>
          <a:p>
            <a:pPr marL="285750" indent="-285750" algn="just">
              <a:buFont typeface="Wingdings" panose="05000000000000000000" pitchFamily="2" charset="2"/>
              <a:buChar char="v"/>
            </a:pPr>
            <a:endParaRPr lang="en-US" sz="1800" dirty="0">
              <a:effectLst/>
              <a:latin typeface="Calibri" panose="020F0502020204030204" pitchFamily="34" charset="0"/>
              <a:ea typeface="Calibri" panose="020F0502020204030204" pitchFamily="34" charset="0"/>
              <a:cs typeface="Myanmar Text" panose="020B0502040204020203" pitchFamily="34" charset="0"/>
            </a:endParaRPr>
          </a:p>
          <a:p>
            <a:pPr marL="285750" indent="-285750" algn="just">
              <a:buFont typeface="Wingdings" panose="05000000000000000000" pitchFamily="2" charset="2"/>
              <a:buChar char="v"/>
            </a:pPr>
            <a:r>
              <a:rPr lang="en-US" dirty="0">
                <a:effectLst/>
                <a:latin typeface="Tw Cen MT" panose="020B0602020104020603" pitchFamily="34" charset="0"/>
                <a:ea typeface="Calibri" panose="020F0502020204030204" pitchFamily="34" charset="0"/>
                <a:cs typeface="Myanmar Text" panose="020B0502040204020203" pitchFamily="34" charset="0"/>
              </a:rPr>
              <a:t>Any workplace, aid program, and high-risk circumstances, </a:t>
            </a:r>
          </a:p>
          <a:p>
            <a:pPr marL="285750" indent="-285750" algn="just">
              <a:buFont typeface="Wingdings" panose="05000000000000000000" pitchFamily="2" charset="2"/>
              <a:buChar char="v"/>
            </a:pPr>
            <a:r>
              <a:rPr lang="en-US" dirty="0">
                <a:effectLst/>
                <a:latin typeface="Tw Cen MT" panose="020B0602020104020603" pitchFamily="34" charset="0"/>
                <a:ea typeface="Calibri" panose="020F0502020204030204" pitchFamily="34" charset="0"/>
                <a:cs typeface="Myanmar Text" panose="020B0502040204020203" pitchFamily="34" charset="0"/>
              </a:rPr>
              <a:t>such as extreme poverty, </a:t>
            </a:r>
            <a:endParaRPr lang="en-US" dirty="0">
              <a:latin typeface="Tw Cen MT" panose="020B0602020104020603" pitchFamily="34" charset="0"/>
              <a:ea typeface="Calibri" panose="020F0502020204030204" pitchFamily="34" charset="0"/>
              <a:cs typeface="Myanmar Text" panose="020B0502040204020203" pitchFamily="34" charset="0"/>
            </a:endParaRPr>
          </a:p>
          <a:p>
            <a:pPr marL="285750" indent="-285750" algn="just">
              <a:buFont typeface="Wingdings" panose="05000000000000000000" pitchFamily="2" charset="2"/>
              <a:buChar char="v"/>
            </a:pPr>
            <a:r>
              <a:rPr lang="en-US" dirty="0">
                <a:effectLst/>
                <a:latin typeface="Tw Cen MT" panose="020B0602020104020603" pitchFamily="34" charset="0"/>
                <a:ea typeface="Calibri" panose="020F0502020204030204" pitchFamily="34" charset="0"/>
                <a:cs typeface="Myanmar Text" panose="020B0502040204020203" pitchFamily="34" charset="0"/>
              </a:rPr>
              <a:t> humanitarian contexts, </a:t>
            </a:r>
          </a:p>
          <a:p>
            <a:pPr marL="285750" indent="-285750" algn="just">
              <a:buFont typeface="Wingdings" panose="05000000000000000000" pitchFamily="2" charset="2"/>
              <a:buChar char="v"/>
            </a:pPr>
            <a:r>
              <a:rPr lang="en-US" dirty="0">
                <a:effectLst/>
                <a:latin typeface="Tw Cen MT" panose="020B0602020104020603" pitchFamily="34" charset="0"/>
                <a:ea typeface="Calibri" panose="020F0502020204030204" pitchFamily="34" charset="0"/>
                <a:cs typeface="Myanmar Text" panose="020B0502040204020203" pitchFamily="34" charset="0"/>
              </a:rPr>
              <a:t>where there are protection issues like</a:t>
            </a:r>
            <a:r>
              <a:rPr lang="en-US" dirty="0">
                <a:latin typeface="Tw Cen MT" panose="020B0602020104020603" pitchFamily="34" charset="0"/>
                <a:ea typeface="Calibri" panose="020F0502020204030204" pitchFamily="34" charset="0"/>
                <a:cs typeface="Myanmar Text" panose="020B0502040204020203" pitchFamily="34" charset="0"/>
              </a:rPr>
              <a:t>, </a:t>
            </a:r>
            <a:r>
              <a:rPr lang="en-US" dirty="0">
                <a:effectLst/>
                <a:latin typeface="Tw Cen MT" panose="020B0602020104020603" pitchFamily="34" charset="0"/>
                <a:ea typeface="Calibri" panose="020F0502020204030204" pitchFamily="34" charset="0"/>
                <a:cs typeface="Myanmar Text" panose="020B0502040204020203" pitchFamily="34" charset="0"/>
              </a:rPr>
              <a:t>early marriage gender-based Violence </a:t>
            </a:r>
          </a:p>
          <a:p>
            <a:endParaRPr lang="en-US" sz="1800" dirty="0">
              <a:effectLst/>
              <a:latin typeface="Calibri" panose="020F0502020204030204" pitchFamily="34" charset="0"/>
              <a:ea typeface="Calibri" panose="020F0502020204030204" pitchFamily="34" charset="0"/>
              <a:cs typeface="Myanmar Text" panose="020B0502040204020203" pitchFamily="34" charset="0"/>
            </a:endParaRPr>
          </a:p>
          <a:p>
            <a:endParaRPr lang="en-US" dirty="0"/>
          </a:p>
        </p:txBody>
      </p:sp>
    </p:spTree>
    <p:extLst>
      <p:ext uri="{BB962C8B-B14F-4D97-AF65-F5344CB8AC3E}">
        <p14:creationId xmlns:p14="http://schemas.microsoft.com/office/powerpoint/2010/main" val="553663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943" y="671411"/>
            <a:ext cx="8203297" cy="595892"/>
          </a:xfrm>
        </p:spPr>
        <p:txBody>
          <a:bodyPr>
            <a:noAutofit/>
          </a:bodyPr>
          <a:lstStyle/>
          <a:p>
            <a:r>
              <a:rPr lang="en-IE" sz="2400" dirty="0">
                <a:latin typeface="Tw Cen MT" panose="020B0602020104020603" pitchFamily="34" charset="0"/>
              </a:rPr>
              <a:t>SAFEGUARDING IN PRACTICE:SOME STEPS TO </a:t>
            </a:r>
            <a:r>
              <a:rPr lang="en-IE" sz="2400" i="1" dirty="0">
                <a:latin typeface="Tw Cen MT" panose="020B0602020104020603" pitchFamily="34" charset="0"/>
              </a:rPr>
              <a:t>PREVENTION</a:t>
            </a:r>
          </a:p>
        </p:txBody>
      </p:sp>
      <p:sp>
        <p:nvSpPr>
          <p:cNvPr id="5" name="Rounded Rectangle 4"/>
          <p:cNvSpPr/>
          <p:nvPr/>
        </p:nvSpPr>
        <p:spPr>
          <a:xfrm>
            <a:off x="574943" y="3114472"/>
            <a:ext cx="8003369" cy="581025"/>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350">
              <a:solidFill>
                <a:prstClr val="white"/>
              </a:solidFill>
              <a:latin typeface="Arial"/>
            </a:endParaRPr>
          </a:p>
        </p:txBody>
      </p:sp>
      <p:sp>
        <p:nvSpPr>
          <p:cNvPr id="6" name="TextBox 5"/>
          <p:cNvSpPr txBox="1"/>
          <p:nvPr/>
        </p:nvSpPr>
        <p:spPr>
          <a:xfrm>
            <a:off x="665481" y="1962924"/>
            <a:ext cx="2291449" cy="584775"/>
          </a:xfrm>
          <a:prstGeom prst="rect">
            <a:avLst/>
          </a:prstGeom>
          <a:noFill/>
        </p:spPr>
        <p:txBody>
          <a:bodyPr wrap="square" rtlCol="0">
            <a:spAutoFit/>
          </a:bodyPr>
          <a:lstStyle/>
          <a:p>
            <a:r>
              <a:rPr lang="en-IE" sz="1600" b="1" dirty="0">
                <a:solidFill>
                  <a:srgbClr val="002169">
                    <a:lumMod val="60000"/>
                    <a:lumOff val="40000"/>
                  </a:srgbClr>
                </a:solidFill>
                <a:latin typeface="Arial"/>
              </a:rPr>
              <a:t>Commitment Statement </a:t>
            </a:r>
          </a:p>
        </p:txBody>
      </p:sp>
      <p:sp>
        <p:nvSpPr>
          <p:cNvPr id="7" name="TextBox 6"/>
          <p:cNvSpPr txBox="1"/>
          <p:nvPr/>
        </p:nvSpPr>
        <p:spPr>
          <a:xfrm>
            <a:off x="3047468" y="1999203"/>
            <a:ext cx="4685290" cy="584775"/>
          </a:xfrm>
          <a:prstGeom prst="rect">
            <a:avLst/>
          </a:prstGeom>
          <a:noFill/>
        </p:spPr>
        <p:txBody>
          <a:bodyPr wrap="square" rtlCol="0">
            <a:spAutoFit/>
          </a:bodyPr>
          <a:lstStyle/>
          <a:p>
            <a:r>
              <a:rPr lang="en-IE" sz="1600" dirty="0">
                <a:solidFill>
                  <a:prstClr val="black"/>
                </a:solidFill>
                <a:latin typeface="Tw Cen MT" panose="020B0602020104020603" pitchFamily="34" charset="0"/>
              </a:rPr>
              <a:t>Making it clear to everyone that the organisation does not tolerate exploitation or abuse</a:t>
            </a:r>
          </a:p>
        </p:txBody>
      </p:sp>
      <p:sp>
        <p:nvSpPr>
          <p:cNvPr id="8" name="Rounded Rectangle 7"/>
          <p:cNvSpPr/>
          <p:nvPr/>
        </p:nvSpPr>
        <p:spPr>
          <a:xfrm>
            <a:off x="574943" y="1952036"/>
            <a:ext cx="8003369" cy="581025"/>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350">
              <a:solidFill>
                <a:prstClr val="white"/>
              </a:solidFill>
              <a:latin typeface="Arial"/>
            </a:endParaRPr>
          </a:p>
        </p:txBody>
      </p:sp>
      <p:sp>
        <p:nvSpPr>
          <p:cNvPr id="9" name="TextBox 8"/>
          <p:cNvSpPr txBox="1"/>
          <p:nvPr/>
        </p:nvSpPr>
        <p:spPr>
          <a:xfrm>
            <a:off x="665482" y="3127618"/>
            <a:ext cx="1728677" cy="553998"/>
          </a:xfrm>
          <a:prstGeom prst="rect">
            <a:avLst/>
          </a:prstGeom>
          <a:noFill/>
        </p:spPr>
        <p:txBody>
          <a:bodyPr wrap="square" rtlCol="0">
            <a:spAutoFit/>
          </a:bodyPr>
          <a:lstStyle/>
          <a:p>
            <a:r>
              <a:rPr lang="en-IE" sz="1500" b="1" dirty="0">
                <a:solidFill>
                  <a:srgbClr val="002169">
                    <a:lumMod val="60000"/>
                    <a:lumOff val="40000"/>
                  </a:srgbClr>
                </a:solidFill>
                <a:latin typeface="Arial"/>
              </a:rPr>
              <a:t>Safe Recruitment</a:t>
            </a:r>
          </a:p>
        </p:txBody>
      </p:sp>
      <p:sp>
        <p:nvSpPr>
          <p:cNvPr id="10" name="TextBox 9"/>
          <p:cNvSpPr txBox="1"/>
          <p:nvPr/>
        </p:nvSpPr>
        <p:spPr>
          <a:xfrm>
            <a:off x="3167063" y="3157876"/>
            <a:ext cx="4844730" cy="553998"/>
          </a:xfrm>
          <a:prstGeom prst="rect">
            <a:avLst/>
          </a:prstGeom>
          <a:noFill/>
        </p:spPr>
        <p:txBody>
          <a:bodyPr wrap="square" rtlCol="0">
            <a:spAutoFit/>
          </a:bodyPr>
          <a:lstStyle/>
          <a:p>
            <a:r>
              <a:rPr lang="en-IE" sz="1500" dirty="0">
                <a:solidFill>
                  <a:prstClr val="black"/>
                </a:solidFill>
                <a:latin typeface="Tw Cen MT" panose="020B0602020104020603" pitchFamily="34" charset="0"/>
              </a:rPr>
              <a:t>Avoid employing potential abusers: Job Descriptions, Interviewing, Self-Declaration Forms, Vetting</a:t>
            </a:r>
          </a:p>
        </p:txBody>
      </p:sp>
      <p:sp>
        <p:nvSpPr>
          <p:cNvPr id="11" name="Rounded Rectangle 10"/>
          <p:cNvSpPr/>
          <p:nvPr/>
        </p:nvSpPr>
        <p:spPr>
          <a:xfrm>
            <a:off x="580864" y="3693456"/>
            <a:ext cx="8003369" cy="581025"/>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350">
              <a:solidFill>
                <a:prstClr val="white"/>
              </a:solidFill>
              <a:latin typeface="Arial"/>
            </a:endParaRPr>
          </a:p>
        </p:txBody>
      </p:sp>
      <p:sp>
        <p:nvSpPr>
          <p:cNvPr id="12" name="Rounded Rectangle 11"/>
          <p:cNvSpPr/>
          <p:nvPr/>
        </p:nvSpPr>
        <p:spPr>
          <a:xfrm>
            <a:off x="580864" y="4272440"/>
            <a:ext cx="8003369" cy="581025"/>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350">
              <a:solidFill>
                <a:prstClr val="white"/>
              </a:solidFill>
              <a:latin typeface="Arial"/>
            </a:endParaRPr>
          </a:p>
        </p:txBody>
      </p:sp>
      <p:sp>
        <p:nvSpPr>
          <p:cNvPr id="13" name="TextBox 12"/>
          <p:cNvSpPr txBox="1"/>
          <p:nvPr/>
        </p:nvSpPr>
        <p:spPr>
          <a:xfrm>
            <a:off x="665482" y="3816641"/>
            <a:ext cx="1728677" cy="323165"/>
          </a:xfrm>
          <a:prstGeom prst="rect">
            <a:avLst/>
          </a:prstGeom>
          <a:noFill/>
        </p:spPr>
        <p:txBody>
          <a:bodyPr wrap="square" rtlCol="0">
            <a:spAutoFit/>
          </a:bodyPr>
          <a:lstStyle/>
          <a:p>
            <a:r>
              <a:rPr lang="en-IE" sz="1500" b="1" dirty="0">
                <a:solidFill>
                  <a:srgbClr val="002169">
                    <a:lumMod val="60000"/>
                    <a:lumOff val="40000"/>
                  </a:srgbClr>
                </a:solidFill>
                <a:latin typeface="Arial"/>
              </a:rPr>
              <a:t>Safe Activities</a:t>
            </a:r>
          </a:p>
        </p:txBody>
      </p:sp>
      <p:sp>
        <p:nvSpPr>
          <p:cNvPr id="14" name="TextBox 13"/>
          <p:cNvSpPr txBox="1"/>
          <p:nvPr/>
        </p:nvSpPr>
        <p:spPr>
          <a:xfrm>
            <a:off x="665481" y="4345496"/>
            <a:ext cx="2137983" cy="553998"/>
          </a:xfrm>
          <a:prstGeom prst="rect">
            <a:avLst/>
          </a:prstGeom>
          <a:noFill/>
        </p:spPr>
        <p:txBody>
          <a:bodyPr wrap="square" rtlCol="0">
            <a:spAutoFit/>
          </a:bodyPr>
          <a:lstStyle/>
          <a:p>
            <a:r>
              <a:rPr lang="en-IE" sz="1500" b="1" dirty="0">
                <a:solidFill>
                  <a:srgbClr val="002169">
                    <a:lumMod val="60000"/>
                    <a:lumOff val="40000"/>
                  </a:srgbClr>
                </a:solidFill>
                <a:latin typeface="Arial"/>
              </a:rPr>
              <a:t>Training &amp; Awareness</a:t>
            </a:r>
          </a:p>
        </p:txBody>
      </p:sp>
      <p:sp>
        <p:nvSpPr>
          <p:cNvPr id="15" name="TextBox 14"/>
          <p:cNvSpPr txBox="1"/>
          <p:nvPr/>
        </p:nvSpPr>
        <p:spPr>
          <a:xfrm>
            <a:off x="3167063" y="3730135"/>
            <a:ext cx="4801859" cy="553998"/>
          </a:xfrm>
          <a:prstGeom prst="rect">
            <a:avLst/>
          </a:prstGeom>
          <a:noFill/>
        </p:spPr>
        <p:txBody>
          <a:bodyPr wrap="square" rtlCol="0">
            <a:spAutoFit/>
          </a:bodyPr>
          <a:lstStyle/>
          <a:p>
            <a:r>
              <a:rPr lang="en-IE" sz="1500" dirty="0">
                <a:solidFill>
                  <a:prstClr val="black"/>
                </a:solidFill>
                <a:latin typeface="Tw Cen MT" panose="020B0602020104020603" pitchFamily="34" charset="0"/>
              </a:rPr>
              <a:t>Risk Assessments, Programme Visits, Guidelines for programme delivery, Guidelines for recording images</a:t>
            </a:r>
          </a:p>
        </p:txBody>
      </p:sp>
      <p:sp>
        <p:nvSpPr>
          <p:cNvPr id="16" name="TextBox 15"/>
          <p:cNvSpPr txBox="1"/>
          <p:nvPr/>
        </p:nvSpPr>
        <p:spPr>
          <a:xfrm>
            <a:off x="3305908" y="4421668"/>
            <a:ext cx="3899756" cy="338554"/>
          </a:xfrm>
          <a:prstGeom prst="rect">
            <a:avLst/>
          </a:prstGeom>
          <a:noFill/>
        </p:spPr>
        <p:txBody>
          <a:bodyPr wrap="square" rtlCol="0">
            <a:spAutoFit/>
          </a:bodyPr>
          <a:lstStyle/>
          <a:p>
            <a:r>
              <a:rPr lang="en-IE" sz="1600" dirty="0">
                <a:solidFill>
                  <a:prstClr val="black"/>
                </a:solidFill>
                <a:latin typeface="Tw Cen MT" panose="020B0602020104020603" pitchFamily="34" charset="0"/>
              </a:rPr>
              <a:t>Induction, Refreshers, Team Meetings</a:t>
            </a:r>
          </a:p>
        </p:txBody>
      </p:sp>
      <p:sp>
        <p:nvSpPr>
          <p:cNvPr id="17" name="Rounded Rectangle 16"/>
          <p:cNvSpPr/>
          <p:nvPr/>
        </p:nvSpPr>
        <p:spPr>
          <a:xfrm>
            <a:off x="580865" y="4851425"/>
            <a:ext cx="8003369" cy="581025"/>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350">
              <a:solidFill>
                <a:prstClr val="white"/>
              </a:solidFill>
              <a:latin typeface="Arial"/>
            </a:endParaRPr>
          </a:p>
        </p:txBody>
      </p:sp>
      <p:sp>
        <p:nvSpPr>
          <p:cNvPr id="18" name="TextBox 17"/>
          <p:cNvSpPr txBox="1"/>
          <p:nvPr/>
        </p:nvSpPr>
        <p:spPr>
          <a:xfrm>
            <a:off x="665484" y="5017227"/>
            <a:ext cx="2137983" cy="323165"/>
          </a:xfrm>
          <a:prstGeom prst="rect">
            <a:avLst/>
          </a:prstGeom>
          <a:noFill/>
        </p:spPr>
        <p:txBody>
          <a:bodyPr wrap="square" rtlCol="0">
            <a:spAutoFit/>
          </a:bodyPr>
          <a:lstStyle/>
          <a:p>
            <a:r>
              <a:rPr lang="en-IE" sz="1500" b="1" dirty="0">
                <a:solidFill>
                  <a:srgbClr val="002169">
                    <a:lumMod val="60000"/>
                    <a:lumOff val="40000"/>
                  </a:srgbClr>
                </a:solidFill>
                <a:latin typeface="Arial"/>
              </a:rPr>
              <a:t>Monitoring</a:t>
            </a:r>
          </a:p>
        </p:txBody>
      </p:sp>
      <p:sp>
        <p:nvSpPr>
          <p:cNvPr id="19" name="TextBox 18"/>
          <p:cNvSpPr txBox="1"/>
          <p:nvPr/>
        </p:nvSpPr>
        <p:spPr>
          <a:xfrm>
            <a:off x="3305908" y="5017227"/>
            <a:ext cx="3899756" cy="338554"/>
          </a:xfrm>
          <a:prstGeom prst="rect">
            <a:avLst/>
          </a:prstGeom>
          <a:noFill/>
        </p:spPr>
        <p:txBody>
          <a:bodyPr wrap="square" rtlCol="0">
            <a:spAutoFit/>
          </a:bodyPr>
          <a:lstStyle/>
          <a:p>
            <a:r>
              <a:rPr lang="en-IE" sz="1600" dirty="0">
                <a:solidFill>
                  <a:prstClr val="black"/>
                </a:solidFill>
                <a:latin typeface="Tw Cen MT" panose="020B0602020104020603" pitchFamily="34" charset="0"/>
              </a:rPr>
              <a:t>Audits, keeping up to date with best practice</a:t>
            </a:r>
          </a:p>
        </p:txBody>
      </p:sp>
      <p:sp>
        <p:nvSpPr>
          <p:cNvPr id="20" name="Rounded Rectangle 19"/>
          <p:cNvSpPr/>
          <p:nvPr/>
        </p:nvSpPr>
        <p:spPr>
          <a:xfrm>
            <a:off x="574943" y="2533299"/>
            <a:ext cx="8003369" cy="581025"/>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350">
              <a:solidFill>
                <a:prstClr val="white"/>
              </a:solidFill>
              <a:latin typeface="Arial"/>
            </a:endParaRPr>
          </a:p>
        </p:txBody>
      </p:sp>
      <p:sp>
        <p:nvSpPr>
          <p:cNvPr id="21" name="TextBox 20"/>
          <p:cNvSpPr txBox="1"/>
          <p:nvPr/>
        </p:nvSpPr>
        <p:spPr>
          <a:xfrm>
            <a:off x="669649" y="2682909"/>
            <a:ext cx="2133040" cy="338554"/>
          </a:xfrm>
          <a:prstGeom prst="rect">
            <a:avLst/>
          </a:prstGeom>
          <a:noFill/>
        </p:spPr>
        <p:txBody>
          <a:bodyPr wrap="square" rtlCol="0">
            <a:spAutoFit/>
          </a:bodyPr>
          <a:lstStyle/>
          <a:p>
            <a:r>
              <a:rPr lang="en-IE" sz="1600" b="1" dirty="0">
                <a:solidFill>
                  <a:srgbClr val="002169">
                    <a:lumMod val="60000"/>
                    <a:lumOff val="40000"/>
                  </a:srgbClr>
                </a:solidFill>
                <a:latin typeface="Arial"/>
              </a:rPr>
              <a:t>Code of Conduct</a:t>
            </a:r>
          </a:p>
        </p:txBody>
      </p:sp>
      <p:sp>
        <p:nvSpPr>
          <p:cNvPr id="22" name="TextBox 21"/>
          <p:cNvSpPr txBox="1"/>
          <p:nvPr/>
        </p:nvSpPr>
        <p:spPr>
          <a:xfrm>
            <a:off x="3161143" y="2581364"/>
            <a:ext cx="4492196" cy="584775"/>
          </a:xfrm>
          <a:prstGeom prst="rect">
            <a:avLst/>
          </a:prstGeom>
          <a:noFill/>
        </p:spPr>
        <p:txBody>
          <a:bodyPr wrap="square" rtlCol="0">
            <a:spAutoFit/>
          </a:bodyPr>
          <a:lstStyle/>
          <a:p>
            <a:r>
              <a:rPr lang="en-IE" sz="1600" dirty="0">
                <a:solidFill>
                  <a:prstClr val="black"/>
                </a:solidFill>
                <a:latin typeface="Tw Cen MT" panose="020B0602020104020603" pitchFamily="34" charset="0"/>
              </a:rPr>
              <a:t>Appropriate behaviour guidelines, shared with and signed by all staff who agree to adhere to this</a:t>
            </a:r>
          </a:p>
        </p:txBody>
      </p:sp>
    </p:spTree>
    <p:extLst>
      <p:ext uri="{BB962C8B-B14F-4D97-AF65-F5344CB8AC3E}">
        <p14:creationId xmlns:p14="http://schemas.microsoft.com/office/powerpoint/2010/main" val="449330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943" y="671411"/>
            <a:ext cx="7997666" cy="595892"/>
          </a:xfrm>
        </p:spPr>
        <p:txBody>
          <a:bodyPr>
            <a:noAutofit/>
          </a:bodyPr>
          <a:lstStyle/>
          <a:p>
            <a:r>
              <a:rPr lang="en-IE" sz="2000" dirty="0"/>
              <a:t>SAFEGUARDING IN PRACTICE:</a:t>
            </a:r>
            <a:r>
              <a:rPr lang="en-IE" sz="2000" i="1" dirty="0"/>
              <a:t>RESPONDING </a:t>
            </a:r>
            <a:r>
              <a:rPr lang="en-IE" sz="2000" dirty="0"/>
              <a:t>TO CONCERNS</a:t>
            </a:r>
          </a:p>
        </p:txBody>
      </p:sp>
      <p:sp>
        <p:nvSpPr>
          <p:cNvPr id="5" name="Rounded Rectangle 4"/>
          <p:cNvSpPr/>
          <p:nvPr/>
        </p:nvSpPr>
        <p:spPr>
          <a:xfrm>
            <a:off x="574943" y="3416686"/>
            <a:ext cx="8003369" cy="581025"/>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350">
              <a:solidFill>
                <a:prstClr val="white"/>
              </a:solidFill>
              <a:latin typeface="Arial"/>
            </a:endParaRPr>
          </a:p>
        </p:txBody>
      </p:sp>
      <p:sp>
        <p:nvSpPr>
          <p:cNvPr id="6" name="TextBox 5"/>
          <p:cNvSpPr txBox="1"/>
          <p:nvPr/>
        </p:nvSpPr>
        <p:spPr>
          <a:xfrm>
            <a:off x="695850" y="2285720"/>
            <a:ext cx="2137982" cy="553998"/>
          </a:xfrm>
          <a:prstGeom prst="rect">
            <a:avLst/>
          </a:prstGeom>
          <a:noFill/>
        </p:spPr>
        <p:txBody>
          <a:bodyPr wrap="square" rtlCol="0">
            <a:spAutoFit/>
          </a:bodyPr>
          <a:lstStyle/>
          <a:p>
            <a:r>
              <a:rPr lang="en-IE" sz="1500" b="1" dirty="0">
                <a:solidFill>
                  <a:srgbClr val="002169">
                    <a:lumMod val="60000"/>
                    <a:lumOff val="40000"/>
                  </a:srgbClr>
                </a:solidFill>
                <a:latin typeface="Arial"/>
              </a:rPr>
              <a:t>Procedures to make &amp; receive Concerns</a:t>
            </a:r>
          </a:p>
        </p:txBody>
      </p:sp>
      <p:sp>
        <p:nvSpPr>
          <p:cNvPr id="7" name="TextBox 6"/>
          <p:cNvSpPr txBox="1"/>
          <p:nvPr/>
        </p:nvSpPr>
        <p:spPr>
          <a:xfrm>
            <a:off x="3210514" y="2301417"/>
            <a:ext cx="4522244" cy="553998"/>
          </a:xfrm>
          <a:prstGeom prst="rect">
            <a:avLst/>
          </a:prstGeom>
          <a:noFill/>
        </p:spPr>
        <p:txBody>
          <a:bodyPr wrap="square" rtlCol="0">
            <a:spAutoFit/>
          </a:bodyPr>
          <a:lstStyle/>
          <a:p>
            <a:r>
              <a:rPr lang="en-IE" sz="1500" dirty="0">
                <a:solidFill>
                  <a:prstClr val="black"/>
                </a:solidFill>
                <a:latin typeface="Tw Cen MT" panose="020B0602020104020603" pitchFamily="34" charset="0"/>
              </a:rPr>
              <a:t>Whistle-blowing Policy</a:t>
            </a:r>
          </a:p>
          <a:p>
            <a:r>
              <a:rPr lang="en-IE" sz="1500" dirty="0">
                <a:solidFill>
                  <a:prstClr val="black"/>
                </a:solidFill>
                <a:latin typeface="Tw Cen MT" panose="020B0602020104020603" pitchFamily="34" charset="0"/>
              </a:rPr>
              <a:t>Complaints Policy</a:t>
            </a:r>
          </a:p>
        </p:txBody>
      </p:sp>
      <p:sp>
        <p:nvSpPr>
          <p:cNvPr id="8" name="Rounded Rectangle 7"/>
          <p:cNvSpPr/>
          <p:nvPr/>
        </p:nvSpPr>
        <p:spPr>
          <a:xfrm>
            <a:off x="574943" y="2254250"/>
            <a:ext cx="8003369" cy="581025"/>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350">
              <a:solidFill>
                <a:prstClr val="white"/>
              </a:solidFill>
              <a:latin typeface="Arial"/>
            </a:endParaRPr>
          </a:p>
        </p:txBody>
      </p:sp>
      <p:sp>
        <p:nvSpPr>
          <p:cNvPr id="9" name="TextBox 8"/>
          <p:cNvSpPr txBox="1"/>
          <p:nvPr/>
        </p:nvSpPr>
        <p:spPr>
          <a:xfrm>
            <a:off x="695850" y="3436718"/>
            <a:ext cx="2272433" cy="323165"/>
          </a:xfrm>
          <a:prstGeom prst="rect">
            <a:avLst/>
          </a:prstGeom>
          <a:noFill/>
        </p:spPr>
        <p:txBody>
          <a:bodyPr wrap="square" rtlCol="0">
            <a:spAutoFit/>
          </a:bodyPr>
          <a:lstStyle/>
          <a:p>
            <a:r>
              <a:rPr lang="en-IE" sz="1500" b="1" dirty="0">
                <a:solidFill>
                  <a:srgbClr val="002169">
                    <a:lumMod val="60000"/>
                    <a:lumOff val="40000"/>
                  </a:srgbClr>
                </a:solidFill>
                <a:latin typeface="Arial"/>
              </a:rPr>
              <a:t>Support Mechanisms</a:t>
            </a:r>
          </a:p>
        </p:txBody>
      </p:sp>
      <p:sp>
        <p:nvSpPr>
          <p:cNvPr id="10" name="TextBox 9"/>
          <p:cNvSpPr txBox="1"/>
          <p:nvPr/>
        </p:nvSpPr>
        <p:spPr>
          <a:xfrm>
            <a:off x="3167063" y="3436027"/>
            <a:ext cx="4844730" cy="584775"/>
          </a:xfrm>
          <a:prstGeom prst="rect">
            <a:avLst/>
          </a:prstGeom>
          <a:noFill/>
        </p:spPr>
        <p:txBody>
          <a:bodyPr wrap="square" rtlCol="0">
            <a:spAutoFit/>
          </a:bodyPr>
          <a:lstStyle/>
          <a:p>
            <a:r>
              <a:rPr lang="en-IE" sz="1600" dirty="0">
                <a:solidFill>
                  <a:prstClr val="black"/>
                </a:solidFill>
                <a:latin typeface="Tw Cen MT" panose="020B0602020104020603" pitchFamily="34" charset="0"/>
              </a:rPr>
              <a:t>What supports are available for people involved – are there any networks / organisations for this</a:t>
            </a:r>
          </a:p>
        </p:txBody>
      </p:sp>
      <p:sp>
        <p:nvSpPr>
          <p:cNvPr id="11" name="Rounded Rectangle 10"/>
          <p:cNvSpPr/>
          <p:nvPr/>
        </p:nvSpPr>
        <p:spPr>
          <a:xfrm>
            <a:off x="569240" y="3995670"/>
            <a:ext cx="8003369" cy="581025"/>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350">
              <a:solidFill>
                <a:prstClr val="white"/>
              </a:solidFill>
              <a:latin typeface="Arial"/>
            </a:endParaRPr>
          </a:p>
        </p:txBody>
      </p:sp>
      <p:sp>
        <p:nvSpPr>
          <p:cNvPr id="13" name="TextBox 12"/>
          <p:cNvSpPr txBox="1"/>
          <p:nvPr/>
        </p:nvSpPr>
        <p:spPr>
          <a:xfrm>
            <a:off x="665482" y="4147765"/>
            <a:ext cx="1728677" cy="323165"/>
          </a:xfrm>
          <a:prstGeom prst="rect">
            <a:avLst/>
          </a:prstGeom>
          <a:noFill/>
        </p:spPr>
        <p:txBody>
          <a:bodyPr wrap="square" rtlCol="0">
            <a:spAutoFit/>
          </a:bodyPr>
          <a:lstStyle/>
          <a:p>
            <a:r>
              <a:rPr lang="en-IE" sz="1500" b="1" dirty="0">
                <a:solidFill>
                  <a:srgbClr val="002169">
                    <a:lumMod val="60000"/>
                    <a:lumOff val="40000"/>
                  </a:srgbClr>
                </a:solidFill>
                <a:latin typeface="Arial"/>
              </a:rPr>
              <a:t>Consequences</a:t>
            </a:r>
            <a:r>
              <a:rPr lang="en-IE" sz="1500" dirty="0">
                <a:solidFill>
                  <a:srgbClr val="002169">
                    <a:lumMod val="60000"/>
                    <a:lumOff val="40000"/>
                  </a:srgbClr>
                </a:solidFill>
                <a:latin typeface="Arial"/>
              </a:rPr>
              <a:t> </a:t>
            </a:r>
          </a:p>
        </p:txBody>
      </p:sp>
      <p:sp>
        <p:nvSpPr>
          <p:cNvPr id="15" name="TextBox 14"/>
          <p:cNvSpPr txBox="1"/>
          <p:nvPr/>
        </p:nvSpPr>
        <p:spPr>
          <a:xfrm>
            <a:off x="3188498" y="4147765"/>
            <a:ext cx="4801859" cy="323165"/>
          </a:xfrm>
          <a:prstGeom prst="rect">
            <a:avLst/>
          </a:prstGeom>
          <a:noFill/>
        </p:spPr>
        <p:txBody>
          <a:bodyPr wrap="square" rtlCol="0">
            <a:spAutoFit/>
          </a:bodyPr>
          <a:lstStyle/>
          <a:p>
            <a:r>
              <a:rPr lang="en-IE" sz="1500" dirty="0">
                <a:solidFill>
                  <a:prstClr val="black"/>
                </a:solidFill>
                <a:latin typeface="Tw Cen MT" panose="020B0602020104020603" pitchFamily="34" charset="0"/>
              </a:rPr>
              <a:t>Disciplinary Policy and Procedures</a:t>
            </a:r>
          </a:p>
        </p:txBody>
      </p:sp>
      <p:sp>
        <p:nvSpPr>
          <p:cNvPr id="20" name="Rounded Rectangle 19"/>
          <p:cNvSpPr/>
          <p:nvPr/>
        </p:nvSpPr>
        <p:spPr>
          <a:xfrm>
            <a:off x="574943" y="2835513"/>
            <a:ext cx="8003369" cy="581025"/>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350">
              <a:solidFill>
                <a:prstClr val="white"/>
              </a:solidFill>
              <a:latin typeface="Arial"/>
            </a:endParaRPr>
          </a:p>
        </p:txBody>
      </p:sp>
      <p:sp>
        <p:nvSpPr>
          <p:cNvPr id="21" name="TextBox 20"/>
          <p:cNvSpPr txBox="1"/>
          <p:nvPr/>
        </p:nvSpPr>
        <p:spPr>
          <a:xfrm>
            <a:off x="669648" y="2868105"/>
            <a:ext cx="2903546" cy="553998"/>
          </a:xfrm>
          <a:prstGeom prst="rect">
            <a:avLst/>
          </a:prstGeom>
          <a:noFill/>
        </p:spPr>
        <p:txBody>
          <a:bodyPr wrap="square" rtlCol="0">
            <a:spAutoFit/>
          </a:bodyPr>
          <a:lstStyle/>
          <a:p>
            <a:r>
              <a:rPr lang="en-IE" sz="1500" b="1" dirty="0">
                <a:solidFill>
                  <a:srgbClr val="002169">
                    <a:lumMod val="60000"/>
                    <a:lumOff val="40000"/>
                  </a:srgbClr>
                </a:solidFill>
                <a:latin typeface="Arial"/>
              </a:rPr>
              <a:t>Clear Mechanisms for responding to Concerns </a:t>
            </a:r>
          </a:p>
        </p:txBody>
      </p:sp>
      <p:sp>
        <p:nvSpPr>
          <p:cNvPr id="22" name="TextBox 21"/>
          <p:cNvSpPr txBox="1"/>
          <p:nvPr/>
        </p:nvSpPr>
        <p:spPr>
          <a:xfrm>
            <a:off x="3167063" y="2883578"/>
            <a:ext cx="4486275" cy="553998"/>
          </a:xfrm>
          <a:prstGeom prst="rect">
            <a:avLst/>
          </a:prstGeom>
          <a:noFill/>
        </p:spPr>
        <p:txBody>
          <a:bodyPr wrap="square" rtlCol="0">
            <a:spAutoFit/>
          </a:bodyPr>
          <a:lstStyle/>
          <a:p>
            <a:r>
              <a:rPr lang="en-IE" sz="1500" dirty="0">
                <a:solidFill>
                  <a:prstClr val="black"/>
                </a:solidFill>
                <a:latin typeface="Tw Cen MT" panose="020B0602020104020603" pitchFamily="34" charset="0"/>
              </a:rPr>
              <a:t>Includes legal obligation to report, immediate safety considerations, confidential and natural </a:t>
            </a:r>
            <a:r>
              <a:rPr lang="en-IE" sz="1500" dirty="0">
                <a:solidFill>
                  <a:prstClr val="black"/>
                </a:solidFill>
                <a:latin typeface="Arial"/>
              </a:rPr>
              <a:t>justice</a:t>
            </a:r>
          </a:p>
        </p:txBody>
      </p:sp>
    </p:spTree>
    <p:extLst>
      <p:ext uri="{BB962C8B-B14F-4D97-AF65-F5344CB8AC3E}">
        <p14:creationId xmlns:p14="http://schemas.microsoft.com/office/powerpoint/2010/main" val="1974178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943" y="304800"/>
            <a:ext cx="7561892" cy="962503"/>
          </a:xfrm>
        </p:spPr>
        <p:txBody>
          <a:bodyPr>
            <a:normAutofit/>
          </a:bodyPr>
          <a:lstStyle/>
          <a:p>
            <a:r>
              <a:rPr lang="en-IE" sz="3200" dirty="0"/>
              <a:t>Integrating Safe Programming in PCM</a:t>
            </a:r>
            <a:endParaRPr lang="en-IE" sz="2800" dirty="0"/>
          </a:p>
        </p:txBody>
      </p:sp>
      <p:graphicFrame>
        <p:nvGraphicFramePr>
          <p:cNvPr id="6" name="Content Placeholder 8">
            <a:extLst>
              <a:ext uri="{FF2B5EF4-FFF2-40B4-BE49-F238E27FC236}">
                <a16:creationId xmlns:a16="http://schemas.microsoft.com/office/drawing/2014/main" id="{97896E9C-9283-FA57-2D3B-AB9B0FAE65E2}"/>
              </a:ext>
            </a:extLst>
          </p:cNvPr>
          <p:cNvGraphicFramePr>
            <a:graphicFrameLocks noGrp="1"/>
          </p:cNvGraphicFramePr>
          <p:nvPr>
            <p:ph idx="1"/>
            <p:extLst>
              <p:ext uri="{D42A27DB-BD31-4B8C-83A1-F6EECF244321}">
                <p14:modId xmlns:p14="http://schemas.microsoft.com/office/powerpoint/2010/main" val="1126072439"/>
              </p:ext>
            </p:extLst>
          </p:nvPr>
        </p:nvGraphicFramePr>
        <p:xfrm>
          <a:off x="442913" y="1267303"/>
          <a:ext cx="8288337" cy="49835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Explosion: 8 Points 6">
            <a:extLst>
              <a:ext uri="{FF2B5EF4-FFF2-40B4-BE49-F238E27FC236}">
                <a16:creationId xmlns:a16="http://schemas.microsoft.com/office/drawing/2014/main" id="{991A1FC5-7B55-8BCD-8269-9A108CF10BB9}"/>
              </a:ext>
            </a:extLst>
          </p:cNvPr>
          <p:cNvSpPr/>
          <p:nvPr/>
        </p:nvSpPr>
        <p:spPr>
          <a:xfrm>
            <a:off x="3226848" y="3249638"/>
            <a:ext cx="4395832" cy="178707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dirty="0">
              <a:solidFill>
                <a:srgbClr val="C00000"/>
              </a:solidFill>
              <a:effectLst/>
              <a:latin typeface="Helvetica Light"/>
              <a:ea typeface="Calibri" panose="020F0502020204030204" pitchFamily="34" charset="0"/>
              <a:cs typeface="Helvetica" panose="020B0604020202020204" pitchFamily="34" charset="0"/>
            </a:endParaRPr>
          </a:p>
          <a:p>
            <a:pPr algn="ctr"/>
            <a:endParaRPr lang="en-GB" sz="1200" b="1" dirty="0">
              <a:solidFill>
                <a:srgbClr val="C00000"/>
              </a:solidFill>
              <a:latin typeface="Helvetica Light"/>
              <a:ea typeface="Calibri" panose="020F0502020204030204" pitchFamily="34" charset="0"/>
              <a:cs typeface="Helvetica" panose="020B0604020202020204" pitchFamily="34" charset="0"/>
            </a:endParaRPr>
          </a:p>
          <a:p>
            <a:pPr algn="ctr"/>
            <a:r>
              <a:rPr lang="en-GB" sz="1200" b="1" dirty="0">
                <a:solidFill>
                  <a:srgbClr val="C00000"/>
                </a:solidFill>
                <a:effectLst/>
                <a:latin typeface="Helvetica Light"/>
                <a:ea typeface="Calibri" panose="020F0502020204030204" pitchFamily="34" charset="0"/>
                <a:cs typeface="Helvetica" panose="020B0604020202020204" pitchFamily="34" charset="0"/>
              </a:rPr>
              <a:t>Engage with </a:t>
            </a:r>
            <a:br>
              <a:rPr lang="en-GB" sz="1200" b="1" dirty="0">
                <a:solidFill>
                  <a:srgbClr val="C00000"/>
                </a:solidFill>
                <a:effectLst/>
                <a:latin typeface="Helvetica Light"/>
                <a:ea typeface="Calibri" panose="020F0502020204030204" pitchFamily="34" charset="0"/>
                <a:cs typeface="Helvetica" panose="020B0604020202020204" pitchFamily="34" charset="0"/>
              </a:rPr>
            </a:br>
            <a:r>
              <a:rPr lang="en-GB" sz="1200" b="1" dirty="0">
                <a:solidFill>
                  <a:srgbClr val="C00000"/>
                </a:solidFill>
                <a:effectLst/>
                <a:latin typeface="Helvetica Light"/>
                <a:ea typeface="Calibri" panose="020F0502020204030204" pitchFamily="34" charset="0"/>
                <a:cs typeface="Helvetica" panose="020B0604020202020204" pitchFamily="34" charset="0"/>
              </a:rPr>
              <a:t>the community throughout your programme </a:t>
            </a:r>
            <a:br>
              <a:rPr lang="en-GB" sz="1200" b="1" dirty="0">
                <a:solidFill>
                  <a:srgbClr val="C00000"/>
                </a:solidFill>
                <a:effectLst/>
                <a:latin typeface="Helvetica Light"/>
                <a:ea typeface="Calibri" panose="020F0502020204030204" pitchFamily="34" charset="0"/>
                <a:cs typeface="Helvetica" panose="020B0604020202020204" pitchFamily="34" charset="0"/>
              </a:rPr>
            </a:br>
            <a:r>
              <a:rPr lang="en-GB" sz="1200" b="1" dirty="0">
                <a:solidFill>
                  <a:srgbClr val="C00000"/>
                </a:solidFill>
                <a:effectLst/>
                <a:latin typeface="Helvetica Light"/>
                <a:ea typeface="Calibri" panose="020F0502020204030204" pitchFamily="34" charset="0"/>
                <a:cs typeface="Helvetica" panose="020B0604020202020204" pitchFamily="34" charset="0"/>
              </a:rPr>
              <a:t>cycle</a:t>
            </a:r>
            <a:endParaRPr lang="en-US" sz="1200" b="1" dirty="0">
              <a:solidFill>
                <a:srgbClr val="C00000"/>
              </a:solidFill>
              <a:effectLst/>
              <a:latin typeface="Arial" panose="020B0604020202020204" pitchFamily="34" charset="0"/>
              <a:ea typeface="Calibri" panose="020F0502020204030204" pitchFamily="34" charset="0"/>
              <a:cs typeface="DaunPenh" panose="020B0604020202020204" pitchFamily="2" charset="0"/>
            </a:endParaRPr>
          </a:p>
          <a:p>
            <a:pPr algn="ctr"/>
            <a:endParaRPr lang="en-US" dirty="0"/>
          </a:p>
        </p:txBody>
      </p:sp>
    </p:spTree>
    <p:extLst>
      <p:ext uri="{BB962C8B-B14F-4D97-AF65-F5344CB8AC3E}">
        <p14:creationId xmlns:p14="http://schemas.microsoft.com/office/powerpoint/2010/main" val="2753056885"/>
      </p:ext>
    </p:extLst>
  </p:cSld>
  <p:clrMapOvr>
    <a:masterClrMapping/>
  </p:clrMapOvr>
</p:sld>
</file>

<file path=ppt/theme/theme1.xml><?xml version="1.0" encoding="utf-8"?>
<a:theme xmlns:a="http://schemas.openxmlformats.org/drawingml/2006/main" name="Trocaire PowerPoint Template">
  <a:themeElements>
    <a:clrScheme name="Trócaire">
      <a:dk1>
        <a:sysClr val="windowText" lastClr="000000"/>
      </a:dk1>
      <a:lt1>
        <a:sysClr val="window" lastClr="FFFFFF"/>
      </a:lt1>
      <a:dk2>
        <a:srgbClr val="A7A8AA"/>
      </a:dk2>
      <a:lt2>
        <a:srgbClr val="E4002B"/>
      </a:lt2>
      <a:accent1>
        <a:srgbClr val="0085CA"/>
      </a:accent1>
      <a:accent2>
        <a:srgbClr val="5C068C"/>
      </a:accent2>
      <a:accent3>
        <a:srgbClr val="009A44"/>
      </a:accent3>
      <a:accent4>
        <a:srgbClr val="FFB81C"/>
      </a:accent4>
      <a:accent5>
        <a:srgbClr val="EA7600"/>
      </a:accent5>
      <a:accent6>
        <a:srgbClr val="002169"/>
      </a:accent6>
      <a:hlink>
        <a:srgbClr val="002169"/>
      </a:hlink>
      <a:folHlink>
        <a:srgbClr val="002169"/>
      </a:folHlink>
    </a:clrScheme>
    <a:fontScheme name="Trócai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Trocaire PowerPoint Template</Template>
  <TotalTime>14030</TotalTime>
  <Words>2148</Words>
  <Application>Microsoft Office PowerPoint</Application>
  <PresentationFormat>On-screen Show (4:3)</PresentationFormat>
  <Paragraphs>151</Paragraphs>
  <Slides>17</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Abadi</vt:lpstr>
      <vt:lpstr>Arial</vt:lpstr>
      <vt:lpstr>Calibri</vt:lpstr>
      <vt:lpstr>Helvetica Light</vt:lpstr>
      <vt:lpstr>Myanmar Text</vt:lpstr>
      <vt:lpstr>Roboto</vt:lpstr>
      <vt:lpstr>Symbol</vt:lpstr>
      <vt:lpstr>Times New Roman</vt:lpstr>
      <vt:lpstr>Tw Cen MT</vt:lpstr>
      <vt:lpstr>Wingdings</vt:lpstr>
      <vt:lpstr>Trocaire PowerPoint Template</vt:lpstr>
      <vt:lpstr>Kachin-PSEA Network Meeting    29 August 2022</vt:lpstr>
      <vt:lpstr>Introduction</vt:lpstr>
      <vt:lpstr>Purpose of the Network</vt:lpstr>
      <vt:lpstr>Safeguarding </vt:lpstr>
      <vt:lpstr>Safeguarding</vt:lpstr>
      <vt:lpstr>Where Safeguarding/PSEA can happen</vt:lpstr>
      <vt:lpstr>SAFEGUARDING IN PRACTICE:SOME STEPS TO PREVENTION</vt:lpstr>
      <vt:lpstr>SAFEGUARDING IN PRACTICE:RESPONDING TO CONCERNS</vt:lpstr>
      <vt:lpstr>Integrating Safe Programming in PCM</vt:lpstr>
      <vt:lpstr>Safe Programming Tips ( Example)</vt:lpstr>
      <vt:lpstr>Example Risk Category </vt:lpstr>
      <vt:lpstr>Programmatic Risk Assessment</vt:lpstr>
      <vt:lpstr>Community-based reporting mechanisms (CBRMs) /လူ့အဖွဲ့အစည်းအခြေပြု အစီရင်ခံနည်းစနစ်များ</vt:lpstr>
      <vt:lpstr>Speak-up/whistle-blowing system/ပြောရေးဆိုခွင့်/တီးတိုးသတင်းပေးခြင်း</vt:lpstr>
      <vt:lpstr>Exchange Learning for Reporting channel</vt:lpstr>
      <vt:lpstr>Closing</vt:lpstr>
      <vt:lpstr>PowerPoint Presentation</vt:lpstr>
    </vt:vector>
  </TitlesOfParts>
  <Company>Trocaire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title, Arial Bold – 42pt. White text. Keep titles to maximum 2-3 lines.</dc:title>
  <dc:creator>fcampbell</dc:creator>
  <cp:lastModifiedBy>Pann Ei Phwe Phyu Sin</cp:lastModifiedBy>
  <cp:revision>506</cp:revision>
  <cp:lastPrinted>2016-12-12T11:53:30Z</cp:lastPrinted>
  <dcterms:created xsi:type="dcterms:W3CDTF">2013-04-17T13:34:03Z</dcterms:created>
  <dcterms:modified xsi:type="dcterms:W3CDTF">2022-11-18T04:39:40Z</dcterms:modified>
</cp:coreProperties>
</file>